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activeX/activeX1.xml" ContentType="application/vnd.ms-office.activeX+xml"/>
  <Override PartName="/ppt/activeX/activeX1.bin" ContentType="application/vnd.ms-office.activeX"/>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wmf"/><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0"/>
  </p:notesMasterIdLst>
  <p:handoutMasterIdLst>
    <p:handoutMasterId r:id="rId101"/>
  </p:handoutMasterIdLst>
  <p:sldIdLst>
    <p:sldId id="404" r:id="rId2"/>
    <p:sldId id="747" r:id="rId3"/>
    <p:sldId id="748" r:id="rId4"/>
    <p:sldId id="746" r:id="rId5"/>
    <p:sldId id="578" r:id="rId6"/>
    <p:sldId id="579" r:id="rId7"/>
    <p:sldId id="580" r:id="rId8"/>
    <p:sldId id="761" r:id="rId9"/>
    <p:sldId id="581" r:id="rId10"/>
    <p:sldId id="582" r:id="rId11"/>
    <p:sldId id="583" r:id="rId12"/>
    <p:sldId id="584" r:id="rId13"/>
    <p:sldId id="585" r:id="rId14"/>
    <p:sldId id="586" r:id="rId15"/>
    <p:sldId id="589" r:id="rId16"/>
    <p:sldId id="805" r:id="rId17"/>
    <p:sldId id="591" r:id="rId18"/>
    <p:sldId id="592" r:id="rId19"/>
    <p:sldId id="593" r:id="rId20"/>
    <p:sldId id="594" r:id="rId21"/>
    <p:sldId id="595" r:id="rId22"/>
    <p:sldId id="596" r:id="rId23"/>
    <p:sldId id="766" r:id="rId24"/>
    <p:sldId id="762" r:id="rId25"/>
    <p:sldId id="753" r:id="rId26"/>
    <p:sldId id="754" r:id="rId27"/>
    <p:sldId id="755" r:id="rId28"/>
    <p:sldId id="756" r:id="rId29"/>
    <p:sldId id="757" r:id="rId30"/>
    <p:sldId id="758" r:id="rId31"/>
    <p:sldId id="759" r:id="rId32"/>
    <p:sldId id="597" r:id="rId33"/>
    <p:sldId id="598" r:id="rId34"/>
    <p:sldId id="599" r:id="rId35"/>
    <p:sldId id="602" r:id="rId36"/>
    <p:sldId id="603" r:id="rId37"/>
    <p:sldId id="605" r:id="rId38"/>
    <p:sldId id="760" r:id="rId39"/>
    <p:sldId id="604" r:id="rId40"/>
    <p:sldId id="606" r:id="rId41"/>
    <p:sldId id="607" r:id="rId42"/>
    <p:sldId id="608" r:id="rId43"/>
    <p:sldId id="765" r:id="rId44"/>
    <p:sldId id="763" r:id="rId45"/>
    <p:sldId id="615" r:id="rId46"/>
    <p:sldId id="616" r:id="rId47"/>
    <p:sldId id="617" r:id="rId48"/>
    <p:sldId id="618" r:id="rId49"/>
    <p:sldId id="620" r:id="rId50"/>
    <p:sldId id="621" r:id="rId51"/>
    <p:sldId id="767" r:id="rId52"/>
    <p:sldId id="622" r:id="rId53"/>
    <p:sldId id="623" r:id="rId54"/>
    <p:sldId id="632" r:id="rId55"/>
    <p:sldId id="626" r:id="rId56"/>
    <p:sldId id="627" r:id="rId57"/>
    <p:sldId id="629" r:id="rId58"/>
    <p:sldId id="764" r:id="rId59"/>
    <p:sldId id="634" r:id="rId60"/>
    <p:sldId id="635" r:id="rId61"/>
    <p:sldId id="768" r:id="rId62"/>
    <p:sldId id="769" r:id="rId63"/>
    <p:sldId id="770" r:id="rId64"/>
    <p:sldId id="771" r:id="rId65"/>
    <p:sldId id="772" r:id="rId66"/>
    <p:sldId id="773" r:id="rId67"/>
    <p:sldId id="774" r:id="rId68"/>
    <p:sldId id="775" r:id="rId69"/>
    <p:sldId id="776" r:id="rId70"/>
    <p:sldId id="777" r:id="rId71"/>
    <p:sldId id="778" r:id="rId72"/>
    <p:sldId id="779" r:id="rId73"/>
    <p:sldId id="780" r:id="rId74"/>
    <p:sldId id="781" r:id="rId75"/>
    <p:sldId id="782" r:id="rId76"/>
    <p:sldId id="783" r:id="rId77"/>
    <p:sldId id="784" r:id="rId78"/>
    <p:sldId id="785" r:id="rId79"/>
    <p:sldId id="786" r:id="rId80"/>
    <p:sldId id="787" r:id="rId81"/>
    <p:sldId id="788" r:id="rId82"/>
    <p:sldId id="789" r:id="rId83"/>
    <p:sldId id="790" r:id="rId84"/>
    <p:sldId id="791" r:id="rId85"/>
    <p:sldId id="792" r:id="rId86"/>
    <p:sldId id="793" r:id="rId87"/>
    <p:sldId id="794" r:id="rId88"/>
    <p:sldId id="795" r:id="rId89"/>
    <p:sldId id="796" r:id="rId90"/>
    <p:sldId id="797" r:id="rId91"/>
    <p:sldId id="798" r:id="rId92"/>
    <p:sldId id="799" r:id="rId93"/>
    <p:sldId id="800" r:id="rId94"/>
    <p:sldId id="801" r:id="rId95"/>
    <p:sldId id="802" r:id="rId96"/>
    <p:sldId id="803" r:id="rId97"/>
    <p:sldId id="804" r:id="rId98"/>
    <p:sldId id="806" r:id="rId99"/>
  </p:sldIdLst>
  <p:sldSz cx="9144000" cy="6858000" type="screen4x3"/>
  <p:notesSz cx="7099300" cy="10234613"/>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00"/>
    <a:srgbClr val="3366CC"/>
    <a:srgbClr val="0000FF"/>
    <a:srgbClr val="00FF00"/>
    <a:srgbClr val="FF0000"/>
    <a:srgbClr val="84A5CA"/>
    <a:srgbClr val="9933FF"/>
    <a:srgbClr val="9966FF"/>
    <a:srgbClr val="339933"/>
    <a:srgbClr val="00C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449" autoAdjust="0"/>
    <p:restoredTop sz="94660" autoAdjust="0"/>
  </p:normalViewPr>
  <p:slideViewPr>
    <p:cSldViewPr>
      <p:cViewPr varScale="1">
        <p:scale>
          <a:sx n="110" d="100"/>
          <a:sy n="110" d="100"/>
        </p:scale>
        <p:origin x="738" y="10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presProps" Target="pres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notesMaster" Target="notesMasters/notesMaster1.xml"/><Relationship Id="rId105"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activeX/_rels/activeX1.xml.rels><?xml version="1.0" encoding="UTF-8" standalone="yes"?>
<Relationships xmlns="http://schemas.openxmlformats.org/package/2006/relationships"><Relationship Id="rId1" Type="http://schemas.microsoft.com/office/2006/relationships/activeXControlBinary" Target="activeX1.bin"/></Relationships>
</file>

<file path=ppt/activeX/activeX1.xml><?xml version="1.0" encoding="utf-8"?>
<ax:ocx xmlns:ax="http://schemas.microsoft.com/office/2006/activeX" xmlns:r="http://schemas.openxmlformats.org/officeDocument/2006/relationships" ax:classid="{D27CDB6E-AE6D-11CF-96B8-444553540000}" ax:persistence="persistStorage" r:id="rId1"/>
</file>

<file path=ppt/drawings/_rels/vmlDrawing1.vml.rels><?xml version="1.0" encoding="UTF-8" standalone="yes"?>
<Relationships xmlns="http://schemas.openxmlformats.org/package/2006/relationships"><Relationship Id="rId1" Type="http://schemas.openxmlformats.org/officeDocument/2006/relationships/image" Target="../media/image4.png"/></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6.wmf"/><Relationship Id="rId1" Type="http://schemas.openxmlformats.org/officeDocument/2006/relationships/image" Target="../media/image53.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54.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58.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60.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64.wmf"/></Relationships>
</file>

<file path=ppt/drawings/_rels/vmlDrawing15.vml.rels><?xml version="1.0" encoding="UTF-8" standalone="yes"?>
<Relationships xmlns="http://schemas.openxmlformats.org/package/2006/relationships"><Relationship Id="rId3" Type="http://schemas.openxmlformats.org/officeDocument/2006/relationships/image" Target="../media/image67.wmf"/><Relationship Id="rId2" Type="http://schemas.openxmlformats.org/officeDocument/2006/relationships/image" Target="../media/image66.wmf"/><Relationship Id="rId1" Type="http://schemas.openxmlformats.org/officeDocument/2006/relationships/image" Target="../media/image65.w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68.wmf"/></Relationships>
</file>

<file path=ppt/drawings/_rels/vmlDrawing17.v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image" Target="../media/image72.png"/></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86.png"/></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87.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6.wmf"/><Relationship Id="rId1" Type="http://schemas.openxmlformats.org/officeDocument/2006/relationships/image" Target="../media/image5.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7.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12.wmf"/><Relationship Id="rId2" Type="http://schemas.openxmlformats.org/officeDocument/2006/relationships/image" Target="../media/image11.wmf"/><Relationship Id="rId1" Type="http://schemas.openxmlformats.org/officeDocument/2006/relationships/image" Target="../media/image10.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24.wmf"/><Relationship Id="rId2" Type="http://schemas.openxmlformats.org/officeDocument/2006/relationships/image" Target="../media/image23.wmf"/><Relationship Id="rId1" Type="http://schemas.openxmlformats.org/officeDocument/2006/relationships/image" Target="../media/image22.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32.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38.png"/></Relationships>
</file>

<file path=ppt/drawings/_rels/vmlDrawing8.vml.rels><?xml version="1.0" encoding="UTF-8" standalone="yes"?>
<Relationships xmlns="http://schemas.openxmlformats.org/package/2006/relationships"><Relationship Id="rId1" Type="http://schemas.openxmlformats.org/officeDocument/2006/relationships/image" Target="../media/image41.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47.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2642" name="Rectangle 2"/>
          <p:cNvSpPr>
            <a:spLocks noGrp="1" noChangeArrowheads="1"/>
          </p:cNvSpPr>
          <p:nvPr>
            <p:ph type="hdr" sz="quarter"/>
          </p:nvPr>
        </p:nvSpPr>
        <p:spPr bwMode="auto">
          <a:xfrm>
            <a:off x="0" y="0"/>
            <a:ext cx="307657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eaLnBrk="1" hangingPunct="1">
              <a:defRPr sz="1200"/>
            </a:lvl1pPr>
          </a:lstStyle>
          <a:p>
            <a:pPr>
              <a:defRPr/>
            </a:pPr>
            <a:endParaRPr lang="zh-CN" altLang="en-US"/>
          </a:p>
        </p:txBody>
      </p:sp>
      <p:sp>
        <p:nvSpPr>
          <p:cNvPr id="112643" name="Rectangle 3"/>
          <p:cNvSpPr>
            <a:spLocks noGrp="1" noChangeArrowheads="1"/>
          </p:cNvSpPr>
          <p:nvPr>
            <p:ph type="dt" sz="quarter" idx="1"/>
          </p:nvPr>
        </p:nvSpPr>
        <p:spPr bwMode="auto">
          <a:xfrm>
            <a:off x="4021138" y="0"/>
            <a:ext cx="307657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200"/>
            </a:lvl1pPr>
          </a:lstStyle>
          <a:p>
            <a:pPr>
              <a:defRPr/>
            </a:pPr>
            <a:endParaRPr lang="en-US" altLang="zh-CN"/>
          </a:p>
        </p:txBody>
      </p:sp>
      <p:sp>
        <p:nvSpPr>
          <p:cNvPr id="112644" name="Rectangle 4"/>
          <p:cNvSpPr>
            <a:spLocks noGrp="1" noChangeArrowheads="1"/>
          </p:cNvSpPr>
          <p:nvPr>
            <p:ph type="ftr" sz="quarter" idx="2"/>
          </p:nvPr>
        </p:nvSpPr>
        <p:spPr bwMode="auto">
          <a:xfrm>
            <a:off x="0" y="9721850"/>
            <a:ext cx="307657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defRPr sz="1200"/>
            </a:lvl1pPr>
          </a:lstStyle>
          <a:p>
            <a:pPr>
              <a:defRPr/>
            </a:pPr>
            <a:endParaRPr lang="en-US" altLang="zh-CN"/>
          </a:p>
        </p:txBody>
      </p:sp>
      <p:sp>
        <p:nvSpPr>
          <p:cNvPr id="112645" name="Rectangle 5"/>
          <p:cNvSpPr>
            <a:spLocks noGrp="1" noChangeArrowheads="1"/>
          </p:cNvSpPr>
          <p:nvPr>
            <p:ph type="sldNum" sz="quarter" idx="3"/>
          </p:nvPr>
        </p:nvSpPr>
        <p:spPr bwMode="auto">
          <a:xfrm>
            <a:off x="4021138" y="9721850"/>
            <a:ext cx="307657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3FD3F23A-5F30-4823-AFAC-73A587CEE1A7}" type="slidenum">
              <a:rPr lang="zh-CN" altLang="en-US"/>
              <a:pPr>
                <a:defRPr/>
              </a:pPr>
              <a:t>‹#›</a:t>
            </a:fld>
            <a:endParaRPr lang="en-US" altLang="zh-CN"/>
          </a:p>
        </p:txBody>
      </p:sp>
    </p:spTree>
    <p:extLst>
      <p:ext uri="{BB962C8B-B14F-4D97-AF65-F5344CB8AC3E}">
        <p14:creationId xmlns:p14="http://schemas.microsoft.com/office/powerpoint/2010/main" val="284117989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7922" name="Rectangle 2"/>
          <p:cNvSpPr>
            <a:spLocks noGrp="1" noChangeArrowheads="1"/>
          </p:cNvSpPr>
          <p:nvPr>
            <p:ph type="hdr" sz="quarter"/>
          </p:nvPr>
        </p:nvSpPr>
        <p:spPr bwMode="auto">
          <a:xfrm>
            <a:off x="0" y="0"/>
            <a:ext cx="307657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eaLnBrk="1" hangingPunct="1">
              <a:defRPr sz="1200"/>
            </a:lvl1pPr>
          </a:lstStyle>
          <a:p>
            <a:pPr>
              <a:defRPr/>
            </a:pPr>
            <a:endParaRPr lang="zh-CN" altLang="en-US"/>
          </a:p>
        </p:txBody>
      </p:sp>
      <p:sp>
        <p:nvSpPr>
          <p:cNvPr id="337923" name="Rectangle 3"/>
          <p:cNvSpPr>
            <a:spLocks noGrp="1" noChangeArrowheads="1"/>
          </p:cNvSpPr>
          <p:nvPr>
            <p:ph type="dt" idx="1"/>
          </p:nvPr>
        </p:nvSpPr>
        <p:spPr bwMode="auto">
          <a:xfrm>
            <a:off x="4021138" y="0"/>
            <a:ext cx="307657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200"/>
            </a:lvl1pPr>
          </a:lstStyle>
          <a:p>
            <a:pPr>
              <a:defRPr/>
            </a:pPr>
            <a:endParaRPr lang="en-US" altLang="zh-CN"/>
          </a:p>
        </p:txBody>
      </p:sp>
      <p:sp>
        <p:nvSpPr>
          <p:cNvPr id="3076" name="Rectangle 4"/>
          <p:cNvSpPr>
            <a:spLocks noGrp="1" noRot="1" noChangeAspect="1" noChangeArrowheads="1" noTextEdit="1"/>
          </p:cNvSpPr>
          <p:nvPr>
            <p:ph type="sldImg" idx="2"/>
          </p:nvPr>
        </p:nvSpPr>
        <p:spPr bwMode="auto">
          <a:xfrm>
            <a:off x="992188" y="768350"/>
            <a:ext cx="5114925" cy="3836988"/>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337925" name="Rectangle 5"/>
          <p:cNvSpPr>
            <a:spLocks noGrp="1" noChangeArrowheads="1"/>
          </p:cNvSpPr>
          <p:nvPr>
            <p:ph type="body" sz="quarter" idx="3"/>
          </p:nvPr>
        </p:nvSpPr>
        <p:spPr bwMode="auto">
          <a:xfrm>
            <a:off x="709613" y="4860925"/>
            <a:ext cx="5680075" cy="4605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337926" name="Rectangle 6"/>
          <p:cNvSpPr>
            <a:spLocks noGrp="1" noChangeArrowheads="1"/>
          </p:cNvSpPr>
          <p:nvPr>
            <p:ph type="ftr" sz="quarter" idx="4"/>
          </p:nvPr>
        </p:nvSpPr>
        <p:spPr bwMode="auto">
          <a:xfrm>
            <a:off x="0" y="9721850"/>
            <a:ext cx="307657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defRPr sz="1200"/>
            </a:lvl1pPr>
          </a:lstStyle>
          <a:p>
            <a:pPr>
              <a:defRPr/>
            </a:pPr>
            <a:endParaRPr lang="en-US" altLang="zh-CN"/>
          </a:p>
        </p:txBody>
      </p:sp>
      <p:sp>
        <p:nvSpPr>
          <p:cNvPr id="337927" name="Rectangle 7"/>
          <p:cNvSpPr>
            <a:spLocks noGrp="1" noChangeArrowheads="1"/>
          </p:cNvSpPr>
          <p:nvPr>
            <p:ph type="sldNum" sz="quarter" idx="5"/>
          </p:nvPr>
        </p:nvSpPr>
        <p:spPr bwMode="auto">
          <a:xfrm>
            <a:off x="4021138" y="9721850"/>
            <a:ext cx="307657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11343F35-4A0F-4529-8365-CE8A5609E0E8}" type="slidenum">
              <a:rPr lang="zh-CN" altLang="en-US"/>
              <a:pPr>
                <a:defRPr/>
              </a:pPr>
              <a:t>‹#›</a:t>
            </a:fld>
            <a:endParaRPr lang="en-US" altLang="zh-CN"/>
          </a:p>
        </p:txBody>
      </p:sp>
    </p:spTree>
    <p:extLst>
      <p:ext uri="{BB962C8B-B14F-4D97-AF65-F5344CB8AC3E}">
        <p14:creationId xmlns:p14="http://schemas.microsoft.com/office/powerpoint/2010/main" val="101382842"/>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1pPr>
    <a:lvl2pPr marL="457200"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2pPr>
    <a:lvl3pPr marL="914400"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3pPr>
    <a:lvl4pPr marL="1371600"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4pPr>
    <a:lvl5pPr marL="1828800"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788E207B-7029-4C51-9E5F-1644FF8EA60B}" type="slidenum">
              <a:rPr lang="zh-CN" altLang="en-US" smtClean="0"/>
              <a:pPr/>
              <a:t>75</a:t>
            </a:fld>
            <a:endParaRPr lang="en-US" altLang="zh-CN" smtClean="0"/>
          </a:p>
        </p:txBody>
      </p:sp>
      <p:sp>
        <p:nvSpPr>
          <p:cNvPr id="44035" name="Rectangle 2"/>
          <p:cNvSpPr>
            <a:spLocks noGrp="1" noRot="1" noChangeAspect="1" noChangeArrowheads="1" noTextEdit="1"/>
          </p:cNvSpPr>
          <p:nvPr>
            <p:ph type="sldImg"/>
          </p:nvPr>
        </p:nvSpPr>
        <p:spPr>
          <a:ln/>
        </p:spPr>
      </p:sp>
      <p:sp>
        <p:nvSpPr>
          <p:cNvPr id="44036" name="Rectangle 3"/>
          <p:cNvSpPr>
            <a:spLocks noGrp="1" noChangeArrowheads="1"/>
          </p:cNvSpPr>
          <p:nvPr>
            <p:ph type="body" idx="1"/>
          </p:nvPr>
        </p:nvSpPr>
        <p:spPr>
          <a:xfrm>
            <a:off x="946150" y="4860925"/>
            <a:ext cx="5207000" cy="4605338"/>
          </a:xfrm>
          <a:noFill/>
        </p:spPr>
        <p:txBody>
          <a:bodyPr/>
          <a:lstStyle/>
          <a:p>
            <a:pPr eaLnBrk="1" hangingPunct="1"/>
            <a:endParaRPr lang="zh-CN" altLang="en-US" smtClean="0"/>
          </a:p>
        </p:txBody>
      </p:sp>
    </p:spTree>
    <p:extLst>
      <p:ext uri="{BB962C8B-B14F-4D97-AF65-F5344CB8AC3E}">
        <p14:creationId xmlns:p14="http://schemas.microsoft.com/office/powerpoint/2010/main" val="13033041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 name="Group 29"/>
          <p:cNvGrpSpPr>
            <a:grpSpLocks/>
          </p:cNvGrpSpPr>
          <p:nvPr/>
        </p:nvGrpSpPr>
        <p:grpSpPr bwMode="auto">
          <a:xfrm>
            <a:off x="1143000" y="628650"/>
            <a:ext cx="8012113" cy="2571750"/>
            <a:chOff x="720" y="396"/>
            <a:chExt cx="5047" cy="1620"/>
          </a:xfrm>
        </p:grpSpPr>
        <p:sp>
          <p:nvSpPr>
            <p:cNvPr id="5" name="Rectangle 18"/>
            <p:cNvSpPr>
              <a:spLocks noChangeArrowheads="1"/>
            </p:cNvSpPr>
            <p:nvPr userDrawn="1"/>
          </p:nvSpPr>
          <p:spPr bwMode="gray">
            <a:xfrm>
              <a:off x="1081" y="396"/>
              <a:ext cx="4686" cy="1596"/>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gn="ctr">
                <a:defRPr>
                  <a:solidFill>
                    <a:schemeClr val="tx1"/>
                  </a:solidFill>
                  <a:latin typeface="Arial" panose="020B0604020202020204" pitchFamily="34" charset="0"/>
                </a:defRPr>
              </a:lvl1pPr>
              <a:lvl2pPr marL="742950" indent="-285750" algn="ctr">
                <a:defRPr>
                  <a:solidFill>
                    <a:schemeClr val="tx1"/>
                  </a:solidFill>
                  <a:latin typeface="Arial" panose="020B0604020202020204" pitchFamily="34" charset="0"/>
                </a:defRPr>
              </a:lvl2pPr>
              <a:lvl3pPr marL="1143000" indent="-228600" algn="ctr">
                <a:defRPr>
                  <a:solidFill>
                    <a:schemeClr val="tx1"/>
                  </a:solidFill>
                  <a:latin typeface="Arial" panose="020B0604020202020204" pitchFamily="34" charset="0"/>
                </a:defRPr>
              </a:lvl3pPr>
              <a:lvl4pPr marL="1600200" indent="-228600" algn="ctr">
                <a:defRPr>
                  <a:solidFill>
                    <a:schemeClr val="tx1"/>
                  </a:solidFill>
                  <a:latin typeface="Arial" panose="020B0604020202020204" pitchFamily="34" charset="0"/>
                </a:defRPr>
              </a:lvl4pPr>
              <a:lvl5pPr marL="2057400" indent="-228600" algn="ctr">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defRPr/>
              </a:pPr>
              <a:endParaRPr lang="zh-CN" altLang="en-US" smtClean="0">
                <a:ea typeface="宋体" panose="02010600030101010101" pitchFamily="2" charset="-122"/>
              </a:endParaRPr>
            </a:p>
          </p:txBody>
        </p:sp>
        <p:sp>
          <p:nvSpPr>
            <p:cNvPr id="6" name="Rectangle 28"/>
            <p:cNvSpPr>
              <a:spLocks noChangeArrowheads="1"/>
            </p:cNvSpPr>
            <p:nvPr userDrawn="1"/>
          </p:nvSpPr>
          <p:spPr bwMode="gray">
            <a:xfrm>
              <a:off x="720" y="1440"/>
              <a:ext cx="576" cy="576"/>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defRPr>
              </a:lvl1pPr>
              <a:lvl2pPr marL="742950" indent="-285750" algn="ctr">
                <a:defRPr>
                  <a:solidFill>
                    <a:schemeClr val="tx1"/>
                  </a:solidFill>
                  <a:latin typeface="Arial" panose="020B0604020202020204" pitchFamily="34" charset="0"/>
                </a:defRPr>
              </a:lvl2pPr>
              <a:lvl3pPr marL="1143000" indent="-228600" algn="ctr">
                <a:defRPr>
                  <a:solidFill>
                    <a:schemeClr val="tx1"/>
                  </a:solidFill>
                  <a:latin typeface="Arial" panose="020B0604020202020204" pitchFamily="34" charset="0"/>
                </a:defRPr>
              </a:lvl3pPr>
              <a:lvl4pPr marL="1600200" indent="-228600" algn="ctr">
                <a:defRPr>
                  <a:solidFill>
                    <a:schemeClr val="tx1"/>
                  </a:solidFill>
                  <a:latin typeface="Arial" panose="020B0604020202020204" pitchFamily="34" charset="0"/>
                </a:defRPr>
              </a:lvl4pPr>
              <a:lvl5pPr marL="2057400" indent="-228600" algn="ctr">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defRPr/>
              </a:pPr>
              <a:endParaRPr lang="zh-CN" altLang="en-US" smtClean="0">
                <a:ea typeface="宋体" panose="02010600030101010101" pitchFamily="2" charset="-122"/>
              </a:endParaRPr>
            </a:p>
          </p:txBody>
        </p:sp>
      </p:grpSp>
      <p:sp>
        <p:nvSpPr>
          <p:cNvPr id="7" name="Rectangle 17"/>
          <p:cNvSpPr>
            <a:spLocks noChangeArrowheads="1"/>
          </p:cNvSpPr>
          <p:nvPr/>
        </p:nvSpPr>
        <p:spPr bwMode="gray">
          <a:xfrm>
            <a:off x="1130300" y="3141663"/>
            <a:ext cx="8013700" cy="57467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defRPr>
            </a:lvl1pPr>
            <a:lvl2pPr marL="742950" indent="-285750" algn="ctr">
              <a:defRPr>
                <a:solidFill>
                  <a:schemeClr val="tx1"/>
                </a:solidFill>
                <a:latin typeface="Arial" panose="020B0604020202020204" pitchFamily="34" charset="0"/>
              </a:defRPr>
            </a:lvl2pPr>
            <a:lvl3pPr marL="1143000" indent="-228600" algn="ctr">
              <a:defRPr>
                <a:solidFill>
                  <a:schemeClr val="tx1"/>
                </a:solidFill>
                <a:latin typeface="Arial" panose="020B0604020202020204" pitchFamily="34" charset="0"/>
              </a:defRPr>
            </a:lvl3pPr>
            <a:lvl4pPr marL="1600200" indent="-228600" algn="ctr">
              <a:defRPr>
                <a:solidFill>
                  <a:schemeClr val="tx1"/>
                </a:solidFill>
                <a:latin typeface="Arial" panose="020B0604020202020204" pitchFamily="34" charset="0"/>
              </a:defRPr>
            </a:lvl4pPr>
            <a:lvl5pPr marL="2057400" indent="-228600" algn="ctr">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defRPr/>
            </a:pPr>
            <a:endParaRPr lang="zh-CN" altLang="en-US" smtClean="0">
              <a:ea typeface="宋体" panose="02010600030101010101" pitchFamily="2" charset="-122"/>
            </a:endParaRPr>
          </a:p>
        </p:txBody>
      </p:sp>
      <p:sp>
        <p:nvSpPr>
          <p:cNvPr id="8" name="Rectangle 19"/>
          <p:cNvSpPr>
            <a:spLocks noChangeArrowheads="1"/>
          </p:cNvSpPr>
          <p:nvPr/>
        </p:nvSpPr>
        <p:spPr bwMode="gray">
          <a:xfrm>
            <a:off x="573088" y="2520950"/>
            <a:ext cx="576262" cy="64135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gn="ctr">
              <a:defRPr>
                <a:solidFill>
                  <a:schemeClr val="tx1"/>
                </a:solidFill>
                <a:latin typeface="Arial" panose="020B0604020202020204" pitchFamily="34" charset="0"/>
              </a:defRPr>
            </a:lvl1pPr>
            <a:lvl2pPr marL="742950" indent="-285750" algn="ctr">
              <a:defRPr>
                <a:solidFill>
                  <a:schemeClr val="tx1"/>
                </a:solidFill>
                <a:latin typeface="Arial" panose="020B0604020202020204" pitchFamily="34" charset="0"/>
              </a:defRPr>
            </a:lvl2pPr>
            <a:lvl3pPr marL="1143000" indent="-228600" algn="ctr">
              <a:defRPr>
                <a:solidFill>
                  <a:schemeClr val="tx1"/>
                </a:solidFill>
                <a:latin typeface="Arial" panose="020B0604020202020204" pitchFamily="34" charset="0"/>
              </a:defRPr>
            </a:lvl3pPr>
            <a:lvl4pPr marL="1600200" indent="-228600" algn="ctr">
              <a:defRPr>
                <a:solidFill>
                  <a:schemeClr val="tx1"/>
                </a:solidFill>
                <a:latin typeface="Arial" panose="020B0604020202020204" pitchFamily="34" charset="0"/>
              </a:defRPr>
            </a:lvl4pPr>
            <a:lvl5pPr marL="2057400" indent="-228600" algn="ctr">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defRPr/>
            </a:pPr>
            <a:endParaRPr lang="zh-CN" altLang="en-US" smtClean="0">
              <a:ea typeface="宋体" panose="02010600030101010101" pitchFamily="2" charset="-122"/>
            </a:endParaRPr>
          </a:p>
        </p:txBody>
      </p:sp>
      <p:sp>
        <p:nvSpPr>
          <p:cNvPr id="9" name="Rectangle 20"/>
          <p:cNvSpPr>
            <a:spLocks noChangeArrowheads="1"/>
          </p:cNvSpPr>
          <p:nvPr/>
        </p:nvSpPr>
        <p:spPr bwMode="gray">
          <a:xfrm>
            <a:off x="1716088" y="628650"/>
            <a:ext cx="566737" cy="636588"/>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gn="ctr">
              <a:defRPr>
                <a:solidFill>
                  <a:schemeClr val="tx1"/>
                </a:solidFill>
                <a:latin typeface="Arial" panose="020B0604020202020204" pitchFamily="34" charset="0"/>
              </a:defRPr>
            </a:lvl1pPr>
            <a:lvl2pPr marL="742950" indent="-285750" algn="ctr">
              <a:defRPr>
                <a:solidFill>
                  <a:schemeClr val="tx1"/>
                </a:solidFill>
                <a:latin typeface="Arial" panose="020B0604020202020204" pitchFamily="34" charset="0"/>
              </a:defRPr>
            </a:lvl2pPr>
            <a:lvl3pPr marL="1143000" indent="-228600" algn="ctr">
              <a:defRPr>
                <a:solidFill>
                  <a:schemeClr val="tx1"/>
                </a:solidFill>
                <a:latin typeface="Arial" panose="020B0604020202020204" pitchFamily="34" charset="0"/>
              </a:defRPr>
            </a:lvl3pPr>
            <a:lvl4pPr marL="1600200" indent="-228600" algn="ctr">
              <a:defRPr>
                <a:solidFill>
                  <a:schemeClr val="tx1"/>
                </a:solidFill>
                <a:latin typeface="Arial" panose="020B0604020202020204" pitchFamily="34" charset="0"/>
              </a:defRPr>
            </a:lvl4pPr>
            <a:lvl5pPr marL="2057400" indent="-228600" algn="ctr">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defRPr/>
            </a:pPr>
            <a:endParaRPr lang="zh-CN" altLang="en-US" smtClean="0">
              <a:ea typeface="宋体" panose="02010600030101010101" pitchFamily="2" charset="-122"/>
            </a:endParaRPr>
          </a:p>
        </p:txBody>
      </p:sp>
      <p:sp>
        <p:nvSpPr>
          <p:cNvPr id="10" name="Rectangle 21"/>
          <p:cNvSpPr>
            <a:spLocks noChangeArrowheads="1"/>
          </p:cNvSpPr>
          <p:nvPr/>
        </p:nvSpPr>
        <p:spPr bwMode="gray">
          <a:xfrm>
            <a:off x="2278063" y="0"/>
            <a:ext cx="585787" cy="635000"/>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gn="ctr">
              <a:defRPr>
                <a:solidFill>
                  <a:schemeClr val="tx1"/>
                </a:solidFill>
                <a:latin typeface="Arial" panose="020B0604020202020204" pitchFamily="34" charset="0"/>
              </a:defRPr>
            </a:lvl1pPr>
            <a:lvl2pPr marL="742950" indent="-285750" algn="ctr">
              <a:defRPr>
                <a:solidFill>
                  <a:schemeClr val="tx1"/>
                </a:solidFill>
                <a:latin typeface="Arial" panose="020B0604020202020204" pitchFamily="34" charset="0"/>
              </a:defRPr>
            </a:lvl2pPr>
            <a:lvl3pPr marL="1143000" indent="-228600" algn="ctr">
              <a:defRPr>
                <a:solidFill>
                  <a:schemeClr val="tx1"/>
                </a:solidFill>
                <a:latin typeface="Arial" panose="020B0604020202020204" pitchFamily="34" charset="0"/>
              </a:defRPr>
            </a:lvl3pPr>
            <a:lvl4pPr marL="1600200" indent="-228600" algn="ctr">
              <a:defRPr>
                <a:solidFill>
                  <a:schemeClr val="tx1"/>
                </a:solidFill>
                <a:latin typeface="Arial" panose="020B0604020202020204" pitchFamily="34" charset="0"/>
              </a:defRPr>
            </a:lvl4pPr>
            <a:lvl5pPr marL="2057400" indent="-228600" algn="ctr">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defRPr/>
            </a:pPr>
            <a:endParaRPr lang="zh-CN" altLang="en-US" smtClean="0">
              <a:ea typeface="宋体" panose="02010600030101010101" pitchFamily="2" charset="-122"/>
            </a:endParaRPr>
          </a:p>
        </p:txBody>
      </p:sp>
      <p:sp>
        <p:nvSpPr>
          <p:cNvPr id="11" name="Rectangle 22"/>
          <p:cNvSpPr>
            <a:spLocks noChangeArrowheads="1"/>
          </p:cNvSpPr>
          <p:nvPr/>
        </p:nvSpPr>
        <p:spPr bwMode="gray">
          <a:xfrm>
            <a:off x="2281238" y="628650"/>
            <a:ext cx="585787" cy="631825"/>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gn="ctr">
              <a:defRPr>
                <a:solidFill>
                  <a:schemeClr val="tx1"/>
                </a:solidFill>
                <a:latin typeface="Arial" panose="020B0604020202020204" pitchFamily="34" charset="0"/>
              </a:defRPr>
            </a:lvl1pPr>
            <a:lvl2pPr marL="742950" indent="-285750" algn="ctr">
              <a:defRPr>
                <a:solidFill>
                  <a:schemeClr val="tx1"/>
                </a:solidFill>
                <a:latin typeface="Arial" panose="020B0604020202020204" pitchFamily="34" charset="0"/>
              </a:defRPr>
            </a:lvl2pPr>
            <a:lvl3pPr marL="1143000" indent="-228600" algn="ctr">
              <a:defRPr>
                <a:solidFill>
                  <a:schemeClr val="tx1"/>
                </a:solidFill>
                <a:latin typeface="Arial" panose="020B0604020202020204" pitchFamily="34" charset="0"/>
              </a:defRPr>
            </a:lvl3pPr>
            <a:lvl4pPr marL="1600200" indent="-228600" algn="ctr">
              <a:defRPr>
                <a:solidFill>
                  <a:schemeClr val="tx1"/>
                </a:solidFill>
                <a:latin typeface="Arial" panose="020B0604020202020204" pitchFamily="34" charset="0"/>
              </a:defRPr>
            </a:lvl4pPr>
            <a:lvl5pPr marL="2057400" indent="-228600" algn="ctr">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defRPr/>
            </a:pPr>
            <a:endParaRPr lang="zh-CN" altLang="en-US" smtClean="0">
              <a:ea typeface="宋体" panose="02010600030101010101" pitchFamily="2" charset="-122"/>
            </a:endParaRPr>
          </a:p>
        </p:txBody>
      </p:sp>
      <p:sp>
        <p:nvSpPr>
          <p:cNvPr id="12" name="Rectangle 23"/>
          <p:cNvSpPr>
            <a:spLocks noChangeArrowheads="1"/>
          </p:cNvSpPr>
          <p:nvPr/>
        </p:nvSpPr>
        <p:spPr bwMode="gray">
          <a:xfrm>
            <a:off x="1141413" y="1262063"/>
            <a:ext cx="574675" cy="625475"/>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gn="ctr">
              <a:defRPr>
                <a:solidFill>
                  <a:schemeClr val="tx1"/>
                </a:solidFill>
                <a:latin typeface="Arial" panose="020B0604020202020204" pitchFamily="34" charset="0"/>
              </a:defRPr>
            </a:lvl1pPr>
            <a:lvl2pPr marL="742950" indent="-285750" algn="ctr">
              <a:defRPr>
                <a:solidFill>
                  <a:schemeClr val="tx1"/>
                </a:solidFill>
                <a:latin typeface="Arial" panose="020B0604020202020204" pitchFamily="34" charset="0"/>
              </a:defRPr>
            </a:lvl2pPr>
            <a:lvl3pPr marL="1143000" indent="-228600" algn="ctr">
              <a:defRPr>
                <a:solidFill>
                  <a:schemeClr val="tx1"/>
                </a:solidFill>
                <a:latin typeface="Arial" panose="020B0604020202020204" pitchFamily="34" charset="0"/>
              </a:defRPr>
            </a:lvl3pPr>
            <a:lvl4pPr marL="1600200" indent="-228600" algn="ctr">
              <a:defRPr>
                <a:solidFill>
                  <a:schemeClr val="tx1"/>
                </a:solidFill>
                <a:latin typeface="Arial" panose="020B0604020202020204" pitchFamily="34" charset="0"/>
              </a:defRPr>
            </a:lvl4pPr>
            <a:lvl5pPr marL="2057400" indent="-228600" algn="ctr">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defRPr/>
            </a:pPr>
            <a:endParaRPr lang="zh-CN" altLang="en-US" smtClean="0">
              <a:ea typeface="宋体" panose="02010600030101010101" pitchFamily="2" charset="-122"/>
            </a:endParaRPr>
          </a:p>
        </p:txBody>
      </p:sp>
      <p:sp>
        <p:nvSpPr>
          <p:cNvPr id="13" name="Rectangle 24"/>
          <p:cNvSpPr>
            <a:spLocks noChangeArrowheads="1"/>
          </p:cNvSpPr>
          <p:nvPr/>
        </p:nvSpPr>
        <p:spPr bwMode="gray">
          <a:xfrm>
            <a:off x="1716088" y="1263650"/>
            <a:ext cx="566737" cy="62230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gn="ctr">
              <a:defRPr>
                <a:solidFill>
                  <a:schemeClr val="tx1"/>
                </a:solidFill>
                <a:latin typeface="Arial" panose="020B0604020202020204" pitchFamily="34" charset="0"/>
              </a:defRPr>
            </a:lvl1pPr>
            <a:lvl2pPr marL="742950" indent="-285750" algn="ctr">
              <a:defRPr>
                <a:solidFill>
                  <a:schemeClr val="tx1"/>
                </a:solidFill>
                <a:latin typeface="Arial" panose="020B0604020202020204" pitchFamily="34" charset="0"/>
              </a:defRPr>
            </a:lvl2pPr>
            <a:lvl3pPr marL="1143000" indent="-228600" algn="ctr">
              <a:defRPr>
                <a:solidFill>
                  <a:schemeClr val="tx1"/>
                </a:solidFill>
                <a:latin typeface="Arial" panose="020B0604020202020204" pitchFamily="34" charset="0"/>
              </a:defRPr>
            </a:lvl3pPr>
            <a:lvl4pPr marL="1600200" indent="-228600" algn="ctr">
              <a:defRPr>
                <a:solidFill>
                  <a:schemeClr val="tx1"/>
                </a:solidFill>
                <a:latin typeface="Arial" panose="020B0604020202020204" pitchFamily="34" charset="0"/>
              </a:defRPr>
            </a:lvl4pPr>
            <a:lvl5pPr marL="2057400" indent="-228600" algn="ctr">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defRPr/>
            </a:pPr>
            <a:endParaRPr lang="zh-CN" altLang="en-US" smtClean="0">
              <a:ea typeface="宋体" panose="02010600030101010101" pitchFamily="2" charset="-122"/>
            </a:endParaRPr>
          </a:p>
        </p:txBody>
      </p:sp>
      <p:sp>
        <p:nvSpPr>
          <p:cNvPr id="14" name="Rectangle 25"/>
          <p:cNvSpPr>
            <a:spLocks noChangeArrowheads="1"/>
          </p:cNvSpPr>
          <p:nvPr/>
        </p:nvSpPr>
        <p:spPr bwMode="gray">
          <a:xfrm>
            <a:off x="573088" y="1885950"/>
            <a:ext cx="576262" cy="644525"/>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gn="ctr">
              <a:defRPr>
                <a:solidFill>
                  <a:schemeClr val="tx1"/>
                </a:solidFill>
                <a:latin typeface="Arial" panose="020B0604020202020204" pitchFamily="34" charset="0"/>
              </a:defRPr>
            </a:lvl1pPr>
            <a:lvl2pPr marL="742950" indent="-285750" algn="ctr">
              <a:defRPr>
                <a:solidFill>
                  <a:schemeClr val="tx1"/>
                </a:solidFill>
                <a:latin typeface="Arial" panose="020B0604020202020204" pitchFamily="34" charset="0"/>
              </a:defRPr>
            </a:lvl2pPr>
            <a:lvl3pPr marL="1143000" indent="-228600" algn="ctr">
              <a:defRPr>
                <a:solidFill>
                  <a:schemeClr val="tx1"/>
                </a:solidFill>
                <a:latin typeface="Arial" panose="020B0604020202020204" pitchFamily="34" charset="0"/>
              </a:defRPr>
            </a:lvl3pPr>
            <a:lvl4pPr marL="1600200" indent="-228600" algn="ctr">
              <a:defRPr>
                <a:solidFill>
                  <a:schemeClr val="tx1"/>
                </a:solidFill>
                <a:latin typeface="Arial" panose="020B0604020202020204" pitchFamily="34" charset="0"/>
              </a:defRPr>
            </a:lvl4pPr>
            <a:lvl5pPr marL="2057400" indent="-228600" algn="ctr">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defRPr/>
            </a:pPr>
            <a:endParaRPr lang="zh-CN" altLang="en-US" smtClean="0">
              <a:ea typeface="宋体" panose="02010600030101010101" pitchFamily="2" charset="-122"/>
            </a:endParaRPr>
          </a:p>
        </p:txBody>
      </p:sp>
      <p:sp>
        <p:nvSpPr>
          <p:cNvPr id="15" name="Rectangle 26"/>
          <p:cNvSpPr>
            <a:spLocks noChangeArrowheads="1"/>
          </p:cNvSpPr>
          <p:nvPr/>
        </p:nvSpPr>
        <p:spPr bwMode="gray">
          <a:xfrm>
            <a:off x="1141413" y="1885950"/>
            <a:ext cx="576262" cy="644525"/>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gn="ctr">
              <a:defRPr>
                <a:solidFill>
                  <a:schemeClr val="tx1"/>
                </a:solidFill>
                <a:latin typeface="Arial" panose="020B0604020202020204" pitchFamily="34" charset="0"/>
              </a:defRPr>
            </a:lvl1pPr>
            <a:lvl2pPr marL="742950" indent="-285750" algn="ctr">
              <a:defRPr>
                <a:solidFill>
                  <a:schemeClr val="tx1"/>
                </a:solidFill>
                <a:latin typeface="Arial" panose="020B0604020202020204" pitchFamily="34" charset="0"/>
              </a:defRPr>
            </a:lvl2pPr>
            <a:lvl3pPr marL="1143000" indent="-228600" algn="ctr">
              <a:defRPr>
                <a:solidFill>
                  <a:schemeClr val="tx1"/>
                </a:solidFill>
                <a:latin typeface="Arial" panose="020B0604020202020204" pitchFamily="34" charset="0"/>
              </a:defRPr>
            </a:lvl3pPr>
            <a:lvl4pPr marL="1600200" indent="-228600" algn="ctr">
              <a:defRPr>
                <a:solidFill>
                  <a:schemeClr val="tx1"/>
                </a:solidFill>
                <a:latin typeface="Arial" panose="020B0604020202020204" pitchFamily="34" charset="0"/>
              </a:defRPr>
            </a:lvl4pPr>
            <a:lvl5pPr marL="2057400" indent="-228600" algn="ctr">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defRPr/>
            </a:pPr>
            <a:endParaRPr lang="zh-CN" altLang="en-US" smtClean="0">
              <a:ea typeface="宋体" panose="02010600030101010101" pitchFamily="2" charset="-122"/>
            </a:endParaRPr>
          </a:p>
        </p:txBody>
      </p:sp>
      <p:sp>
        <p:nvSpPr>
          <p:cNvPr id="16" name="Rectangle 27"/>
          <p:cNvSpPr>
            <a:spLocks noChangeArrowheads="1"/>
          </p:cNvSpPr>
          <p:nvPr/>
        </p:nvSpPr>
        <p:spPr bwMode="gray">
          <a:xfrm>
            <a:off x="0" y="2528888"/>
            <a:ext cx="574675" cy="633412"/>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gn="ctr">
              <a:defRPr>
                <a:solidFill>
                  <a:schemeClr val="tx1"/>
                </a:solidFill>
                <a:latin typeface="Arial" panose="020B0604020202020204" pitchFamily="34" charset="0"/>
              </a:defRPr>
            </a:lvl1pPr>
            <a:lvl2pPr marL="742950" indent="-285750" algn="ctr">
              <a:defRPr>
                <a:solidFill>
                  <a:schemeClr val="tx1"/>
                </a:solidFill>
                <a:latin typeface="Arial" panose="020B0604020202020204" pitchFamily="34" charset="0"/>
              </a:defRPr>
            </a:lvl2pPr>
            <a:lvl3pPr marL="1143000" indent="-228600" algn="ctr">
              <a:defRPr>
                <a:solidFill>
                  <a:schemeClr val="tx1"/>
                </a:solidFill>
                <a:latin typeface="Arial" panose="020B0604020202020204" pitchFamily="34" charset="0"/>
              </a:defRPr>
            </a:lvl3pPr>
            <a:lvl4pPr marL="1600200" indent="-228600" algn="ctr">
              <a:defRPr>
                <a:solidFill>
                  <a:schemeClr val="tx1"/>
                </a:solidFill>
                <a:latin typeface="Arial" panose="020B0604020202020204" pitchFamily="34" charset="0"/>
              </a:defRPr>
            </a:lvl4pPr>
            <a:lvl5pPr marL="2057400" indent="-228600" algn="ctr">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defRPr/>
            </a:pPr>
            <a:endParaRPr lang="zh-CN" altLang="en-US" smtClean="0">
              <a:ea typeface="宋体" panose="02010600030101010101" pitchFamily="2" charset="-122"/>
            </a:endParaRPr>
          </a:p>
        </p:txBody>
      </p:sp>
      <p:sp>
        <p:nvSpPr>
          <p:cNvPr id="3074" name="Rectangle 2"/>
          <p:cNvSpPr>
            <a:spLocks noGrp="1" noChangeArrowheads="1"/>
          </p:cNvSpPr>
          <p:nvPr>
            <p:ph type="ctrTitle"/>
          </p:nvPr>
        </p:nvSpPr>
        <p:spPr bwMode="gray">
          <a:xfrm>
            <a:off x="1752600" y="1800225"/>
            <a:ext cx="6629400" cy="1012825"/>
          </a:xfrm>
        </p:spPr>
        <p:txBody>
          <a:bodyPr/>
          <a:lstStyle>
            <a:lvl1pPr algn="ctr">
              <a:defRPr sz="3600" i="1">
                <a:latin typeface="Verdana" panose="020B0604030504040204" pitchFamily="34" charset="0"/>
              </a:defRPr>
            </a:lvl1pPr>
          </a:lstStyle>
          <a:p>
            <a:pPr lvl="0"/>
            <a:r>
              <a:rPr lang="en-US" altLang="zh-CN" noProof="0" smtClean="0"/>
              <a:t>Click to edit Master </a:t>
            </a:r>
            <a:br>
              <a:rPr lang="en-US" altLang="zh-CN" noProof="0" smtClean="0"/>
            </a:br>
            <a:r>
              <a:rPr lang="en-US" altLang="zh-CN" noProof="0" smtClean="0"/>
              <a:t>title style</a:t>
            </a:r>
          </a:p>
        </p:txBody>
      </p:sp>
      <p:sp>
        <p:nvSpPr>
          <p:cNvPr id="3075" name="Rectangle 3"/>
          <p:cNvSpPr>
            <a:spLocks noGrp="1" noChangeArrowheads="1"/>
          </p:cNvSpPr>
          <p:nvPr>
            <p:ph type="subTitle" idx="1"/>
          </p:nvPr>
        </p:nvSpPr>
        <p:spPr bwMode="gray">
          <a:xfrm>
            <a:off x="1600200" y="3276600"/>
            <a:ext cx="6324600" cy="381000"/>
          </a:xfrm>
        </p:spPr>
        <p:txBody>
          <a:bodyPr/>
          <a:lstStyle>
            <a:lvl1pPr marL="0" indent="0" algn="ctr">
              <a:buFont typeface="Wingdings" panose="05000000000000000000" pitchFamily="2" charset="2"/>
              <a:buNone/>
              <a:defRPr sz="1800" b="1">
                <a:solidFill>
                  <a:schemeClr val="bg1"/>
                </a:solidFill>
              </a:defRPr>
            </a:lvl1pPr>
          </a:lstStyle>
          <a:p>
            <a:pPr lvl="0"/>
            <a:r>
              <a:rPr lang="en-US" altLang="zh-CN" noProof="0" smtClean="0"/>
              <a:t>Click to edit Master subtitle style</a:t>
            </a:r>
          </a:p>
        </p:txBody>
      </p:sp>
    </p:spTree>
    <p:extLst>
      <p:ext uri="{BB962C8B-B14F-4D97-AF65-F5344CB8AC3E}">
        <p14:creationId xmlns:p14="http://schemas.microsoft.com/office/powerpoint/2010/main" val="3895543156"/>
      </p:ext>
    </p:extLst>
  </p:cSld>
  <p:clrMapOvr>
    <a:masterClrMapping/>
  </p:clrMapOvr>
  <p:transition>
    <p:blinds dir="vert"/>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6"/>
          <p:cNvSpPr>
            <a:spLocks noGrp="1" noChangeArrowheads="1"/>
          </p:cNvSpPr>
          <p:nvPr>
            <p:ph type="sldNum" sz="quarter" idx="10"/>
          </p:nvPr>
        </p:nvSpPr>
        <p:spPr>
          <a:ln/>
        </p:spPr>
        <p:txBody>
          <a:bodyPr/>
          <a:lstStyle>
            <a:lvl1pPr>
              <a:defRPr/>
            </a:lvl1pPr>
          </a:lstStyle>
          <a:p>
            <a:pPr>
              <a:defRPr/>
            </a:pPr>
            <a:fld id="{50509E95-3C2D-4F0A-9619-7E93A01C15D3}" type="slidenum">
              <a:rPr lang="zh-CN" altLang="en-US"/>
              <a:pPr>
                <a:defRPr/>
              </a:pPr>
              <a:t>‹#›</a:t>
            </a:fld>
            <a:endParaRPr lang="en-US" altLang="zh-CN"/>
          </a:p>
        </p:txBody>
      </p:sp>
    </p:spTree>
    <p:extLst>
      <p:ext uri="{BB962C8B-B14F-4D97-AF65-F5344CB8AC3E}">
        <p14:creationId xmlns:p14="http://schemas.microsoft.com/office/powerpoint/2010/main" val="931447216"/>
      </p:ext>
    </p:extLst>
  </p:cSld>
  <p:clrMapOvr>
    <a:masterClrMapping/>
  </p:clrMapOvr>
  <p:transition>
    <p:blinds dir="vert"/>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457200"/>
            <a:ext cx="2057400" cy="60198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457200"/>
            <a:ext cx="6019800" cy="601980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6"/>
          <p:cNvSpPr>
            <a:spLocks noGrp="1" noChangeArrowheads="1"/>
          </p:cNvSpPr>
          <p:nvPr>
            <p:ph type="sldNum" sz="quarter" idx="10"/>
          </p:nvPr>
        </p:nvSpPr>
        <p:spPr>
          <a:ln/>
        </p:spPr>
        <p:txBody>
          <a:bodyPr/>
          <a:lstStyle>
            <a:lvl1pPr>
              <a:defRPr/>
            </a:lvl1pPr>
          </a:lstStyle>
          <a:p>
            <a:pPr>
              <a:defRPr/>
            </a:pPr>
            <a:fld id="{62A87AF3-D5EF-4893-9F09-22864DAD5E4C}" type="slidenum">
              <a:rPr lang="zh-CN" altLang="en-US"/>
              <a:pPr>
                <a:defRPr/>
              </a:pPr>
              <a:t>‹#›</a:t>
            </a:fld>
            <a:endParaRPr lang="en-US" altLang="zh-CN"/>
          </a:p>
        </p:txBody>
      </p:sp>
    </p:spTree>
    <p:extLst>
      <p:ext uri="{BB962C8B-B14F-4D97-AF65-F5344CB8AC3E}">
        <p14:creationId xmlns:p14="http://schemas.microsoft.com/office/powerpoint/2010/main" val="545154963"/>
      </p:ext>
    </p:extLst>
  </p:cSld>
  <p:clrMapOvr>
    <a:masterClrMapping/>
  </p:clrMapOvr>
  <p:transition>
    <p:blinds dir="vert"/>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1143000" y="457200"/>
            <a:ext cx="7391400" cy="487363"/>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457200" y="1228725"/>
            <a:ext cx="8229600" cy="5248275"/>
          </a:xfrm>
        </p:spPr>
        <p:txBody>
          <a:bodyPr/>
          <a:lstStyle/>
          <a:p>
            <a:pPr lvl="0"/>
            <a:endParaRPr lang="zh-CN" altLang="en-US" noProof="0" smtClean="0"/>
          </a:p>
        </p:txBody>
      </p:sp>
      <p:sp>
        <p:nvSpPr>
          <p:cNvPr id="4" name="Rectangle 6"/>
          <p:cNvSpPr>
            <a:spLocks noGrp="1" noChangeArrowheads="1"/>
          </p:cNvSpPr>
          <p:nvPr>
            <p:ph type="sldNum" sz="quarter" idx="10"/>
          </p:nvPr>
        </p:nvSpPr>
        <p:spPr>
          <a:ln/>
        </p:spPr>
        <p:txBody>
          <a:bodyPr/>
          <a:lstStyle>
            <a:lvl1pPr>
              <a:defRPr/>
            </a:lvl1pPr>
          </a:lstStyle>
          <a:p>
            <a:pPr>
              <a:defRPr/>
            </a:pPr>
            <a:fld id="{E5CD85A7-0788-487F-AA49-E7E6DF793C5E}" type="slidenum">
              <a:rPr lang="zh-CN" altLang="en-US"/>
              <a:pPr>
                <a:defRPr/>
              </a:pPr>
              <a:t>‹#›</a:t>
            </a:fld>
            <a:endParaRPr lang="en-US" altLang="zh-CN"/>
          </a:p>
        </p:txBody>
      </p:sp>
    </p:spTree>
    <p:extLst>
      <p:ext uri="{BB962C8B-B14F-4D97-AF65-F5344CB8AC3E}">
        <p14:creationId xmlns:p14="http://schemas.microsoft.com/office/powerpoint/2010/main" val="903048659"/>
      </p:ext>
    </p:extLst>
  </p:cSld>
  <p:clrMapOvr>
    <a:masterClrMapping/>
  </p:clrMapOvr>
  <p:transition>
    <p:blinds dir="vert"/>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1143000" y="457200"/>
            <a:ext cx="7391400" cy="487363"/>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457200" y="1228725"/>
            <a:ext cx="4038600" cy="52482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228725"/>
            <a:ext cx="4038600" cy="52482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6"/>
          <p:cNvSpPr>
            <a:spLocks noGrp="1" noChangeArrowheads="1"/>
          </p:cNvSpPr>
          <p:nvPr>
            <p:ph type="sldNum" sz="quarter" idx="10"/>
          </p:nvPr>
        </p:nvSpPr>
        <p:spPr>
          <a:ln/>
        </p:spPr>
        <p:txBody>
          <a:bodyPr/>
          <a:lstStyle>
            <a:lvl1pPr>
              <a:defRPr/>
            </a:lvl1pPr>
          </a:lstStyle>
          <a:p>
            <a:pPr>
              <a:defRPr/>
            </a:pPr>
            <a:fld id="{AD11A786-EE31-4B04-8AB0-63B12B2B2A1A}" type="slidenum">
              <a:rPr lang="zh-CN" altLang="en-US"/>
              <a:pPr>
                <a:defRPr/>
              </a:pPr>
              <a:t>‹#›</a:t>
            </a:fld>
            <a:endParaRPr lang="en-US" altLang="zh-CN"/>
          </a:p>
        </p:txBody>
      </p:sp>
    </p:spTree>
    <p:extLst>
      <p:ext uri="{BB962C8B-B14F-4D97-AF65-F5344CB8AC3E}">
        <p14:creationId xmlns:p14="http://schemas.microsoft.com/office/powerpoint/2010/main" val="2450693231"/>
      </p:ext>
    </p:extLst>
  </p:cSld>
  <p:clrMapOvr>
    <a:masterClrMapping/>
  </p:clrMapOvr>
  <p:transition>
    <p:blinds dir="vert"/>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6"/>
          <p:cNvSpPr>
            <a:spLocks noGrp="1" noChangeArrowheads="1"/>
          </p:cNvSpPr>
          <p:nvPr>
            <p:ph type="sldNum" sz="quarter" idx="10"/>
          </p:nvPr>
        </p:nvSpPr>
        <p:spPr>
          <a:ln/>
        </p:spPr>
        <p:txBody>
          <a:bodyPr/>
          <a:lstStyle>
            <a:lvl1pPr>
              <a:defRPr/>
            </a:lvl1pPr>
          </a:lstStyle>
          <a:p>
            <a:pPr>
              <a:defRPr/>
            </a:pPr>
            <a:fld id="{35D072A4-A45A-4C47-8FCA-05D8B8F6F572}" type="slidenum">
              <a:rPr lang="zh-CN" altLang="en-US"/>
              <a:pPr>
                <a:defRPr/>
              </a:pPr>
              <a:t>‹#›</a:t>
            </a:fld>
            <a:endParaRPr lang="en-US" altLang="zh-CN"/>
          </a:p>
        </p:txBody>
      </p:sp>
    </p:spTree>
    <p:extLst>
      <p:ext uri="{BB962C8B-B14F-4D97-AF65-F5344CB8AC3E}">
        <p14:creationId xmlns:p14="http://schemas.microsoft.com/office/powerpoint/2010/main" val="1180382863"/>
      </p:ext>
    </p:extLst>
  </p:cSld>
  <p:clrMapOvr>
    <a:masterClrMapping/>
  </p:clrMapOvr>
  <p:transition>
    <p:blinds dir="vert"/>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smtClean="0"/>
              <a:t>单击此处编辑母版文本样式</a:t>
            </a:r>
          </a:p>
        </p:txBody>
      </p:sp>
      <p:sp>
        <p:nvSpPr>
          <p:cNvPr id="4" name="Rectangle 6"/>
          <p:cNvSpPr>
            <a:spLocks noGrp="1" noChangeArrowheads="1"/>
          </p:cNvSpPr>
          <p:nvPr>
            <p:ph type="sldNum" sz="quarter" idx="10"/>
          </p:nvPr>
        </p:nvSpPr>
        <p:spPr>
          <a:ln/>
        </p:spPr>
        <p:txBody>
          <a:bodyPr/>
          <a:lstStyle>
            <a:lvl1pPr>
              <a:defRPr/>
            </a:lvl1pPr>
          </a:lstStyle>
          <a:p>
            <a:pPr>
              <a:defRPr/>
            </a:pPr>
            <a:fld id="{7F1688C7-A927-4CCA-BC08-DFCA8A5225C1}" type="slidenum">
              <a:rPr lang="zh-CN" altLang="en-US"/>
              <a:pPr>
                <a:defRPr/>
              </a:pPr>
              <a:t>‹#›</a:t>
            </a:fld>
            <a:endParaRPr lang="en-US" altLang="zh-CN"/>
          </a:p>
        </p:txBody>
      </p:sp>
    </p:spTree>
    <p:extLst>
      <p:ext uri="{BB962C8B-B14F-4D97-AF65-F5344CB8AC3E}">
        <p14:creationId xmlns:p14="http://schemas.microsoft.com/office/powerpoint/2010/main" val="2018040038"/>
      </p:ext>
    </p:extLst>
  </p:cSld>
  <p:clrMapOvr>
    <a:masterClrMapping/>
  </p:clrMapOvr>
  <p:transition>
    <p:blinds dir="vert"/>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228725"/>
            <a:ext cx="4038600" cy="52482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228725"/>
            <a:ext cx="4038600" cy="52482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6"/>
          <p:cNvSpPr>
            <a:spLocks noGrp="1" noChangeArrowheads="1"/>
          </p:cNvSpPr>
          <p:nvPr>
            <p:ph type="sldNum" sz="quarter" idx="10"/>
          </p:nvPr>
        </p:nvSpPr>
        <p:spPr>
          <a:ln/>
        </p:spPr>
        <p:txBody>
          <a:bodyPr/>
          <a:lstStyle>
            <a:lvl1pPr>
              <a:defRPr/>
            </a:lvl1pPr>
          </a:lstStyle>
          <a:p>
            <a:pPr>
              <a:defRPr/>
            </a:pPr>
            <a:fld id="{141F4FB5-508B-4FFE-92AF-2722A0F37D79}" type="slidenum">
              <a:rPr lang="zh-CN" altLang="en-US"/>
              <a:pPr>
                <a:defRPr/>
              </a:pPr>
              <a:t>‹#›</a:t>
            </a:fld>
            <a:endParaRPr lang="en-US" altLang="zh-CN"/>
          </a:p>
        </p:txBody>
      </p:sp>
    </p:spTree>
    <p:extLst>
      <p:ext uri="{BB962C8B-B14F-4D97-AF65-F5344CB8AC3E}">
        <p14:creationId xmlns:p14="http://schemas.microsoft.com/office/powerpoint/2010/main" val="4157424021"/>
      </p:ext>
    </p:extLst>
  </p:cSld>
  <p:clrMapOvr>
    <a:masterClrMapping/>
  </p:clrMapOvr>
  <p:transition>
    <p:blinds dir="vert"/>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365125"/>
            <a:ext cx="78867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30238" y="2505075"/>
            <a:ext cx="386873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29150" y="2505075"/>
            <a:ext cx="38877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6"/>
          <p:cNvSpPr>
            <a:spLocks noGrp="1" noChangeArrowheads="1"/>
          </p:cNvSpPr>
          <p:nvPr>
            <p:ph type="sldNum" sz="quarter" idx="10"/>
          </p:nvPr>
        </p:nvSpPr>
        <p:spPr>
          <a:ln/>
        </p:spPr>
        <p:txBody>
          <a:bodyPr/>
          <a:lstStyle>
            <a:lvl1pPr>
              <a:defRPr/>
            </a:lvl1pPr>
          </a:lstStyle>
          <a:p>
            <a:pPr>
              <a:defRPr/>
            </a:pPr>
            <a:fld id="{1986502C-9490-4A3C-9485-198945B305AB}" type="slidenum">
              <a:rPr lang="zh-CN" altLang="en-US"/>
              <a:pPr>
                <a:defRPr/>
              </a:pPr>
              <a:t>‹#›</a:t>
            </a:fld>
            <a:endParaRPr lang="en-US" altLang="zh-CN"/>
          </a:p>
        </p:txBody>
      </p:sp>
    </p:spTree>
    <p:extLst>
      <p:ext uri="{BB962C8B-B14F-4D97-AF65-F5344CB8AC3E}">
        <p14:creationId xmlns:p14="http://schemas.microsoft.com/office/powerpoint/2010/main" val="1780541912"/>
      </p:ext>
    </p:extLst>
  </p:cSld>
  <p:clrMapOvr>
    <a:masterClrMapping/>
  </p:clrMapOvr>
  <p:transition>
    <p:blinds dir="vert"/>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6"/>
          <p:cNvSpPr>
            <a:spLocks noGrp="1" noChangeArrowheads="1"/>
          </p:cNvSpPr>
          <p:nvPr>
            <p:ph type="sldNum" sz="quarter" idx="10"/>
          </p:nvPr>
        </p:nvSpPr>
        <p:spPr>
          <a:ln/>
        </p:spPr>
        <p:txBody>
          <a:bodyPr/>
          <a:lstStyle>
            <a:lvl1pPr>
              <a:defRPr/>
            </a:lvl1pPr>
          </a:lstStyle>
          <a:p>
            <a:pPr>
              <a:defRPr/>
            </a:pPr>
            <a:fld id="{58471906-8F1E-49B2-802D-563A16D45E7E}" type="slidenum">
              <a:rPr lang="zh-CN" altLang="en-US"/>
              <a:pPr>
                <a:defRPr/>
              </a:pPr>
              <a:t>‹#›</a:t>
            </a:fld>
            <a:endParaRPr lang="en-US" altLang="zh-CN"/>
          </a:p>
        </p:txBody>
      </p:sp>
    </p:spTree>
    <p:extLst>
      <p:ext uri="{BB962C8B-B14F-4D97-AF65-F5344CB8AC3E}">
        <p14:creationId xmlns:p14="http://schemas.microsoft.com/office/powerpoint/2010/main" val="3626680584"/>
      </p:ext>
    </p:extLst>
  </p:cSld>
  <p:clrMapOvr>
    <a:masterClrMapping/>
  </p:clrMapOvr>
  <p:transition>
    <p:blinds dir="vert"/>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6"/>
          <p:cNvSpPr>
            <a:spLocks noGrp="1" noChangeArrowheads="1"/>
          </p:cNvSpPr>
          <p:nvPr>
            <p:ph type="sldNum" sz="quarter" idx="10"/>
          </p:nvPr>
        </p:nvSpPr>
        <p:spPr>
          <a:ln/>
        </p:spPr>
        <p:txBody>
          <a:bodyPr/>
          <a:lstStyle>
            <a:lvl1pPr>
              <a:defRPr/>
            </a:lvl1pPr>
          </a:lstStyle>
          <a:p>
            <a:pPr>
              <a:defRPr/>
            </a:pPr>
            <a:fld id="{59C99079-0BF7-4DB6-B0FC-8C0D9AE46B8D}" type="slidenum">
              <a:rPr lang="zh-CN" altLang="en-US"/>
              <a:pPr>
                <a:defRPr/>
              </a:pPr>
              <a:t>‹#›</a:t>
            </a:fld>
            <a:endParaRPr lang="en-US" altLang="zh-CN"/>
          </a:p>
        </p:txBody>
      </p:sp>
    </p:spTree>
    <p:extLst>
      <p:ext uri="{BB962C8B-B14F-4D97-AF65-F5344CB8AC3E}">
        <p14:creationId xmlns:p14="http://schemas.microsoft.com/office/powerpoint/2010/main" val="1399641586"/>
      </p:ext>
    </p:extLst>
  </p:cSld>
  <p:clrMapOvr>
    <a:masterClrMapping/>
  </p:clrMapOvr>
  <p:transition>
    <p:blinds dir="vert"/>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Rectangle 6"/>
          <p:cNvSpPr>
            <a:spLocks noGrp="1" noChangeArrowheads="1"/>
          </p:cNvSpPr>
          <p:nvPr>
            <p:ph type="sldNum" sz="quarter" idx="10"/>
          </p:nvPr>
        </p:nvSpPr>
        <p:spPr>
          <a:ln/>
        </p:spPr>
        <p:txBody>
          <a:bodyPr/>
          <a:lstStyle>
            <a:lvl1pPr>
              <a:defRPr/>
            </a:lvl1pPr>
          </a:lstStyle>
          <a:p>
            <a:pPr>
              <a:defRPr/>
            </a:pPr>
            <a:fld id="{6C8DC497-F9B3-41A4-B517-C396335C7782}" type="slidenum">
              <a:rPr lang="zh-CN" altLang="en-US"/>
              <a:pPr>
                <a:defRPr/>
              </a:pPr>
              <a:t>‹#›</a:t>
            </a:fld>
            <a:endParaRPr lang="en-US" altLang="zh-CN"/>
          </a:p>
        </p:txBody>
      </p:sp>
    </p:spTree>
    <p:extLst>
      <p:ext uri="{BB962C8B-B14F-4D97-AF65-F5344CB8AC3E}">
        <p14:creationId xmlns:p14="http://schemas.microsoft.com/office/powerpoint/2010/main" val="890055972"/>
      </p:ext>
    </p:extLst>
  </p:cSld>
  <p:clrMapOvr>
    <a:masterClrMapping/>
  </p:clrMapOvr>
  <p:transition>
    <p:blinds dir="vert"/>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Rectangle 6"/>
          <p:cNvSpPr>
            <a:spLocks noGrp="1" noChangeArrowheads="1"/>
          </p:cNvSpPr>
          <p:nvPr>
            <p:ph type="sldNum" sz="quarter" idx="10"/>
          </p:nvPr>
        </p:nvSpPr>
        <p:spPr>
          <a:ln/>
        </p:spPr>
        <p:txBody>
          <a:bodyPr/>
          <a:lstStyle>
            <a:lvl1pPr>
              <a:defRPr/>
            </a:lvl1pPr>
          </a:lstStyle>
          <a:p>
            <a:pPr>
              <a:defRPr/>
            </a:pPr>
            <a:fld id="{26C5FFEE-CD53-48B7-97D4-A5AFF36C360E}" type="slidenum">
              <a:rPr lang="zh-CN" altLang="en-US"/>
              <a:pPr>
                <a:defRPr/>
              </a:pPr>
              <a:t>‹#›</a:t>
            </a:fld>
            <a:endParaRPr lang="en-US" altLang="zh-CN"/>
          </a:p>
        </p:txBody>
      </p:sp>
    </p:spTree>
    <p:extLst>
      <p:ext uri="{BB962C8B-B14F-4D97-AF65-F5344CB8AC3E}">
        <p14:creationId xmlns:p14="http://schemas.microsoft.com/office/powerpoint/2010/main" val="2265409892"/>
      </p:ext>
    </p:extLst>
  </p:cSld>
  <p:clrMapOvr>
    <a:masterClrMapping/>
  </p:clrMapOvr>
  <p:transition>
    <p:blinds dir="vert"/>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5"/>
          <p:cNvSpPr>
            <a:spLocks noChangeArrowheads="1"/>
          </p:cNvSpPr>
          <p:nvPr/>
        </p:nvSpPr>
        <p:spPr bwMode="gray">
          <a:xfrm>
            <a:off x="655638" y="360363"/>
            <a:ext cx="8497887" cy="719137"/>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gn="ctr">
              <a:defRPr>
                <a:solidFill>
                  <a:schemeClr val="tx1"/>
                </a:solidFill>
                <a:latin typeface="Arial" panose="020B0604020202020204" pitchFamily="34" charset="0"/>
              </a:defRPr>
            </a:lvl1pPr>
            <a:lvl2pPr marL="742950" indent="-285750" algn="ctr">
              <a:defRPr>
                <a:solidFill>
                  <a:schemeClr val="tx1"/>
                </a:solidFill>
                <a:latin typeface="Arial" panose="020B0604020202020204" pitchFamily="34" charset="0"/>
              </a:defRPr>
            </a:lvl2pPr>
            <a:lvl3pPr marL="1143000" indent="-228600" algn="ctr">
              <a:defRPr>
                <a:solidFill>
                  <a:schemeClr val="tx1"/>
                </a:solidFill>
                <a:latin typeface="Arial" panose="020B0604020202020204" pitchFamily="34" charset="0"/>
              </a:defRPr>
            </a:lvl3pPr>
            <a:lvl4pPr marL="1600200" indent="-228600" algn="ctr">
              <a:defRPr>
                <a:solidFill>
                  <a:schemeClr val="tx1"/>
                </a:solidFill>
                <a:latin typeface="Arial" panose="020B0604020202020204" pitchFamily="34" charset="0"/>
              </a:defRPr>
            </a:lvl4pPr>
            <a:lvl5pPr marL="2057400" indent="-228600" algn="ctr">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defRPr/>
            </a:pPr>
            <a:endParaRPr lang="zh-CN" altLang="en-US" smtClean="0">
              <a:ea typeface="宋体" panose="02010600030101010101" pitchFamily="2" charset="-122"/>
            </a:endParaRPr>
          </a:p>
        </p:txBody>
      </p:sp>
      <p:sp>
        <p:nvSpPr>
          <p:cNvPr id="1027" name="Rectangle 3"/>
          <p:cNvSpPr>
            <a:spLocks noGrp="1" noChangeArrowheads="1"/>
          </p:cNvSpPr>
          <p:nvPr>
            <p:ph type="body" idx="1"/>
          </p:nvPr>
        </p:nvSpPr>
        <p:spPr bwMode="auto">
          <a:xfrm>
            <a:off x="457200" y="1228725"/>
            <a:ext cx="8229600" cy="5248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p>
        </p:txBody>
      </p:sp>
      <p:sp>
        <p:nvSpPr>
          <p:cNvPr id="1030" name="Rectangle 6"/>
          <p:cNvSpPr>
            <a:spLocks noGrp="1" noChangeArrowheads="1"/>
          </p:cNvSpPr>
          <p:nvPr>
            <p:ph type="sldNum" sz="quarter" idx="4"/>
          </p:nvPr>
        </p:nvSpPr>
        <p:spPr bwMode="auto">
          <a:xfrm>
            <a:off x="2971800" y="6537325"/>
            <a:ext cx="2133600" cy="320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ea typeface="宋体" panose="02010600030101010101" pitchFamily="2" charset="-122"/>
              </a:defRPr>
            </a:lvl1pPr>
          </a:lstStyle>
          <a:p>
            <a:pPr>
              <a:defRPr/>
            </a:pPr>
            <a:fld id="{22352636-2A95-4AF9-B4B7-7EC4EDC2D7E0}" type="slidenum">
              <a:rPr lang="zh-CN" altLang="en-US"/>
              <a:pPr>
                <a:defRPr/>
              </a:pPr>
              <a:t>‹#›</a:t>
            </a:fld>
            <a:endParaRPr lang="en-US" altLang="zh-CN"/>
          </a:p>
        </p:txBody>
      </p:sp>
      <p:sp>
        <p:nvSpPr>
          <p:cNvPr id="1029" name="Rectangle 2"/>
          <p:cNvSpPr>
            <a:spLocks noGrp="1" noChangeArrowheads="1"/>
          </p:cNvSpPr>
          <p:nvPr>
            <p:ph type="title"/>
          </p:nvPr>
        </p:nvSpPr>
        <p:spPr bwMode="white">
          <a:xfrm>
            <a:off x="1143000" y="457200"/>
            <a:ext cx="7391400" cy="487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smtClean="0"/>
              <a:t>Click to edit Master title style</a:t>
            </a:r>
          </a:p>
        </p:txBody>
      </p:sp>
      <p:sp>
        <p:nvSpPr>
          <p:cNvPr id="2" name="Rectangle 24"/>
          <p:cNvSpPr>
            <a:spLocks noChangeArrowheads="1"/>
          </p:cNvSpPr>
          <p:nvPr/>
        </p:nvSpPr>
        <p:spPr bwMode="gray">
          <a:xfrm>
            <a:off x="0" y="719138"/>
            <a:ext cx="328613" cy="361950"/>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defRPr>
            </a:lvl1pPr>
            <a:lvl2pPr marL="742950" indent="-285750" algn="ctr">
              <a:defRPr>
                <a:solidFill>
                  <a:schemeClr val="tx1"/>
                </a:solidFill>
                <a:latin typeface="Arial" panose="020B0604020202020204" pitchFamily="34" charset="0"/>
              </a:defRPr>
            </a:lvl2pPr>
            <a:lvl3pPr marL="1143000" indent="-228600" algn="ctr">
              <a:defRPr>
                <a:solidFill>
                  <a:schemeClr val="tx1"/>
                </a:solidFill>
                <a:latin typeface="Arial" panose="020B0604020202020204" pitchFamily="34" charset="0"/>
              </a:defRPr>
            </a:lvl3pPr>
            <a:lvl4pPr marL="1600200" indent="-228600" algn="ctr">
              <a:defRPr>
                <a:solidFill>
                  <a:schemeClr val="tx1"/>
                </a:solidFill>
                <a:latin typeface="Arial" panose="020B0604020202020204" pitchFamily="34" charset="0"/>
              </a:defRPr>
            </a:lvl4pPr>
            <a:lvl5pPr marL="2057400" indent="-228600" algn="ctr">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defRPr/>
            </a:pPr>
            <a:endParaRPr lang="zh-CN" altLang="en-US" smtClean="0">
              <a:ea typeface="宋体" panose="02010600030101010101" pitchFamily="2" charset="-122"/>
            </a:endParaRPr>
          </a:p>
        </p:txBody>
      </p:sp>
      <p:sp>
        <p:nvSpPr>
          <p:cNvPr id="1031" name="Rectangle 25"/>
          <p:cNvSpPr>
            <a:spLocks noChangeArrowheads="1"/>
          </p:cNvSpPr>
          <p:nvPr/>
        </p:nvSpPr>
        <p:spPr bwMode="gray">
          <a:xfrm>
            <a:off x="328613" y="357188"/>
            <a:ext cx="328612" cy="361950"/>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defRPr>
            </a:lvl1pPr>
            <a:lvl2pPr marL="742950" indent="-285750" algn="ctr">
              <a:defRPr>
                <a:solidFill>
                  <a:schemeClr val="tx1"/>
                </a:solidFill>
                <a:latin typeface="Arial" panose="020B0604020202020204" pitchFamily="34" charset="0"/>
              </a:defRPr>
            </a:lvl2pPr>
            <a:lvl3pPr marL="1143000" indent="-228600" algn="ctr">
              <a:defRPr>
                <a:solidFill>
                  <a:schemeClr val="tx1"/>
                </a:solidFill>
                <a:latin typeface="Arial" panose="020B0604020202020204" pitchFamily="34" charset="0"/>
              </a:defRPr>
            </a:lvl3pPr>
            <a:lvl4pPr marL="1600200" indent="-228600" algn="ctr">
              <a:defRPr>
                <a:solidFill>
                  <a:schemeClr val="tx1"/>
                </a:solidFill>
                <a:latin typeface="Arial" panose="020B0604020202020204" pitchFamily="34" charset="0"/>
              </a:defRPr>
            </a:lvl4pPr>
            <a:lvl5pPr marL="2057400" indent="-228600" algn="ctr">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defRPr/>
            </a:pPr>
            <a:endParaRPr lang="zh-CN" altLang="en-US" smtClean="0">
              <a:ea typeface="宋体" panose="02010600030101010101" pitchFamily="2" charset="-122"/>
            </a:endParaRPr>
          </a:p>
        </p:txBody>
      </p:sp>
      <p:sp>
        <p:nvSpPr>
          <p:cNvPr id="1032" name="Rectangle 26"/>
          <p:cNvSpPr>
            <a:spLocks noChangeArrowheads="1"/>
          </p:cNvSpPr>
          <p:nvPr/>
        </p:nvSpPr>
        <p:spPr bwMode="gray">
          <a:xfrm>
            <a:off x="657225" y="0"/>
            <a:ext cx="328613" cy="361950"/>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defRPr>
            </a:lvl1pPr>
            <a:lvl2pPr marL="742950" indent="-285750" algn="ctr">
              <a:defRPr>
                <a:solidFill>
                  <a:schemeClr val="tx1"/>
                </a:solidFill>
                <a:latin typeface="Arial" panose="020B0604020202020204" pitchFamily="34" charset="0"/>
              </a:defRPr>
            </a:lvl2pPr>
            <a:lvl3pPr marL="1143000" indent="-228600" algn="ctr">
              <a:defRPr>
                <a:solidFill>
                  <a:schemeClr val="tx1"/>
                </a:solidFill>
                <a:latin typeface="Arial" panose="020B0604020202020204" pitchFamily="34" charset="0"/>
              </a:defRPr>
            </a:lvl3pPr>
            <a:lvl4pPr marL="1600200" indent="-228600" algn="ctr">
              <a:defRPr>
                <a:solidFill>
                  <a:schemeClr val="tx1"/>
                </a:solidFill>
                <a:latin typeface="Arial" panose="020B0604020202020204" pitchFamily="34" charset="0"/>
              </a:defRPr>
            </a:lvl4pPr>
            <a:lvl5pPr marL="2057400" indent="-228600" algn="ctr">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defRPr/>
            </a:pPr>
            <a:endParaRPr lang="zh-CN" altLang="en-US" smtClean="0">
              <a:ea typeface="宋体" panose="02010600030101010101" pitchFamily="2" charset="-122"/>
            </a:endParaRPr>
          </a:p>
        </p:txBody>
      </p:sp>
      <p:sp>
        <p:nvSpPr>
          <p:cNvPr id="1033" name="Rectangle 28"/>
          <p:cNvSpPr>
            <a:spLocks noChangeArrowheads="1"/>
          </p:cNvSpPr>
          <p:nvPr/>
        </p:nvSpPr>
        <p:spPr bwMode="gray">
          <a:xfrm>
            <a:off x="657225" y="361950"/>
            <a:ext cx="328613" cy="36195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defRPr>
            </a:lvl1pPr>
            <a:lvl2pPr marL="742950" indent="-285750" algn="ctr">
              <a:defRPr>
                <a:solidFill>
                  <a:schemeClr val="tx1"/>
                </a:solidFill>
                <a:latin typeface="Arial" panose="020B0604020202020204" pitchFamily="34" charset="0"/>
              </a:defRPr>
            </a:lvl2pPr>
            <a:lvl3pPr marL="1143000" indent="-228600" algn="ctr">
              <a:defRPr>
                <a:solidFill>
                  <a:schemeClr val="tx1"/>
                </a:solidFill>
                <a:latin typeface="Arial" panose="020B0604020202020204" pitchFamily="34" charset="0"/>
              </a:defRPr>
            </a:lvl3pPr>
            <a:lvl4pPr marL="1600200" indent="-228600" algn="ctr">
              <a:defRPr>
                <a:solidFill>
                  <a:schemeClr val="tx1"/>
                </a:solidFill>
                <a:latin typeface="Arial" panose="020B0604020202020204" pitchFamily="34" charset="0"/>
              </a:defRPr>
            </a:lvl4pPr>
            <a:lvl5pPr marL="2057400" indent="-228600" algn="ctr">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defRPr/>
            </a:pPr>
            <a:endParaRPr lang="zh-CN" altLang="en-US" smtClean="0">
              <a:ea typeface="宋体" panose="02010600030101010101" pitchFamily="2" charset="-122"/>
            </a:endParaRPr>
          </a:p>
        </p:txBody>
      </p:sp>
      <p:sp>
        <p:nvSpPr>
          <p:cNvPr id="1034" name="Rectangle 29"/>
          <p:cNvSpPr>
            <a:spLocks noChangeArrowheads="1"/>
          </p:cNvSpPr>
          <p:nvPr/>
        </p:nvSpPr>
        <p:spPr bwMode="gray">
          <a:xfrm>
            <a:off x="328613" y="719138"/>
            <a:ext cx="328612" cy="36195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defRPr>
            </a:lvl1pPr>
            <a:lvl2pPr marL="742950" indent="-285750" algn="ctr">
              <a:defRPr>
                <a:solidFill>
                  <a:schemeClr val="tx1"/>
                </a:solidFill>
                <a:latin typeface="Arial" panose="020B0604020202020204" pitchFamily="34" charset="0"/>
              </a:defRPr>
            </a:lvl2pPr>
            <a:lvl3pPr marL="1143000" indent="-228600" algn="ctr">
              <a:defRPr>
                <a:solidFill>
                  <a:schemeClr val="tx1"/>
                </a:solidFill>
                <a:latin typeface="Arial" panose="020B0604020202020204" pitchFamily="34" charset="0"/>
              </a:defRPr>
            </a:lvl3pPr>
            <a:lvl4pPr marL="1600200" indent="-228600" algn="ctr">
              <a:defRPr>
                <a:solidFill>
                  <a:schemeClr val="tx1"/>
                </a:solidFill>
                <a:latin typeface="Arial" panose="020B0604020202020204" pitchFamily="34" charset="0"/>
              </a:defRPr>
            </a:lvl4pPr>
            <a:lvl5pPr marL="2057400" indent="-228600" algn="ctr">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defRPr/>
            </a:pPr>
            <a:endParaRPr lang="zh-CN" altLang="en-US" smtClean="0">
              <a:ea typeface="宋体" panose="02010600030101010101" pitchFamily="2" charset="-122"/>
            </a:endParaRPr>
          </a:p>
        </p:txBody>
      </p:sp>
    </p:spTree>
  </p:cSld>
  <p:clrMap bg1="lt1" tx1="dk1" bg2="lt2" tx2="dk2" accent1="accent1" accent2="accent2" accent3="accent3" accent4="accent4" accent5="accent5" accent6="accent6" hlink="hlink" folHlink="folHlink"/>
  <p:sldLayoutIdLst>
    <p:sldLayoutId id="2147483689"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 id="2147483687" r:id="rId12"/>
    <p:sldLayoutId id="2147483688" r:id="rId13"/>
  </p:sldLayoutIdLst>
  <p:transition>
    <p:blinds dir="vert"/>
  </p:transition>
  <p:txStyles>
    <p:titleStyle>
      <a:lvl1pPr algn="l" rtl="0" eaLnBrk="0" fontAlgn="base" hangingPunct="0">
        <a:spcBef>
          <a:spcPct val="0"/>
        </a:spcBef>
        <a:spcAft>
          <a:spcPct val="0"/>
        </a:spcAft>
        <a:defRPr sz="2800" b="1" kern="1200">
          <a:solidFill>
            <a:schemeClr val="bg1"/>
          </a:solidFill>
          <a:latin typeface="+mj-lt"/>
          <a:ea typeface="+mj-ea"/>
          <a:cs typeface="+mj-cs"/>
        </a:defRPr>
      </a:lvl1pPr>
      <a:lvl2pPr algn="l" rtl="0" eaLnBrk="0" fontAlgn="base" hangingPunct="0">
        <a:spcBef>
          <a:spcPct val="0"/>
        </a:spcBef>
        <a:spcAft>
          <a:spcPct val="0"/>
        </a:spcAft>
        <a:defRPr sz="2800" b="1">
          <a:solidFill>
            <a:schemeClr val="bg1"/>
          </a:solidFill>
          <a:latin typeface="Arial" panose="020B0604020202020204" pitchFamily="34" charset="0"/>
        </a:defRPr>
      </a:lvl2pPr>
      <a:lvl3pPr algn="l" rtl="0" eaLnBrk="0" fontAlgn="base" hangingPunct="0">
        <a:spcBef>
          <a:spcPct val="0"/>
        </a:spcBef>
        <a:spcAft>
          <a:spcPct val="0"/>
        </a:spcAft>
        <a:defRPr sz="2800" b="1">
          <a:solidFill>
            <a:schemeClr val="bg1"/>
          </a:solidFill>
          <a:latin typeface="Arial" panose="020B0604020202020204" pitchFamily="34" charset="0"/>
        </a:defRPr>
      </a:lvl3pPr>
      <a:lvl4pPr algn="l" rtl="0" eaLnBrk="0" fontAlgn="base" hangingPunct="0">
        <a:spcBef>
          <a:spcPct val="0"/>
        </a:spcBef>
        <a:spcAft>
          <a:spcPct val="0"/>
        </a:spcAft>
        <a:defRPr sz="2800" b="1">
          <a:solidFill>
            <a:schemeClr val="bg1"/>
          </a:solidFill>
          <a:latin typeface="Arial" panose="020B0604020202020204" pitchFamily="34" charset="0"/>
        </a:defRPr>
      </a:lvl4pPr>
      <a:lvl5pPr algn="l" rtl="0" eaLnBrk="0" fontAlgn="base" hangingPunct="0">
        <a:spcBef>
          <a:spcPct val="0"/>
        </a:spcBef>
        <a:spcAft>
          <a:spcPct val="0"/>
        </a:spcAft>
        <a:defRPr sz="2800" b="1">
          <a:solidFill>
            <a:schemeClr val="bg1"/>
          </a:solidFill>
          <a:latin typeface="Arial" panose="020B0604020202020204" pitchFamily="34" charset="0"/>
        </a:defRPr>
      </a:lvl5pPr>
      <a:lvl6pPr marL="457200" algn="l" rtl="0" fontAlgn="base">
        <a:spcBef>
          <a:spcPct val="0"/>
        </a:spcBef>
        <a:spcAft>
          <a:spcPct val="0"/>
        </a:spcAft>
        <a:defRPr sz="2800" b="1">
          <a:solidFill>
            <a:schemeClr val="bg1"/>
          </a:solidFill>
          <a:latin typeface="Arial" panose="020B0604020202020204" pitchFamily="34" charset="0"/>
        </a:defRPr>
      </a:lvl6pPr>
      <a:lvl7pPr marL="914400" algn="l" rtl="0" fontAlgn="base">
        <a:spcBef>
          <a:spcPct val="0"/>
        </a:spcBef>
        <a:spcAft>
          <a:spcPct val="0"/>
        </a:spcAft>
        <a:defRPr sz="2800" b="1">
          <a:solidFill>
            <a:schemeClr val="bg1"/>
          </a:solidFill>
          <a:latin typeface="Arial" panose="020B0604020202020204" pitchFamily="34" charset="0"/>
        </a:defRPr>
      </a:lvl7pPr>
      <a:lvl8pPr marL="1371600" algn="l" rtl="0" fontAlgn="base">
        <a:spcBef>
          <a:spcPct val="0"/>
        </a:spcBef>
        <a:spcAft>
          <a:spcPct val="0"/>
        </a:spcAft>
        <a:defRPr sz="2800" b="1">
          <a:solidFill>
            <a:schemeClr val="bg1"/>
          </a:solidFill>
          <a:latin typeface="Arial" panose="020B0604020202020204" pitchFamily="34" charset="0"/>
        </a:defRPr>
      </a:lvl8pPr>
      <a:lvl9pPr marL="1828800" algn="l" rtl="0" fontAlgn="base">
        <a:spcBef>
          <a:spcPct val="0"/>
        </a:spcBef>
        <a:spcAft>
          <a:spcPct val="0"/>
        </a:spcAft>
        <a:defRPr sz="2800" b="1">
          <a:solidFill>
            <a:schemeClr val="bg1"/>
          </a:solidFill>
          <a:latin typeface="Arial" panose="020B0604020202020204" pitchFamily="34" charset="0"/>
        </a:defRPr>
      </a:lvl9pPr>
    </p:titleStyle>
    <p:bodyStyle>
      <a:lvl1pPr marL="342900" indent="-342900" algn="l" rtl="0" eaLnBrk="0" fontAlgn="base" hangingPunct="0">
        <a:spcBef>
          <a:spcPct val="20000"/>
        </a:spcBef>
        <a:spcAft>
          <a:spcPct val="0"/>
        </a:spcAft>
        <a:buClr>
          <a:schemeClr val="hlink"/>
        </a:buClr>
        <a:buFont typeface="Wingdings" panose="05000000000000000000" pitchFamily="2" charset="2"/>
        <a:buChar char="v"/>
        <a:defRPr sz="28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anose="05000000000000000000" pitchFamily="2" charset="2"/>
        <a:buChar char="§"/>
        <a:defRPr sz="2800" kern="1200">
          <a:solidFill>
            <a:schemeClr val="tx1"/>
          </a:solidFill>
          <a:latin typeface="+mj-lt"/>
          <a:ea typeface="+mn-ea"/>
          <a:cs typeface="+mn-cs"/>
        </a:defRPr>
      </a:lvl2pPr>
      <a:lvl3pPr marL="1143000" indent="-228600" algn="l" rtl="0" eaLnBrk="0" fontAlgn="base" hangingPunct="0">
        <a:spcBef>
          <a:spcPct val="20000"/>
        </a:spcBef>
        <a:spcAft>
          <a:spcPct val="0"/>
        </a:spcAft>
        <a:buClr>
          <a:schemeClr val="tx1"/>
        </a:buClr>
        <a:buChar char="•"/>
        <a:defRPr sz="2400" kern="1200">
          <a:solidFill>
            <a:schemeClr val="tx1"/>
          </a:solidFill>
          <a:latin typeface="+mj-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j-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vmlDrawing" Target="../drawings/vmlDrawing3.vml"/><Relationship Id="rId4" Type="http://schemas.openxmlformats.org/officeDocument/2006/relationships/image" Target="../media/image7.wmf"/></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jwc.qztc.edu.cn/software/07/03/002/01/00001/lzl/lzl_03_02_c.htm" TargetMode="External"/><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12.xml.rels><?xml version="1.0" encoding="UTF-8" standalone="yes"?>
<Relationships xmlns="http://schemas.openxmlformats.org/package/2006/relationships"><Relationship Id="rId8" Type="http://schemas.openxmlformats.org/officeDocument/2006/relationships/image" Target="../media/image12.wmf"/><Relationship Id="rId3" Type="http://schemas.openxmlformats.org/officeDocument/2006/relationships/oleObject" Target="../embeddings/oleObject5.bin"/><Relationship Id="rId7" Type="http://schemas.openxmlformats.org/officeDocument/2006/relationships/oleObject" Target="../embeddings/oleObject7.bin"/><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11.wmf"/><Relationship Id="rId5" Type="http://schemas.openxmlformats.org/officeDocument/2006/relationships/oleObject" Target="../embeddings/oleObject6.bin"/><Relationship Id="rId4" Type="http://schemas.openxmlformats.org/officeDocument/2006/relationships/image" Target="../media/image10.wm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20.jpeg"/><Relationship Id="rId4" Type="http://schemas.openxmlformats.org/officeDocument/2006/relationships/image" Target="../media/image19.jpe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image" Target="../media/image24.wmf"/><Relationship Id="rId3" Type="http://schemas.openxmlformats.org/officeDocument/2006/relationships/oleObject" Target="../embeddings/oleObject8.bin"/><Relationship Id="rId7" Type="http://schemas.openxmlformats.org/officeDocument/2006/relationships/oleObject" Target="../embeddings/oleObject10.bin"/><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image" Target="../media/image23.wmf"/><Relationship Id="rId5" Type="http://schemas.openxmlformats.org/officeDocument/2006/relationships/oleObject" Target="../embeddings/oleObject9.bin"/><Relationship Id="rId4" Type="http://schemas.openxmlformats.org/officeDocument/2006/relationships/image" Target="../media/image22.wm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hyperlink" Target="http://www.eutocn.com/offer/offer_more.asp?strKeyword=2" TargetMode="Externa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hyperlink" Target="http://www.hq-ele.com/parts/cds.htm" TargetMode="External"/></Relationships>
</file>

<file path=ppt/slides/_rels/slide38.xml.rels><?xml version="1.0" encoding="UTF-8" standalone="yes"?>
<Relationships xmlns="http://schemas.openxmlformats.org/package/2006/relationships"><Relationship Id="rId2" Type="http://schemas.openxmlformats.org/officeDocument/2006/relationships/image" Target="../media/image29.gi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file:///A:\001.jpg" TargetMode="External"/><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Layout" Target="../slideLayouts/slideLayout2.xml"/><Relationship Id="rId1" Type="http://schemas.openxmlformats.org/officeDocument/2006/relationships/vmlDrawing" Target="../drawings/vmlDrawing6.vml"/><Relationship Id="rId4" Type="http://schemas.openxmlformats.org/officeDocument/2006/relationships/image" Target="../media/image32.wmf"/></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3.jpeg"/><Relationship Id="rId7" Type="http://schemas.openxmlformats.org/officeDocument/2006/relationships/image" Target="../media/image36.png"/><Relationship Id="rId2" Type="http://schemas.openxmlformats.org/officeDocument/2006/relationships/hyperlink" Target="http://image.baidu.com/i?ct=503316480&amp;z=0&amp;tn=baiduimagedetail&amp;word=%B9%E2%B5%E7%B3%D8&amp;in=13&amp;cl=2&amp;cm=1&amp;sc=0&amp;lm=-1&amp;pn=12&amp;rn=1" TargetMode="Externa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jpeg"/><Relationship Id="rId4" Type="http://schemas.openxmlformats.org/officeDocument/2006/relationships/hyperlink" Target="http://image.baidu.com/i?ct=503316480&amp;z=0&amp;tn=baiduimagedetail&amp;word=%B9%E2%B5%E7%B3%D8&amp;in=14&amp;cl=2&amp;cm=1&amp;sc=0&amp;lm=-1&amp;pn=13&amp;rn=1" TargetMode="External"/></Relationships>
</file>

<file path=ppt/slides/_rels/slide51.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Layout" Target="../slideLayouts/slideLayout2.xml"/><Relationship Id="rId1" Type="http://schemas.openxmlformats.org/officeDocument/2006/relationships/vmlDrawing" Target="../drawings/vmlDrawing7.vml"/><Relationship Id="rId5" Type="http://schemas.openxmlformats.org/officeDocument/2006/relationships/image" Target="../media/image39.png"/><Relationship Id="rId4" Type="http://schemas.openxmlformats.org/officeDocument/2006/relationships/image" Target="../media/image38.png"/></Relationships>
</file>

<file path=ppt/slides/_rels/slide53.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hyperlink" Target="http://image.baidu.com/i?ct=503316480&amp;z=0&amp;tn=baiduimagedetail&amp;word=%B9%E2%C3%F4%B6%FE%BC%AB%B9%DC&amp;in=7&amp;cl=2&amp;cm=1&amp;sc=0&amp;lm=-1&amp;pn=6&amp;rn=1" TargetMode="Externa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slideLayout" Target="../slideLayouts/slideLayout13.xml"/><Relationship Id="rId1" Type="http://schemas.openxmlformats.org/officeDocument/2006/relationships/vmlDrawing" Target="../drawings/vmlDrawing8.vml"/><Relationship Id="rId6" Type="http://schemas.openxmlformats.org/officeDocument/2006/relationships/image" Target="../media/image43.jpeg"/><Relationship Id="rId5" Type="http://schemas.openxmlformats.org/officeDocument/2006/relationships/image" Target="../media/image41.wmf"/><Relationship Id="rId4" Type="http://schemas.openxmlformats.org/officeDocument/2006/relationships/oleObject" Target="../embeddings/oleObject13.bin"/></Relationships>
</file>

<file path=ppt/slides/_rels/slide5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jpe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5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control" Target="../activeX/activeX1.xml"/><Relationship Id="rId1" Type="http://schemas.openxmlformats.org/officeDocument/2006/relationships/vmlDrawing" Target="../drawings/vmlDrawing9.vml"/><Relationship Id="rId4" Type="http://schemas.openxmlformats.org/officeDocument/2006/relationships/image" Target="../media/image47.wmf"/></Relationships>
</file>

<file path=ppt/slides/_rels/slide5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6.wmf"/><Relationship Id="rId5" Type="http://schemas.openxmlformats.org/officeDocument/2006/relationships/oleObject" Target="../embeddings/oleObject3.bin"/><Relationship Id="rId4" Type="http://schemas.openxmlformats.org/officeDocument/2006/relationships/image" Target="../media/image5.wmf"/></Relationships>
</file>

<file path=ppt/slides/_rels/slide60.xml.rels><?xml version="1.0" encoding="UTF-8" standalone="yes"?>
<Relationships xmlns="http://schemas.openxmlformats.org/package/2006/relationships"><Relationship Id="rId3" Type="http://schemas.openxmlformats.org/officeDocument/2006/relationships/image" Target="../media/image50.jpeg"/><Relationship Id="rId7" Type="http://schemas.openxmlformats.org/officeDocument/2006/relationships/image" Target="../media/image52.jpeg"/><Relationship Id="rId2" Type="http://schemas.openxmlformats.org/officeDocument/2006/relationships/hyperlink" Target="http://image.baidu.com/i?ct=503316480&amp;z=0&amp;tn=baiduimagedetail&amp;word=%CF%F3%CF%DE%CC%BD%B2%E2%C6%F7&amp;in=1&amp;cl=2&amp;cm=1&amp;sc=0&amp;lm=-1&amp;pn=0&amp;rn=1" TargetMode="External"/><Relationship Id="rId1" Type="http://schemas.openxmlformats.org/officeDocument/2006/relationships/slideLayout" Target="../slideLayouts/slideLayout2.xml"/><Relationship Id="rId6" Type="http://schemas.openxmlformats.org/officeDocument/2006/relationships/hyperlink" Target="http://image.baidu.com/i?ct=503316480&amp;z=0&amp;tn=baiduimagedetail&amp;word=%CF%F3%CF%DE%CC%BD%B2%E2%C6%F7&amp;in=12&amp;cl=2&amp;cm=1&amp;sc=0&amp;lm=-1&amp;pn=11&amp;rn=1" TargetMode="External"/><Relationship Id="rId5" Type="http://schemas.openxmlformats.org/officeDocument/2006/relationships/image" Target="../media/image51.png"/><Relationship Id="rId4" Type="http://schemas.openxmlformats.org/officeDocument/2006/relationships/hyperlink" Target="http://www.icembed.com/info-9110.htm" TargetMode="External"/></Relationships>
</file>

<file path=ppt/slides/_rels/slide61.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Layout" Target="../slideLayouts/slideLayout2.xml"/><Relationship Id="rId1" Type="http://schemas.openxmlformats.org/officeDocument/2006/relationships/vmlDrawing" Target="../drawings/vmlDrawing10.vml"/><Relationship Id="rId6" Type="http://schemas.openxmlformats.org/officeDocument/2006/relationships/image" Target="../media/image6.wmf"/><Relationship Id="rId5" Type="http://schemas.openxmlformats.org/officeDocument/2006/relationships/oleObject" Target="../embeddings/oleObject15.bin"/><Relationship Id="rId4" Type="http://schemas.openxmlformats.org/officeDocument/2006/relationships/image" Target="../media/image53.wmf"/></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slideLayout" Target="../slideLayouts/slideLayout2.xml"/><Relationship Id="rId1" Type="http://schemas.openxmlformats.org/officeDocument/2006/relationships/vmlDrawing" Target="../drawings/vmlDrawing11.vml"/><Relationship Id="rId5" Type="http://schemas.openxmlformats.org/officeDocument/2006/relationships/image" Target="../media/image54.wmf"/><Relationship Id="rId4" Type="http://schemas.openxmlformats.org/officeDocument/2006/relationships/oleObject" Target="../embeddings/oleObject16.bin"/></Relationships>
</file>

<file path=ppt/slides/_rels/slide65.xml.rels><?xml version="1.0" encoding="UTF-8" standalone="yes"?>
<Relationships xmlns="http://schemas.openxmlformats.org/package/2006/relationships"><Relationship Id="rId2" Type="http://schemas.openxmlformats.org/officeDocument/2006/relationships/image" Target="../media/image56.wmf"/><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slideLayout" Target="../slideLayouts/slideLayout2.xml"/><Relationship Id="rId1" Type="http://schemas.openxmlformats.org/officeDocument/2006/relationships/vmlDrawing" Target="../drawings/vmlDrawing12.vml"/><Relationship Id="rId5" Type="http://schemas.openxmlformats.org/officeDocument/2006/relationships/image" Target="../media/image58.emf"/><Relationship Id="rId4" Type="http://schemas.openxmlformats.org/officeDocument/2006/relationships/oleObject" Target="../embeddings/oleObject17.bin"/></Relationships>
</file>

<file path=ppt/slides/_rels/slide68.xml.rels><?xml version="1.0" encoding="UTF-8" standalone="yes"?>
<Relationships xmlns="http://schemas.openxmlformats.org/package/2006/relationships"><Relationship Id="rId3" Type="http://schemas.openxmlformats.org/officeDocument/2006/relationships/image" Target="../media/image61.wmf"/><Relationship Id="rId2" Type="http://schemas.openxmlformats.org/officeDocument/2006/relationships/slideLayout" Target="../slideLayouts/slideLayout2.xml"/><Relationship Id="rId1" Type="http://schemas.openxmlformats.org/officeDocument/2006/relationships/vmlDrawing" Target="../drawings/vmlDrawing13.vml"/><Relationship Id="rId6" Type="http://schemas.openxmlformats.org/officeDocument/2006/relationships/image" Target="../media/image60.wmf"/><Relationship Id="rId5" Type="http://schemas.openxmlformats.org/officeDocument/2006/relationships/oleObject" Target="../embeddings/oleObject18.bin"/><Relationship Id="rId4" Type="http://schemas.openxmlformats.org/officeDocument/2006/relationships/image" Target="../media/image62.wmf"/></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slideLayout" Target="../slideLayouts/slideLayout7.xml"/><Relationship Id="rId1" Type="http://schemas.openxmlformats.org/officeDocument/2006/relationships/vmlDrawing" Target="../drawings/vmlDrawing14.vml"/><Relationship Id="rId5" Type="http://schemas.openxmlformats.org/officeDocument/2006/relationships/image" Target="../media/image64.wmf"/><Relationship Id="rId4" Type="http://schemas.openxmlformats.org/officeDocument/2006/relationships/oleObject" Target="../embeddings/oleObject19.bin"/></Relationships>
</file>

<file path=ppt/slides/_rels/slide74.xml.rels><?xml version="1.0" encoding="UTF-8" standalone="yes"?>
<Relationships xmlns="http://schemas.openxmlformats.org/package/2006/relationships"><Relationship Id="rId8" Type="http://schemas.openxmlformats.org/officeDocument/2006/relationships/image" Target="../media/image67.wmf"/><Relationship Id="rId3" Type="http://schemas.openxmlformats.org/officeDocument/2006/relationships/oleObject" Target="../embeddings/oleObject20.bin"/><Relationship Id="rId7" Type="http://schemas.openxmlformats.org/officeDocument/2006/relationships/oleObject" Target="../embeddings/oleObject22.bin"/><Relationship Id="rId2" Type="http://schemas.openxmlformats.org/officeDocument/2006/relationships/slideLayout" Target="../slideLayouts/slideLayout7.xml"/><Relationship Id="rId1" Type="http://schemas.openxmlformats.org/officeDocument/2006/relationships/vmlDrawing" Target="../drawings/vmlDrawing15.vml"/><Relationship Id="rId6" Type="http://schemas.openxmlformats.org/officeDocument/2006/relationships/image" Target="../media/image66.wmf"/><Relationship Id="rId5" Type="http://schemas.openxmlformats.org/officeDocument/2006/relationships/oleObject" Target="../embeddings/oleObject21.bin"/><Relationship Id="rId4" Type="http://schemas.openxmlformats.org/officeDocument/2006/relationships/image" Target="../media/image65.wmf"/></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7.xml"/><Relationship Id="rId1" Type="http://schemas.openxmlformats.org/officeDocument/2006/relationships/vmlDrawing" Target="../drawings/vmlDrawing16.vml"/><Relationship Id="rId5" Type="http://schemas.openxmlformats.org/officeDocument/2006/relationships/image" Target="../media/image68.wmf"/><Relationship Id="rId4" Type="http://schemas.openxmlformats.org/officeDocument/2006/relationships/oleObject" Target="../embeddings/oleObject23.bin"/></Relationships>
</file>

<file path=ppt/slides/_rels/slide76.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71.wmf"/><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oleObject" Target="../embeddings/oleObject24.bin"/><Relationship Id="rId7" Type="http://schemas.openxmlformats.org/officeDocument/2006/relationships/image" Target="../media/image74.png"/><Relationship Id="rId2" Type="http://schemas.openxmlformats.org/officeDocument/2006/relationships/slideLayout" Target="../slideLayouts/slideLayout7.xml"/><Relationship Id="rId1" Type="http://schemas.openxmlformats.org/officeDocument/2006/relationships/vmlDrawing" Target="../drawings/vmlDrawing17.vml"/><Relationship Id="rId6" Type="http://schemas.openxmlformats.org/officeDocument/2006/relationships/image" Target="../media/image73.png"/><Relationship Id="rId5" Type="http://schemas.openxmlformats.org/officeDocument/2006/relationships/oleObject" Target="../embeddings/oleObject25.bin"/><Relationship Id="rId4" Type="http://schemas.openxmlformats.org/officeDocument/2006/relationships/image" Target="../media/image72.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image" Target="../media/image77.png"/><Relationship Id="rId7" Type="http://schemas.openxmlformats.org/officeDocument/2006/relationships/image" Target="../media/image81.png"/><Relationship Id="rId2" Type="http://schemas.openxmlformats.org/officeDocument/2006/relationships/image" Target="../media/image76.png"/><Relationship Id="rId1" Type="http://schemas.openxmlformats.org/officeDocument/2006/relationships/slideLayout" Target="../slideLayouts/slideLayout5.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png"/><Relationship Id="rId9" Type="http://schemas.openxmlformats.org/officeDocument/2006/relationships/image" Target="../media/image83.png"/></Relationships>
</file>

<file path=ppt/slides/_rels/slide8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oleObject" Target="../embeddings/oleObject26.bin"/><Relationship Id="rId2" Type="http://schemas.openxmlformats.org/officeDocument/2006/relationships/slideLayout" Target="../slideLayouts/slideLayout2.xml"/><Relationship Id="rId1" Type="http://schemas.openxmlformats.org/officeDocument/2006/relationships/vmlDrawing" Target="../drawings/vmlDrawing18.vml"/><Relationship Id="rId4" Type="http://schemas.openxmlformats.org/officeDocument/2006/relationships/image" Target="../media/image86.png"/></Relationships>
</file>

<file path=ppt/slides/_rels/slide89.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2.xml"/><Relationship Id="rId1" Type="http://schemas.openxmlformats.org/officeDocument/2006/relationships/vmlDrawing" Target="../drawings/vmlDrawing19.vml"/><Relationship Id="rId4" Type="http://schemas.openxmlformats.org/officeDocument/2006/relationships/image" Target="../media/image87.wm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p:txBody>
          <a:bodyPr/>
          <a:lstStyle/>
          <a:p>
            <a:pPr eaLnBrk="1" hangingPunct="1"/>
            <a:r>
              <a:rPr lang="zh-CN" altLang="en-US" sz="5400" dirty="0" smtClean="0">
                <a:ea typeface="宋体" panose="02010600030101010101" pitchFamily="2" charset="-122"/>
              </a:rPr>
              <a:t>光电探测技术</a:t>
            </a:r>
          </a:p>
        </p:txBody>
      </p:sp>
      <p:sp>
        <p:nvSpPr>
          <p:cNvPr id="5123" name="Rectangle 3"/>
          <p:cNvSpPr>
            <a:spLocks noGrp="1" noChangeArrowheads="1"/>
          </p:cNvSpPr>
          <p:nvPr>
            <p:ph type="subTitle" idx="1"/>
          </p:nvPr>
        </p:nvSpPr>
        <p:spPr>
          <a:xfrm>
            <a:off x="1600200" y="3124200"/>
            <a:ext cx="6324600" cy="381000"/>
          </a:xfrm>
        </p:spPr>
        <p:txBody>
          <a:bodyPr/>
          <a:lstStyle/>
          <a:p>
            <a:pPr eaLnBrk="1" hangingPunct="1"/>
            <a:r>
              <a:rPr lang="en-US" altLang="zh-CN" sz="3200" dirty="0" smtClean="0">
                <a:ea typeface="宋体" panose="02010600030101010101" pitchFamily="2" charset="-122"/>
              </a:rPr>
              <a:t>2018</a:t>
            </a:r>
            <a:r>
              <a:rPr lang="zh-CN" altLang="en-US" sz="3200" dirty="0" smtClean="0">
                <a:ea typeface="宋体" panose="02010600030101010101" pitchFamily="2" charset="-122"/>
              </a:rPr>
              <a:t>年</a:t>
            </a:r>
            <a:r>
              <a:rPr lang="en-US" altLang="zh-CN" sz="3200" dirty="0" smtClean="0">
                <a:ea typeface="宋体" panose="02010600030101010101" pitchFamily="2" charset="-122"/>
              </a:rPr>
              <a:t>5</a:t>
            </a:r>
            <a:r>
              <a:rPr lang="zh-CN" altLang="en-US" sz="3200" dirty="0" smtClean="0">
                <a:ea typeface="宋体" panose="02010600030101010101" pitchFamily="2" charset="-122"/>
              </a:rPr>
              <a:t>月</a:t>
            </a:r>
          </a:p>
        </p:txBody>
      </p:sp>
    </p:spTree>
  </p:cSld>
  <p:clrMapOvr>
    <a:masterClrMapping/>
  </p:clrMapOvr>
  <p:transition>
    <p:blinds dir="vert"/>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1267" name="Rectangle 3"/>
          <p:cNvSpPr>
            <a:spLocks noGrp="1" noChangeArrowheads="1"/>
          </p:cNvSpPr>
          <p:nvPr>
            <p:ph type="body" idx="1"/>
          </p:nvPr>
        </p:nvSpPr>
        <p:spPr>
          <a:xfrm>
            <a:off x="522288" y="1076325"/>
            <a:ext cx="7772400" cy="2428875"/>
          </a:xfrm>
        </p:spPr>
        <p:txBody>
          <a:bodyPr/>
          <a:lstStyle/>
          <a:p>
            <a:pPr algn="just" eaLnBrk="1" hangingPunct="1"/>
            <a:r>
              <a:rPr lang="zh-CN" altLang="en-US" sz="2400" b="1" smtClean="0">
                <a:solidFill>
                  <a:srgbClr val="FF3300"/>
                </a:solidFill>
                <a:ea typeface="楷体_GB2312" pitchFamily="49" charset="-122"/>
              </a:rPr>
              <a:t>爱因斯坦定律</a:t>
            </a:r>
          </a:p>
          <a:p>
            <a:pPr algn="just" eaLnBrk="1" hangingPunct="1">
              <a:buFont typeface="Wingdings" panose="05000000000000000000" pitchFamily="2" charset="2"/>
              <a:buNone/>
            </a:pPr>
            <a:r>
              <a:rPr lang="zh-CN" altLang="en-US" sz="2400" b="1" smtClean="0">
                <a:solidFill>
                  <a:srgbClr val="3333FF"/>
                </a:solidFill>
                <a:ea typeface="楷体_GB2312" pitchFamily="49" charset="-122"/>
              </a:rPr>
              <a:t>           如果发射体内电子吸收的光子能量大于发射体表面逸出功，则电子将以一定的速度从发射体表面发射，光电子离开发射体表面时的初动能随入射光的频率线性增长，与入射光的强度无关。</a:t>
            </a:r>
          </a:p>
          <a:p>
            <a:pPr algn="just" eaLnBrk="1" hangingPunct="1">
              <a:buFont typeface="Wingdings" panose="05000000000000000000" pitchFamily="2" charset="2"/>
              <a:buNone/>
            </a:pPr>
            <a:r>
              <a:rPr lang="zh-CN" altLang="en-US" sz="2400" b="1" smtClean="0">
                <a:solidFill>
                  <a:srgbClr val="008000"/>
                </a:solidFill>
                <a:ea typeface="楷体_GB2312" pitchFamily="49" charset="-122"/>
              </a:rPr>
              <a:t>   光电效应方程：</a:t>
            </a:r>
          </a:p>
        </p:txBody>
      </p:sp>
      <p:graphicFrame>
        <p:nvGraphicFramePr>
          <p:cNvPr id="651268" name="Object 4"/>
          <p:cNvGraphicFramePr>
            <a:graphicFrameLocks noChangeAspect="1"/>
          </p:cNvGraphicFramePr>
          <p:nvPr/>
        </p:nvGraphicFramePr>
        <p:xfrm>
          <a:off x="431800" y="3429000"/>
          <a:ext cx="7853363" cy="746125"/>
        </p:xfrm>
        <a:graphic>
          <a:graphicData uri="http://schemas.openxmlformats.org/presentationml/2006/ole">
            <mc:AlternateContent xmlns:mc="http://schemas.openxmlformats.org/markup-compatibility/2006">
              <mc:Choice xmlns:v="urn:schemas-microsoft-com:vml" Requires="v">
                <p:oleObj spid="_x0000_s14371" name="公式" r:id="rId3" imgW="2171700" imgH="241300" progId="Equation.3">
                  <p:embed/>
                </p:oleObj>
              </mc:Choice>
              <mc:Fallback>
                <p:oleObj name="公式" r:id="rId3" imgW="2171700" imgH="241300"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1800" y="3429000"/>
                        <a:ext cx="7853363" cy="746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51269" name="AutoShape 5"/>
          <p:cNvSpPr>
            <a:spLocks noChangeArrowheads="1"/>
          </p:cNvSpPr>
          <p:nvPr/>
        </p:nvSpPr>
        <p:spPr bwMode="auto">
          <a:xfrm>
            <a:off x="3402013" y="4341813"/>
            <a:ext cx="1260475" cy="674687"/>
          </a:xfrm>
          <a:prstGeom prst="wedgeRoundRectCallout">
            <a:avLst>
              <a:gd name="adj1" fmla="val 35519"/>
              <a:gd name="adj2" fmla="val -74236"/>
              <a:gd name="adj3" fmla="val 16667"/>
            </a:avLst>
          </a:prstGeom>
          <a:solidFill>
            <a:srgbClr val="FFFF00"/>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r>
              <a:rPr kumimoji="1" lang="zh-CN" altLang="en-US" sz="1800" b="1">
                <a:latin typeface="Times New Roman" panose="02020603050405020304" pitchFamily="18" charset="0"/>
                <a:ea typeface="宋体" panose="02010600030101010101" pitchFamily="2" charset="-122"/>
              </a:rPr>
              <a:t>入射光子能量</a:t>
            </a:r>
          </a:p>
        </p:txBody>
      </p:sp>
      <p:sp>
        <p:nvSpPr>
          <p:cNvPr id="651270" name="AutoShape 6"/>
          <p:cNvSpPr>
            <a:spLocks noChangeArrowheads="1"/>
          </p:cNvSpPr>
          <p:nvPr/>
        </p:nvSpPr>
        <p:spPr bwMode="auto">
          <a:xfrm>
            <a:off x="1285875" y="4430713"/>
            <a:ext cx="1035050" cy="674687"/>
          </a:xfrm>
          <a:prstGeom prst="wedgeRoundRectCallout">
            <a:avLst>
              <a:gd name="adj1" fmla="val 32514"/>
              <a:gd name="adj2" fmla="val -80352"/>
              <a:gd name="adj3" fmla="val 16667"/>
            </a:avLst>
          </a:prstGeom>
          <a:solidFill>
            <a:srgbClr val="FFFF00"/>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r>
              <a:rPr kumimoji="1" lang="zh-CN" altLang="en-US" sz="1800" b="1">
                <a:latin typeface="Times New Roman" panose="02020603050405020304" pitchFamily="18" charset="0"/>
                <a:ea typeface="宋体" panose="02010600030101010101" pitchFamily="2" charset="-122"/>
              </a:rPr>
              <a:t>电子的动能</a:t>
            </a:r>
          </a:p>
        </p:txBody>
      </p:sp>
      <p:sp>
        <p:nvSpPr>
          <p:cNvPr id="651271" name="AutoShape 7"/>
          <p:cNvSpPr>
            <a:spLocks noChangeArrowheads="1"/>
          </p:cNvSpPr>
          <p:nvPr/>
        </p:nvSpPr>
        <p:spPr bwMode="auto">
          <a:xfrm>
            <a:off x="5562600" y="4565650"/>
            <a:ext cx="1035050" cy="404813"/>
          </a:xfrm>
          <a:prstGeom prst="wedgeRoundRectCallout">
            <a:avLst>
              <a:gd name="adj1" fmla="val -38037"/>
              <a:gd name="adj2" fmla="val -137060"/>
              <a:gd name="adj3" fmla="val 16667"/>
            </a:avLst>
          </a:prstGeom>
          <a:solidFill>
            <a:srgbClr val="FFFF00"/>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r>
              <a:rPr kumimoji="1" lang="zh-CN" altLang="en-US" sz="1800" b="1">
                <a:latin typeface="Times New Roman" panose="02020603050405020304" pitchFamily="18" charset="0"/>
                <a:ea typeface="宋体" panose="02010600030101010101" pitchFamily="2" charset="-122"/>
              </a:rPr>
              <a:t>逸出功</a:t>
            </a:r>
          </a:p>
        </p:txBody>
      </p:sp>
      <p:sp>
        <p:nvSpPr>
          <p:cNvPr id="651272" name="Text Box 8"/>
          <p:cNvSpPr txBox="1">
            <a:spLocks noChangeArrowheads="1"/>
          </p:cNvSpPr>
          <p:nvPr/>
        </p:nvSpPr>
        <p:spPr bwMode="auto">
          <a:xfrm>
            <a:off x="927100" y="5181600"/>
            <a:ext cx="7200900" cy="1552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ClrTx/>
              <a:buFontTx/>
              <a:buNone/>
            </a:pPr>
            <a:r>
              <a:rPr lang="zh-CN" altLang="en-US" sz="1800" b="1">
                <a:solidFill>
                  <a:srgbClr val="6600FF"/>
                </a:solidFill>
                <a:latin typeface="Times New Roman" panose="02020603050405020304" pitchFamily="18" charset="0"/>
                <a:ea typeface="楷体_GB2312" pitchFamily="49" charset="-122"/>
              </a:rPr>
              <a:t>        </a:t>
            </a:r>
            <a:r>
              <a:rPr lang="zh-CN" altLang="en-US" sz="2400" b="1">
                <a:solidFill>
                  <a:srgbClr val="6600FF"/>
                </a:solidFill>
                <a:latin typeface="Times New Roman" panose="02020603050405020304" pitchFamily="18" charset="0"/>
                <a:ea typeface="楷体_GB2312" pitchFamily="49" charset="-122"/>
              </a:rPr>
              <a:t>该式表明，入射光子必须具有足够的能量，也就是说至少要等于逸出功，才能发生光电发射。</a:t>
            </a:r>
            <a:r>
              <a:rPr lang="el-GR" altLang="zh-CN" sz="2400" b="1">
                <a:solidFill>
                  <a:srgbClr val="6600FF"/>
                </a:solidFill>
                <a:latin typeface="楷体_GB2312" pitchFamily="49" charset="-122"/>
                <a:ea typeface="楷体_GB2312" pitchFamily="49" charset="-122"/>
              </a:rPr>
              <a:t>ν</a:t>
            </a:r>
            <a:r>
              <a:rPr lang="en-US" altLang="zh-CN" sz="2400" b="1" baseline="-25000">
                <a:solidFill>
                  <a:srgbClr val="6600FF"/>
                </a:solidFill>
                <a:latin typeface="楷体_GB2312" pitchFamily="49" charset="-122"/>
                <a:ea typeface="楷体_GB2312" pitchFamily="49" charset="-122"/>
              </a:rPr>
              <a:t>0</a:t>
            </a:r>
            <a:r>
              <a:rPr lang="zh-CN" altLang="en-US" sz="2400" b="1">
                <a:solidFill>
                  <a:srgbClr val="6600FF"/>
                </a:solidFill>
                <a:latin typeface="楷体_GB2312" pitchFamily="49" charset="-122"/>
                <a:ea typeface="楷体_GB2312" pitchFamily="49" charset="-122"/>
              </a:rPr>
              <a:t>为产生光电发射的最低频率，即该频率与材料的属性有关，与入射光强无关。</a:t>
            </a:r>
            <a:endParaRPr lang="zh-CN" altLang="el-GR" sz="2400" b="1">
              <a:solidFill>
                <a:srgbClr val="6600FF"/>
              </a:solidFill>
              <a:latin typeface="楷体_GB2312" pitchFamily="49" charset="-122"/>
              <a:ea typeface="楷体_GB2312" pitchFamily="49" charset="-122"/>
            </a:endParaRPr>
          </a:p>
        </p:txBody>
      </p:sp>
      <p:sp>
        <p:nvSpPr>
          <p:cNvPr id="651273" name="AutoShape 9"/>
          <p:cNvSpPr>
            <a:spLocks noChangeArrowheads="1"/>
          </p:cNvSpPr>
          <p:nvPr/>
        </p:nvSpPr>
        <p:spPr bwMode="auto">
          <a:xfrm>
            <a:off x="5562600" y="4565650"/>
            <a:ext cx="1035050" cy="404813"/>
          </a:xfrm>
          <a:prstGeom prst="wedgeRoundRectCallout">
            <a:avLst>
              <a:gd name="adj1" fmla="val 170093"/>
              <a:gd name="adj2" fmla="val -139412"/>
              <a:gd name="adj3" fmla="val 16667"/>
            </a:avLst>
          </a:prstGeom>
          <a:solidFill>
            <a:srgbClr val="FFFF00"/>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r>
              <a:rPr kumimoji="1" lang="zh-CN" altLang="en-US" sz="1800" b="1">
                <a:latin typeface="Times New Roman" panose="02020603050405020304" pitchFamily="18" charset="0"/>
                <a:ea typeface="宋体" panose="02010600030101010101" pitchFamily="2" charset="-122"/>
              </a:rPr>
              <a:t>逸出功</a:t>
            </a:r>
          </a:p>
        </p:txBody>
      </p:sp>
      <p:sp>
        <p:nvSpPr>
          <p:cNvPr id="651276" name="Rectangle 12"/>
          <p:cNvSpPr>
            <a:spLocks noGrp="1" noChangeArrowheads="1"/>
          </p:cNvSpPr>
          <p:nvPr>
            <p:ph type="title"/>
          </p:nvPr>
        </p:nvSpPr>
        <p:spPr/>
        <p:txBody>
          <a:bodyPr/>
          <a:lstStyle/>
          <a:p>
            <a:pPr eaLnBrk="1" hangingPunct="1">
              <a:defRPr/>
            </a:pPr>
            <a:r>
              <a:rPr lang="zh-CN" altLang="en-US" b="0" smtClean="0">
                <a:effectLst>
                  <a:outerShdw blurRad="38100" dist="38100" dir="2700000" algn="tl">
                    <a:srgbClr val="C0C0C0"/>
                  </a:outerShdw>
                </a:effectLst>
                <a:ea typeface="宋体" panose="02010600030101010101" pitchFamily="2" charset="-122"/>
              </a:rPr>
              <a:t>外光电效应</a:t>
            </a:r>
            <a:r>
              <a:rPr lang="en-US" altLang="zh-CN" b="0" smtClean="0">
                <a:effectLst>
                  <a:outerShdw blurRad="38100" dist="38100" dir="2700000" algn="tl">
                    <a:srgbClr val="C0C0C0"/>
                  </a:outerShdw>
                </a:effectLst>
                <a:ea typeface="宋体" panose="02010600030101010101" pitchFamily="2" charset="-122"/>
              </a:rPr>
              <a:t>——</a:t>
            </a:r>
            <a:r>
              <a:rPr lang="zh-CN" altLang="en-US" b="0" smtClean="0">
                <a:effectLst>
                  <a:outerShdw blurRad="38100" dist="38100" dir="2700000" algn="tl">
                    <a:srgbClr val="C0C0C0"/>
                  </a:outerShdw>
                </a:effectLst>
                <a:ea typeface="宋体" panose="02010600030101010101" pitchFamily="2" charset="-122"/>
              </a:rPr>
              <a:t>光电发射效应</a:t>
            </a:r>
          </a:p>
        </p:txBody>
      </p:sp>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651267">
                                            <p:txEl>
                                              <p:pRg st="0" end="0"/>
                                            </p:txEl>
                                          </p:spTgt>
                                        </p:tgtEl>
                                        <p:attrNameLst>
                                          <p:attrName>style.visibility</p:attrName>
                                        </p:attrNameLst>
                                      </p:cBhvr>
                                      <p:to>
                                        <p:strVal val="visible"/>
                                      </p:to>
                                    </p:set>
                                    <p:animEffect transition="in" filter="blinds(horizontal)">
                                      <p:cBhvr>
                                        <p:cTn id="7" dur="500"/>
                                        <p:tgtEl>
                                          <p:spTgt spid="651267">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651267">
                                            <p:txEl>
                                              <p:pRg st="1" end="1"/>
                                            </p:txEl>
                                          </p:spTgt>
                                        </p:tgtEl>
                                        <p:attrNameLst>
                                          <p:attrName>style.visibility</p:attrName>
                                        </p:attrNameLst>
                                      </p:cBhvr>
                                      <p:to>
                                        <p:strVal val="visible"/>
                                      </p:to>
                                    </p:set>
                                    <p:animEffect transition="in" filter="blinds(horizontal)">
                                      <p:cBhvr>
                                        <p:cTn id="12" dur="500"/>
                                        <p:tgtEl>
                                          <p:spTgt spid="651267">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651267">
                                            <p:txEl>
                                              <p:pRg st="2" end="2"/>
                                            </p:txEl>
                                          </p:spTgt>
                                        </p:tgtEl>
                                        <p:attrNameLst>
                                          <p:attrName>style.visibility</p:attrName>
                                        </p:attrNameLst>
                                      </p:cBhvr>
                                      <p:to>
                                        <p:strVal val="visible"/>
                                      </p:to>
                                    </p:set>
                                    <p:animEffect transition="in" filter="blinds(horizontal)">
                                      <p:cBhvr>
                                        <p:cTn id="17" dur="500"/>
                                        <p:tgtEl>
                                          <p:spTgt spid="651267">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9" presetClass="entr" presetSubtype="0" fill="hold" nodeType="clickEffect">
                                  <p:stCondLst>
                                    <p:cond delay="0"/>
                                  </p:stCondLst>
                                  <p:childTnLst>
                                    <p:set>
                                      <p:cBhvr>
                                        <p:cTn id="21" dur="1" fill="hold">
                                          <p:stCondLst>
                                            <p:cond delay="0"/>
                                          </p:stCondLst>
                                        </p:cTn>
                                        <p:tgtEl>
                                          <p:spTgt spid="651268"/>
                                        </p:tgtEl>
                                        <p:attrNameLst>
                                          <p:attrName>style.visibility</p:attrName>
                                        </p:attrNameLst>
                                      </p:cBhvr>
                                      <p:to>
                                        <p:strVal val="visible"/>
                                      </p:to>
                                    </p:set>
                                    <p:anim calcmode="lin" valueType="num">
                                      <p:cBhvr>
                                        <p:cTn id="22" dur="1000" fill="hold"/>
                                        <p:tgtEl>
                                          <p:spTgt spid="651268"/>
                                        </p:tgtEl>
                                        <p:attrNameLst>
                                          <p:attrName>ppt_x</p:attrName>
                                        </p:attrNameLst>
                                      </p:cBhvr>
                                      <p:tavLst>
                                        <p:tav tm="0">
                                          <p:val>
                                            <p:strVal val="#ppt_x-.2"/>
                                          </p:val>
                                        </p:tav>
                                        <p:tav tm="100000">
                                          <p:val>
                                            <p:strVal val="#ppt_x"/>
                                          </p:val>
                                        </p:tav>
                                      </p:tavLst>
                                    </p:anim>
                                    <p:anim calcmode="lin" valueType="num">
                                      <p:cBhvr>
                                        <p:cTn id="23" dur="1000" fill="hold"/>
                                        <p:tgtEl>
                                          <p:spTgt spid="651268"/>
                                        </p:tgtEl>
                                        <p:attrNameLst>
                                          <p:attrName>ppt_y</p:attrName>
                                        </p:attrNameLst>
                                      </p:cBhvr>
                                      <p:tavLst>
                                        <p:tav tm="0">
                                          <p:val>
                                            <p:strVal val="#ppt_y"/>
                                          </p:val>
                                        </p:tav>
                                        <p:tav tm="100000">
                                          <p:val>
                                            <p:strVal val="#ppt_y"/>
                                          </p:val>
                                        </p:tav>
                                      </p:tavLst>
                                    </p:anim>
                                    <p:animEffect transition="in" filter="wipe(right)" prLst="gradientSize: 0.1">
                                      <p:cBhvr>
                                        <p:cTn id="24" dur="1000"/>
                                        <p:tgtEl>
                                          <p:spTgt spid="651268"/>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651269"/>
                                        </p:tgtEl>
                                        <p:attrNameLst>
                                          <p:attrName>style.visibility</p:attrName>
                                        </p:attrNameLst>
                                      </p:cBhvr>
                                      <p:to>
                                        <p:strVal val="visible"/>
                                      </p:to>
                                    </p:set>
                                    <p:animEffect transition="in" filter="fade">
                                      <p:cBhvr>
                                        <p:cTn id="29" dur="2000"/>
                                        <p:tgtEl>
                                          <p:spTgt spid="651269"/>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651270"/>
                                        </p:tgtEl>
                                        <p:attrNameLst>
                                          <p:attrName>style.visibility</p:attrName>
                                        </p:attrNameLst>
                                      </p:cBhvr>
                                      <p:to>
                                        <p:strVal val="visible"/>
                                      </p:to>
                                    </p:set>
                                    <p:animEffect transition="in" filter="fade">
                                      <p:cBhvr>
                                        <p:cTn id="34" dur="2000"/>
                                        <p:tgtEl>
                                          <p:spTgt spid="651270"/>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651271"/>
                                        </p:tgtEl>
                                        <p:attrNameLst>
                                          <p:attrName>style.visibility</p:attrName>
                                        </p:attrNameLst>
                                      </p:cBhvr>
                                      <p:to>
                                        <p:strVal val="visible"/>
                                      </p:to>
                                    </p:set>
                                    <p:animEffect transition="in" filter="fade">
                                      <p:cBhvr>
                                        <p:cTn id="39" dur="2000"/>
                                        <p:tgtEl>
                                          <p:spTgt spid="651271"/>
                                        </p:tgtEl>
                                      </p:cBhvr>
                                    </p:animEffect>
                                  </p:childTnLst>
                                </p:cTn>
                              </p:par>
                            </p:childTnLst>
                          </p:cTn>
                        </p:par>
                      </p:childTnLst>
                    </p:cTn>
                  </p:par>
                  <p:par>
                    <p:cTn id="40" fill="hold" nodeType="clickPar">
                      <p:stCondLst>
                        <p:cond delay="indefinite"/>
                      </p:stCondLst>
                      <p:childTnLst>
                        <p:par>
                          <p:cTn id="41" fill="hold" nodeType="withGroup">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651272"/>
                                        </p:tgtEl>
                                        <p:attrNameLst>
                                          <p:attrName>style.visibility</p:attrName>
                                        </p:attrNameLst>
                                      </p:cBhvr>
                                      <p:to>
                                        <p:strVal val="visible"/>
                                      </p:to>
                                    </p:set>
                                    <p:animEffect transition="in" filter="fade">
                                      <p:cBhvr>
                                        <p:cTn id="44" dur="2000"/>
                                        <p:tgtEl>
                                          <p:spTgt spid="651272"/>
                                        </p:tgtEl>
                                      </p:cBhvr>
                                    </p:animEffect>
                                  </p:childTnLst>
                                </p:cTn>
                              </p:par>
                            </p:childTnLst>
                          </p:cTn>
                        </p:par>
                      </p:childTnLst>
                    </p:cTn>
                  </p:par>
                  <p:par>
                    <p:cTn id="45" fill="hold" nodeType="clickPar">
                      <p:stCondLst>
                        <p:cond delay="indefinite"/>
                      </p:stCondLst>
                      <p:childTnLst>
                        <p:par>
                          <p:cTn id="46" fill="hold" nodeType="withGroup">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651273"/>
                                        </p:tgtEl>
                                        <p:attrNameLst>
                                          <p:attrName>style.visibility</p:attrName>
                                        </p:attrNameLst>
                                      </p:cBhvr>
                                      <p:to>
                                        <p:strVal val="visible"/>
                                      </p:to>
                                    </p:set>
                                    <p:animEffect transition="in" filter="fade">
                                      <p:cBhvr>
                                        <p:cTn id="49" dur="2000"/>
                                        <p:tgtEl>
                                          <p:spTgt spid="6512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1269" grpId="0" animBg="1"/>
      <p:bldP spid="651270" grpId="0" animBg="1"/>
      <p:bldP spid="651271" grpId="0" animBg="1"/>
      <p:bldP spid="651272" grpId="0"/>
      <p:bldP spid="65127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2290" name="Rectangle 2"/>
          <p:cNvSpPr>
            <a:spLocks noGrp="1" noChangeArrowheads="1"/>
          </p:cNvSpPr>
          <p:nvPr>
            <p:ph type="title"/>
          </p:nvPr>
        </p:nvSpPr>
        <p:spPr/>
        <p:txBody>
          <a:bodyPr/>
          <a:lstStyle/>
          <a:p>
            <a:pPr eaLnBrk="1" hangingPunct="1">
              <a:defRPr/>
            </a:pPr>
            <a:r>
              <a:rPr lang="zh-CN" altLang="en-US" sz="2400" b="0" smtClean="0">
                <a:effectLst>
                  <a:outerShdw blurRad="38100" dist="38100" dir="2700000" algn="tl">
                    <a:srgbClr val="C0C0C0"/>
                  </a:outerShdw>
                </a:effectLst>
                <a:latin typeface="楷体_GB2312" pitchFamily="49" charset="-122"/>
                <a:ea typeface="楷体_GB2312" pitchFamily="49" charset="-122"/>
              </a:rPr>
              <a:t>密立根 </a:t>
            </a:r>
            <a:r>
              <a:rPr lang="en-US" altLang="zh-CN" sz="2400" b="0" smtClean="0">
                <a:effectLst>
                  <a:outerShdw blurRad="38100" dist="38100" dir="2700000" algn="tl">
                    <a:srgbClr val="C0C0C0"/>
                  </a:outerShdw>
                </a:effectLst>
                <a:latin typeface="楷体_GB2312" pitchFamily="49" charset="-122"/>
                <a:ea typeface="楷体_GB2312" pitchFamily="49" charset="-122"/>
              </a:rPr>
              <a:t>(</a:t>
            </a:r>
            <a:r>
              <a:rPr lang="zh-CN" altLang="en-US" sz="2400" b="0" smtClean="0">
                <a:effectLst>
                  <a:outerShdw blurRad="38100" dist="38100" dir="2700000" algn="tl">
                    <a:srgbClr val="C0C0C0"/>
                  </a:outerShdw>
                </a:effectLst>
                <a:latin typeface="楷体_GB2312" pitchFamily="49" charset="-122"/>
                <a:ea typeface="楷体_GB2312" pitchFamily="49" charset="-122"/>
              </a:rPr>
              <a:t>美国</a:t>
            </a:r>
            <a:r>
              <a:rPr lang="en-US" altLang="zh-CN" sz="2400" b="0" smtClean="0">
                <a:effectLst>
                  <a:outerShdw blurRad="38100" dist="38100" dir="2700000" algn="tl">
                    <a:srgbClr val="C0C0C0"/>
                  </a:outerShdw>
                </a:effectLst>
                <a:latin typeface="楷体_GB2312" pitchFamily="49" charset="-122"/>
                <a:ea typeface="楷体_GB2312" pitchFamily="49" charset="-122"/>
              </a:rPr>
              <a:t>,1868-1953)</a:t>
            </a:r>
            <a:r>
              <a:rPr lang="en-US" altLang="zh-CN" sz="2000" b="0" smtClean="0">
                <a:solidFill>
                  <a:srgbClr val="003399"/>
                </a:solidFill>
                <a:effectLst>
                  <a:outerShdw blurRad="38100" dist="38100" dir="2700000" algn="tl">
                    <a:srgbClr val="C0C0C0"/>
                  </a:outerShdw>
                </a:effectLst>
                <a:latin typeface="楷体_GB2312" pitchFamily="49" charset="-122"/>
                <a:ea typeface="楷体_GB2312" pitchFamily="49" charset="-122"/>
              </a:rPr>
              <a:t> </a:t>
            </a:r>
          </a:p>
        </p:txBody>
      </p:sp>
      <p:sp>
        <p:nvSpPr>
          <p:cNvPr id="15363" name="Rectangle 3"/>
          <p:cNvSpPr>
            <a:spLocks noGrp="1" noChangeArrowheads="1"/>
          </p:cNvSpPr>
          <p:nvPr>
            <p:ph type="body" idx="1"/>
          </p:nvPr>
        </p:nvSpPr>
        <p:spPr>
          <a:xfrm>
            <a:off x="76200" y="4154488"/>
            <a:ext cx="2971800" cy="874712"/>
          </a:xfrm>
        </p:spPr>
        <p:txBody>
          <a:bodyPr/>
          <a:lstStyle/>
          <a:p>
            <a:pPr eaLnBrk="1" hangingPunct="1">
              <a:buFont typeface="Wingdings" panose="05000000000000000000" pitchFamily="2" charset="2"/>
              <a:buNone/>
            </a:pPr>
            <a:r>
              <a:rPr lang="en-US" altLang="zh-CN" sz="2400" b="1" smtClean="0">
                <a:solidFill>
                  <a:schemeClr val="tx2"/>
                </a:solidFill>
                <a:latin typeface="楷体_GB2312" pitchFamily="49" charset="-122"/>
                <a:ea typeface="楷体_GB2312" pitchFamily="49" charset="-122"/>
              </a:rPr>
              <a:t>Robert A. Millikan </a:t>
            </a:r>
          </a:p>
          <a:p>
            <a:pPr eaLnBrk="1" hangingPunct="1">
              <a:buFont typeface="Wingdings" panose="05000000000000000000" pitchFamily="2" charset="2"/>
              <a:buNone/>
            </a:pPr>
            <a:r>
              <a:rPr lang="en-US" altLang="zh-CN" sz="2000" b="1" smtClean="0">
                <a:latin typeface="楷体_GB2312" pitchFamily="49" charset="-122"/>
                <a:ea typeface="楷体_GB2312" pitchFamily="49" charset="-122"/>
              </a:rPr>
              <a:t>(1868–1953)</a:t>
            </a:r>
            <a:endParaRPr lang="zh-CN" altLang="en-US" sz="2000" b="1" smtClean="0">
              <a:latin typeface="楷体_GB2312" pitchFamily="49" charset="-122"/>
              <a:ea typeface="楷体_GB2312" pitchFamily="49" charset="-122"/>
            </a:endParaRPr>
          </a:p>
        </p:txBody>
      </p:sp>
      <p:pic>
        <p:nvPicPr>
          <p:cNvPr id="15364" name="Picture 4" descr="lzl_24">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2800" y="1193800"/>
            <a:ext cx="5180013" cy="3808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5" name="Picture 7" descr="Robert Andrews Millikan.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13" y="1066800"/>
            <a:ext cx="2351087" cy="296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6" name="矩形 1"/>
          <p:cNvSpPr>
            <a:spLocks noChangeArrowheads="1"/>
          </p:cNvSpPr>
          <p:nvPr/>
        </p:nvSpPr>
        <p:spPr bwMode="auto">
          <a:xfrm>
            <a:off x="11113" y="5156200"/>
            <a:ext cx="85217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lang="en-US" altLang="zh-CN" sz="1800" b="1">
                <a:latin typeface="楷体_GB2312" pitchFamily="49" charset="-122"/>
                <a:ea typeface="楷体_GB2312" pitchFamily="49" charset="-122"/>
              </a:rPr>
              <a:t>American experimental physicist.</a:t>
            </a:r>
          </a:p>
          <a:p>
            <a:pPr eaLnBrk="1" hangingPunct="1">
              <a:spcBef>
                <a:spcPct val="0"/>
              </a:spcBef>
              <a:buClrTx/>
              <a:buFontTx/>
              <a:buNone/>
            </a:pPr>
            <a:r>
              <a:rPr lang="en-US" altLang="zh-CN" sz="1800" b="1">
                <a:latin typeface="楷体_GB2312" pitchFamily="49" charset="-122"/>
                <a:ea typeface="楷体_GB2312" pitchFamily="49" charset="-122"/>
              </a:rPr>
              <a:t>Honored with the Nobel Prize for Physics in 1923 for his measurement of the elementary electronic charge and for his work on the photoelectric effect.</a:t>
            </a:r>
            <a:endParaRPr lang="zh-CN" altLang="en-US" sz="1800" b="1">
              <a:latin typeface="楷体_GB2312" pitchFamily="49" charset="-122"/>
              <a:ea typeface="楷体_GB2312" pitchFamily="49" charset="-122"/>
            </a:endParaRPr>
          </a:p>
        </p:txBody>
      </p:sp>
    </p:spTree>
  </p:cSld>
  <p:clrMapOvr>
    <a:masterClrMapping/>
  </p:clrMapOvr>
  <p:transition>
    <p:blinds dir="vert"/>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3314" name="Rectangle 2"/>
          <p:cNvSpPr>
            <a:spLocks noGrp="1" noChangeArrowheads="1"/>
          </p:cNvSpPr>
          <p:nvPr>
            <p:ph type="title"/>
          </p:nvPr>
        </p:nvSpPr>
        <p:spPr/>
        <p:txBody>
          <a:bodyPr/>
          <a:lstStyle/>
          <a:p>
            <a:pPr eaLnBrk="1" hangingPunct="1">
              <a:defRPr/>
            </a:pPr>
            <a:r>
              <a:rPr lang="zh-CN" altLang="en-US" sz="2400" b="0" smtClean="0">
                <a:effectLst>
                  <a:outerShdw blurRad="38100" dist="38100" dir="2700000" algn="tl">
                    <a:srgbClr val="C0C0C0"/>
                  </a:outerShdw>
                </a:effectLst>
                <a:ea typeface="宋体" panose="02010600030101010101" pitchFamily="2" charset="-122"/>
              </a:rPr>
              <a:t>爱因斯坦定律</a:t>
            </a:r>
          </a:p>
        </p:txBody>
      </p:sp>
      <p:sp>
        <p:nvSpPr>
          <p:cNvPr id="653315" name="Rectangle 3"/>
          <p:cNvSpPr>
            <a:spLocks noGrp="1" noChangeArrowheads="1"/>
          </p:cNvSpPr>
          <p:nvPr>
            <p:ph type="body" idx="1"/>
          </p:nvPr>
        </p:nvSpPr>
        <p:spPr>
          <a:xfrm>
            <a:off x="341313" y="3657600"/>
            <a:ext cx="8596312" cy="3048000"/>
          </a:xfrm>
        </p:spPr>
        <p:txBody>
          <a:bodyPr/>
          <a:lstStyle/>
          <a:p>
            <a:pPr algn="just" eaLnBrk="1" hangingPunct="1">
              <a:lnSpc>
                <a:spcPct val="90000"/>
              </a:lnSpc>
            </a:pPr>
            <a:r>
              <a:rPr lang="zh-CN" altLang="en-US" sz="2400" b="1" smtClean="0">
                <a:ea typeface="楷体_GB2312" pitchFamily="49" charset="-122"/>
              </a:rPr>
              <a:t>入射光波长大于截止波长时，无论光强有多大、照射时间多长，都不会有光电子发射。光电发射大致可分为三个过程：</a:t>
            </a:r>
          </a:p>
          <a:p>
            <a:pPr lvl="1" algn="just" eaLnBrk="1" hangingPunct="1">
              <a:lnSpc>
                <a:spcPct val="90000"/>
              </a:lnSpc>
            </a:pPr>
            <a:r>
              <a:rPr lang="zh-CN" altLang="en-US" sz="2400" b="1" smtClean="0">
                <a:solidFill>
                  <a:srgbClr val="3333FF"/>
                </a:solidFill>
                <a:ea typeface="楷体_GB2312" pitchFamily="49" charset="-122"/>
              </a:rPr>
              <a:t>光入射物体后，物体中的电子吸收光子能量，从基态跃迁到激发态；</a:t>
            </a:r>
          </a:p>
          <a:p>
            <a:pPr lvl="1" algn="just" eaLnBrk="1" hangingPunct="1">
              <a:lnSpc>
                <a:spcPct val="90000"/>
              </a:lnSpc>
            </a:pPr>
            <a:r>
              <a:rPr lang="zh-CN" altLang="en-US" sz="2400" b="1" smtClean="0">
                <a:solidFill>
                  <a:srgbClr val="3333FF"/>
                </a:solidFill>
                <a:ea typeface="楷体_GB2312" pitchFamily="49" charset="-122"/>
              </a:rPr>
              <a:t>受激电子从受激处出发，向表面运动，其间必然要同其他电子或晶格发生碰撞而失去部分能量；</a:t>
            </a:r>
          </a:p>
          <a:p>
            <a:pPr lvl="1" algn="just" eaLnBrk="1" hangingPunct="1">
              <a:lnSpc>
                <a:spcPct val="90000"/>
              </a:lnSpc>
            </a:pPr>
            <a:r>
              <a:rPr lang="zh-CN" altLang="en-US" sz="2400" b="1" smtClean="0">
                <a:solidFill>
                  <a:srgbClr val="3333FF"/>
                </a:solidFill>
                <a:ea typeface="楷体_GB2312" pitchFamily="49" charset="-122"/>
              </a:rPr>
              <a:t>到达表面的电子克服表面势垒对其的束缚，逸出形成光电子。</a:t>
            </a:r>
          </a:p>
        </p:txBody>
      </p:sp>
      <p:graphicFrame>
        <p:nvGraphicFramePr>
          <p:cNvPr id="653316" name="Object 4"/>
          <p:cNvGraphicFramePr>
            <a:graphicFrameLocks noChangeAspect="1"/>
          </p:cNvGraphicFramePr>
          <p:nvPr/>
        </p:nvGraphicFramePr>
        <p:xfrm>
          <a:off x="1295400" y="1066800"/>
          <a:ext cx="3597275" cy="788988"/>
        </p:xfrm>
        <a:graphic>
          <a:graphicData uri="http://schemas.openxmlformats.org/presentationml/2006/ole">
            <mc:AlternateContent xmlns:mc="http://schemas.openxmlformats.org/markup-compatibility/2006">
              <mc:Choice xmlns:v="urn:schemas-microsoft-com:vml" Requires="v">
                <p:oleObj spid="_x0000_s16468" name="公式" r:id="rId3" imgW="1701800" imgH="393700" progId="Equation.3">
                  <p:embed/>
                </p:oleObj>
              </mc:Choice>
              <mc:Fallback>
                <p:oleObj name="公式" r:id="rId3" imgW="1701800" imgH="393700"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95400" y="1066800"/>
                        <a:ext cx="3597275" cy="788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53317" name="AutoShape 5"/>
          <p:cNvSpPr>
            <a:spLocks noChangeArrowheads="1"/>
          </p:cNvSpPr>
          <p:nvPr/>
        </p:nvSpPr>
        <p:spPr bwMode="auto">
          <a:xfrm>
            <a:off x="2197100" y="1981200"/>
            <a:ext cx="1079500" cy="609600"/>
          </a:xfrm>
          <a:prstGeom prst="downArrow">
            <a:avLst>
              <a:gd name="adj1" fmla="val 50000"/>
              <a:gd name="adj2" fmla="val 25000"/>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graphicFrame>
        <p:nvGraphicFramePr>
          <p:cNvPr id="653318" name="Object 6"/>
          <p:cNvGraphicFramePr>
            <a:graphicFrameLocks noChangeAspect="1"/>
          </p:cNvGraphicFramePr>
          <p:nvPr/>
        </p:nvGraphicFramePr>
        <p:xfrm>
          <a:off x="2409825" y="2665413"/>
          <a:ext cx="1019175" cy="839787"/>
        </p:xfrm>
        <a:graphic>
          <a:graphicData uri="http://schemas.openxmlformats.org/presentationml/2006/ole">
            <mc:AlternateContent xmlns:mc="http://schemas.openxmlformats.org/markup-compatibility/2006">
              <mc:Choice xmlns:v="urn:schemas-microsoft-com:vml" Requires="v">
                <p:oleObj spid="_x0000_s16469" name="公式" r:id="rId5" imgW="482391" imgH="418918" progId="Equation.3">
                  <p:embed/>
                </p:oleObj>
              </mc:Choice>
              <mc:Fallback>
                <p:oleObj name="公式" r:id="rId5" imgW="482391" imgH="418918" progId="Equation.3">
                  <p:embed/>
                  <p:pic>
                    <p:nvPicPr>
                      <p:cNvPr id="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09825" y="2665413"/>
                        <a:ext cx="1019175" cy="839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53319" name="AutoShape 7"/>
          <p:cNvSpPr>
            <a:spLocks noChangeArrowheads="1"/>
          </p:cNvSpPr>
          <p:nvPr/>
        </p:nvSpPr>
        <p:spPr bwMode="auto">
          <a:xfrm>
            <a:off x="3733800" y="2795588"/>
            <a:ext cx="539750" cy="584200"/>
          </a:xfrm>
          <a:prstGeom prst="rightArrow">
            <a:avLst>
              <a:gd name="adj1" fmla="val 50000"/>
              <a:gd name="adj2" fmla="val 25000"/>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graphicFrame>
        <p:nvGraphicFramePr>
          <p:cNvPr id="653320" name="Object 8"/>
          <p:cNvGraphicFramePr>
            <a:graphicFrameLocks noChangeAspect="1"/>
          </p:cNvGraphicFramePr>
          <p:nvPr/>
        </p:nvGraphicFramePr>
        <p:xfrm>
          <a:off x="4672013" y="2614613"/>
          <a:ext cx="2039937" cy="890587"/>
        </p:xfrm>
        <a:graphic>
          <a:graphicData uri="http://schemas.openxmlformats.org/presentationml/2006/ole">
            <mc:AlternateContent xmlns:mc="http://schemas.openxmlformats.org/markup-compatibility/2006">
              <mc:Choice xmlns:v="urn:schemas-microsoft-com:vml" Requires="v">
                <p:oleObj spid="_x0000_s16470" name="公式" r:id="rId7" imgW="965200" imgH="444500" progId="Equation.3">
                  <p:embed/>
                </p:oleObj>
              </mc:Choice>
              <mc:Fallback>
                <p:oleObj name="公式" r:id="rId7" imgW="965200" imgH="444500" progId="Equation.3">
                  <p:embed/>
                  <p:pic>
                    <p:nvPicPr>
                      <p:cNvPr id="0" name="Object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72013" y="2614613"/>
                        <a:ext cx="2039937" cy="890587"/>
                      </a:xfrm>
                      <a:prstGeom prst="rect">
                        <a:avLst/>
                      </a:prstGeom>
                      <a:gradFill rotWithShape="1">
                        <a:gsLst>
                          <a:gs pos="0">
                            <a:schemeClr val="accent1"/>
                          </a:gs>
                          <a:gs pos="100000">
                            <a:schemeClr val="bg1"/>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9" presetClass="entr" presetSubtype="0" fill="hold" nodeType="clickEffect">
                                  <p:stCondLst>
                                    <p:cond delay="0"/>
                                  </p:stCondLst>
                                  <p:childTnLst>
                                    <p:set>
                                      <p:cBhvr>
                                        <p:cTn id="6" dur="1" fill="hold">
                                          <p:stCondLst>
                                            <p:cond delay="0"/>
                                          </p:stCondLst>
                                        </p:cTn>
                                        <p:tgtEl>
                                          <p:spTgt spid="653316"/>
                                        </p:tgtEl>
                                        <p:attrNameLst>
                                          <p:attrName>style.visibility</p:attrName>
                                        </p:attrNameLst>
                                      </p:cBhvr>
                                      <p:to>
                                        <p:strVal val="visible"/>
                                      </p:to>
                                    </p:set>
                                    <p:anim calcmode="lin" valueType="num">
                                      <p:cBhvr>
                                        <p:cTn id="7" dur="1000" fill="hold"/>
                                        <p:tgtEl>
                                          <p:spTgt spid="653316"/>
                                        </p:tgtEl>
                                        <p:attrNameLst>
                                          <p:attrName>ppt_x</p:attrName>
                                        </p:attrNameLst>
                                      </p:cBhvr>
                                      <p:tavLst>
                                        <p:tav tm="0">
                                          <p:val>
                                            <p:strVal val="#ppt_x-.2"/>
                                          </p:val>
                                        </p:tav>
                                        <p:tav tm="100000">
                                          <p:val>
                                            <p:strVal val="#ppt_x"/>
                                          </p:val>
                                        </p:tav>
                                      </p:tavLst>
                                    </p:anim>
                                    <p:anim calcmode="lin" valueType="num">
                                      <p:cBhvr>
                                        <p:cTn id="8" dur="1000" fill="hold"/>
                                        <p:tgtEl>
                                          <p:spTgt spid="653316"/>
                                        </p:tgtEl>
                                        <p:attrNameLst>
                                          <p:attrName>ppt_y</p:attrName>
                                        </p:attrNameLst>
                                      </p:cBhvr>
                                      <p:tavLst>
                                        <p:tav tm="0">
                                          <p:val>
                                            <p:strVal val="#ppt_y"/>
                                          </p:val>
                                        </p:tav>
                                        <p:tav tm="100000">
                                          <p:val>
                                            <p:strVal val="#ppt_y"/>
                                          </p:val>
                                        </p:tav>
                                      </p:tavLst>
                                    </p:anim>
                                    <p:animEffect transition="in" filter="wipe(right)" prLst="gradientSize: 0.1">
                                      <p:cBhvr>
                                        <p:cTn id="9" dur="1000"/>
                                        <p:tgtEl>
                                          <p:spTgt spid="653316"/>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653317"/>
                                        </p:tgtEl>
                                        <p:attrNameLst>
                                          <p:attrName>style.visibility</p:attrName>
                                        </p:attrNameLst>
                                      </p:cBhvr>
                                      <p:to>
                                        <p:strVal val="visible"/>
                                      </p:to>
                                    </p:set>
                                    <p:animEffect transition="in" filter="fade">
                                      <p:cBhvr>
                                        <p:cTn id="14" dur="2000"/>
                                        <p:tgtEl>
                                          <p:spTgt spid="653317"/>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29" presetClass="entr" presetSubtype="0" fill="hold" nodeType="clickEffect">
                                  <p:stCondLst>
                                    <p:cond delay="0"/>
                                  </p:stCondLst>
                                  <p:childTnLst>
                                    <p:set>
                                      <p:cBhvr>
                                        <p:cTn id="18" dur="1" fill="hold">
                                          <p:stCondLst>
                                            <p:cond delay="0"/>
                                          </p:stCondLst>
                                        </p:cTn>
                                        <p:tgtEl>
                                          <p:spTgt spid="653318"/>
                                        </p:tgtEl>
                                        <p:attrNameLst>
                                          <p:attrName>style.visibility</p:attrName>
                                        </p:attrNameLst>
                                      </p:cBhvr>
                                      <p:to>
                                        <p:strVal val="visible"/>
                                      </p:to>
                                    </p:set>
                                    <p:anim calcmode="lin" valueType="num">
                                      <p:cBhvr>
                                        <p:cTn id="19" dur="1000" fill="hold"/>
                                        <p:tgtEl>
                                          <p:spTgt spid="653318"/>
                                        </p:tgtEl>
                                        <p:attrNameLst>
                                          <p:attrName>ppt_x</p:attrName>
                                        </p:attrNameLst>
                                      </p:cBhvr>
                                      <p:tavLst>
                                        <p:tav tm="0">
                                          <p:val>
                                            <p:strVal val="#ppt_x-.2"/>
                                          </p:val>
                                        </p:tav>
                                        <p:tav tm="100000">
                                          <p:val>
                                            <p:strVal val="#ppt_x"/>
                                          </p:val>
                                        </p:tav>
                                      </p:tavLst>
                                    </p:anim>
                                    <p:anim calcmode="lin" valueType="num">
                                      <p:cBhvr>
                                        <p:cTn id="20" dur="1000" fill="hold"/>
                                        <p:tgtEl>
                                          <p:spTgt spid="653318"/>
                                        </p:tgtEl>
                                        <p:attrNameLst>
                                          <p:attrName>ppt_y</p:attrName>
                                        </p:attrNameLst>
                                      </p:cBhvr>
                                      <p:tavLst>
                                        <p:tav tm="0">
                                          <p:val>
                                            <p:strVal val="#ppt_y"/>
                                          </p:val>
                                        </p:tav>
                                        <p:tav tm="100000">
                                          <p:val>
                                            <p:strVal val="#ppt_y"/>
                                          </p:val>
                                        </p:tav>
                                      </p:tavLst>
                                    </p:anim>
                                    <p:animEffect transition="in" filter="wipe(right)" prLst="gradientSize: 0.1">
                                      <p:cBhvr>
                                        <p:cTn id="21" dur="1000"/>
                                        <p:tgtEl>
                                          <p:spTgt spid="653318"/>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29" presetClass="entr" presetSubtype="0" fill="hold" grpId="0" nodeType="clickEffect">
                                  <p:stCondLst>
                                    <p:cond delay="0"/>
                                  </p:stCondLst>
                                  <p:childTnLst>
                                    <p:set>
                                      <p:cBhvr>
                                        <p:cTn id="25" dur="1" fill="hold">
                                          <p:stCondLst>
                                            <p:cond delay="0"/>
                                          </p:stCondLst>
                                        </p:cTn>
                                        <p:tgtEl>
                                          <p:spTgt spid="653319"/>
                                        </p:tgtEl>
                                        <p:attrNameLst>
                                          <p:attrName>style.visibility</p:attrName>
                                        </p:attrNameLst>
                                      </p:cBhvr>
                                      <p:to>
                                        <p:strVal val="visible"/>
                                      </p:to>
                                    </p:set>
                                    <p:anim calcmode="lin" valueType="num">
                                      <p:cBhvr>
                                        <p:cTn id="26" dur="1000" fill="hold"/>
                                        <p:tgtEl>
                                          <p:spTgt spid="653319"/>
                                        </p:tgtEl>
                                        <p:attrNameLst>
                                          <p:attrName>ppt_x</p:attrName>
                                        </p:attrNameLst>
                                      </p:cBhvr>
                                      <p:tavLst>
                                        <p:tav tm="0">
                                          <p:val>
                                            <p:strVal val="#ppt_x-.2"/>
                                          </p:val>
                                        </p:tav>
                                        <p:tav tm="100000">
                                          <p:val>
                                            <p:strVal val="#ppt_x"/>
                                          </p:val>
                                        </p:tav>
                                      </p:tavLst>
                                    </p:anim>
                                    <p:anim calcmode="lin" valueType="num">
                                      <p:cBhvr>
                                        <p:cTn id="27" dur="1000" fill="hold"/>
                                        <p:tgtEl>
                                          <p:spTgt spid="653319"/>
                                        </p:tgtEl>
                                        <p:attrNameLst>
                                          <p:attrName>ppt_y</p:attrName>
                                        </p:attrNameLst>
                                      </p:cBhvr>
                                      <p:tavLst>
                                        <p:tav tm="0">
                                          <p:val>
                                            <p:strVal val="#ppt_y"/>
                                          </p:val>
                                        </p:tav>
                                        <p:tav tm="100000">
                                          <p:val>
                                            <p:strVal val="#ppt_y"/>
                                          </p:val>
                                        </p:tav>
                                      </p:tavLst>
                                    </p:anim>
                                    <p:animEffect transition="in" filter="wipe(right)" prLst="gradientSize: 0.1">
                                      <p:cBhvr>
                                        <p:cTn id="28" dur="1000"/>
                                        <p:tgtEl>
                                          <p:spTgt spid="653319"/>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29" presetClass="entr" presetSubtype="0" fill="hold" nodeType="clickEffect">
                                  <p:stCondLst>
                                    <p:cond delay="0"/>
                                  </p:stCondLst>
                                  <p:childTnLst>
                                    <p:set>
                                      <p:cBhvr>
                                        <p:cTn id="32" dur="1" fill="hold">
                                          <p:stCondLst>
                                            <p:cond delay="0"/>
                                          </p:stCondLst>
                                        </p:cTn>
                                        <p:tgtEl>
                                          <p:spTgt spid="653320"/>
                                        </p:tgtEl>
                                        <p:attrNameLst>
                                          <p:attrName>style.visibility</p:attrName>
                                        </p:attrNameLst>
                                      </p:cBhvr>
                                      <p:to>
                                        <p:strVal val="visible"/>
                                      </p:to>
                                    </p:set>
                                    <p:anim calcmode="lin" valueType="num">
                                      <p:cBhvr>
                                        <p:cTn id="33" dur="1000" fill="hold"/>
                                        <p:tgtEl>
                                          <p:spTgt spid="653320"/>
                                        </p:tgtEl>
                                        <p:attrNameLst>
                                          <p:attrName>ppt_x</p:attrName>
                                        </p:attrNameLst>
                                      </p:cBhvr>
                                      <p:tavLst>
                                        <p:tav tm="0">
                                          <p:val>
                                            <p:strVal val="#ppt_x-.2"/>
                                          </p:val>
                                        </p:tav>
                                        <p:tav tm="100000">
                                          <p:val>
                                            <p:strVal val="#ppt_x"/>
                                          </p:val>
                                        </p:tav>
                                      </p:tavLst>
                                    </p:anim>
                                    <p:anim calcmode="lin" valueType="num">
                                      <p:cBhvr>
                                        <p:cTn id="34" dur="1000" fill="hold"/>
                                        <p:tgtEl>
                                          <p:spTgt spid="653320"/>
                                        </p:tgtEl>
                                        <p:attrNameLst>
                                          <p:attrName>ppt_y</p:attrName>
                                        </p:attrNameLst>
                                      </p:cBhvr>
                                      <p:tavLst>
                                        <p:tav tm="0">
                                          <p:val>
                                            <p:strVal val="#ppt_y"/>
                                          </p:val>
                                        </p:tav>
                                        <p:tav tm="100000">
                                          <p:val>
                                            <p:strVal val="#ppt_y"/>
                                          </p:val>
                                        </p:tav>
                                      </p:tavLst>
                                    </p:anim>
                                    <p:animEffect transition="in" filter="wipe(right)" prLst="gradientSize: 0.1">
                                      <p:cBhvr>
                                        <p:cTn id="35" dur="1000"/>
                                        <p:tgtEl>
                                          <p:spTgt spid="653320"/>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3" presetClass="entr" presetSubtype="10" fill="hold" nodeType="clickEffect">
                                  <p:stCondLst>
                                    <p:cond delay="0"/>
                                  </p:stCondLst>
                                  <p:childTnLst>
                                    <p:set>
                                      <p:cBhvr>
                                        <p:cTn id="39" dur="1" fill="hold">
                                          <p:stCondLst>
                                            <p:cond delay="0"/>
                                          </p:stCondLst>
                                        </p:cTn>
                                        <p:tgtEl>
                                          <p:spTgt spid="653315">
                                            <p:txEl>
                                              <p:pRg st="0" end="0"/>
                                            </p:txEl>
                                          </p:spTgt>
                                        </p:tgtEl>
                                        <p:attrNameLst>
                                          <p:attrName>style.visibility</p:attrName>
                                        </p:attrNameLst>
                                      </p:cBhvr>
                                      <p:to>
                                        <p:strVal val="visible"/>
                                      </p:to>
                                    </p:set>
                                    <p:animEffect transition="in" filter="blinds(horizontal)">
                                      <p:cBhvr>
                                        <p:cTn id="40" dur="500"/>
                                        <p:tgtEl>
                                          <p:spTgt spid="653315">
                                            <p:txEl>
                                              <p:pRg st="0" end="0"/>
                                            </p:txEl>
                                          </p:spTgt>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29" presetClass="entr" presetSubtype="0" fill="hold" nodeType="clickEffect">
                                  <p:stCondLst>
                                    <p:cond delay="0"/>
                                  </p:stCondLst>
                                  <p:childTnLst>
                                    <p:set>
                                      <p:cBhvr>
                                        <p:cTn id="44" dur="1" fill="hold">
                                          <p:stCondLst>
                                            <p:cond delay="0"/>
                                          </p:stCondLst>
                                        </p:cTn>
                                        <p:tgtEl>
                                          <p:spTgt spid="653315">
                                            <p:txEl>
                                              <p:pRg st="1" end="1"/>
                                            </p:txEl>
                                          </p:spTgt>
                                        </p:tgtEl>
                                        <p:attrNameLst>
                                          <p:attrName>style.visibility</p:attrName>
                                        </p:attrNameLst>
                                      </p:cBhvr>
                                      <p:to>
                                        <p:strVal val="visible"/>
                                      </p:to>
                                    </p:set>
                                    <p:anim calcmode="lin" valueType="num">
                                      <p:cBhvr>
                                        <p:cTn id="45" dur="1000" fill="hold"/>
                                        <p:tgtEl>
                                          <p:spTgt spid="653315">
                                            <p:txEl>
                                              <p:pRg st="1" end="1"/>
                                            </p:txEl>
                                          </p:spTgt>
                                        </p:tgtEl>
                                        <p:attrNameLst>
                                          <p:attrName>ppt_x</p:attrName>
                                        </p:attrNameLst>
                                      </p:cBhvr>
                                      <p:tavLst>
                                        <p:tav tm="0">
                                          <p:val>
                                            <p:strVal val="#ppt_x-.2"/>
                                          </p:val>
                                        </p:tav>
                                        <p:tav tm="100000">
                                          <p:val>
                                            <p:strVal val="#ppt_x"/>
                                          </p:val>
                                        </p:tav>
                                      </p:tavLst>
                                    </p:anim>
                                    <p:anim calcmode="lin" valueType="num">
                                      <p:cBhvr>
                                        <p:cTn id="46" dur="1000" fill="hold"/>
                                        <p:tgtEl>
                                          <p:spTgt spid="653315">
                                            <p:txEl>
                                              <p:pRg st="1" end="1"/>
                                            </p:txEl>
                                          </p:spTgt>
                                        </p:tgtEl>
                                        <p:attrNameLst>
                                          <p:attrName>ppt_y</p:attrName>
                                        </p:attrNameLst>
                                      </p:cBhvr>
                                      <p:tavLst>
                                        <p:tav tm="0">
                                          <p:val>
                                            <p:strVal val="#ppt_y"/>
                                          </p:val>
                                        </p:tav>
                                        <p:tav tm="100000">
                                          <p:val>
                                            <p:strVal val="#ppt_y"/>
                                          </p:val>
                                        </p:tav>
                                      </p:tavLst>
                                    </p:anim>
                                    <p:animEffect transition="in" filter="wipe(right)" prLst="gradientSize: 0.1">
                                      <p:cBhvr>
                                        <p:cTn id="47" dur="1000"/>
                                        <p:tgtEl>
                                          <p:spTgt spid="653315">
                                            <p:txEl>
                                              <p:pRg st="1" end="1"/>
                                            </p:txEl>
                                          </p:spTgt>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29" presetClass="entr" presetSubtype="0" fill="hold" nodeType="clickEffect">
                                  <p:stCondLst>
                                    <p:cond delay="0"/>
                                  </p:stCondLst>
                                  <p:childTnLst>
                                    <p:set>
                                      <p:cBhvr>
                                        <p:cTn id="51" dur="1" fill="hold">
                                          <p:stCondLst>
                                            <p:cond delay="0"/>
                                          </p:stCondLst>
                                        </p:cTn>
                                        <p:tgtEl>
                                          <p:spTgt spid="653315">
                                            <p:txEl>
                                              <p:pRg st="2" end="2"/>
                                            </p:txEl>
                                          </p:spTgt>
                                        </p:tgtEl>
                                        <p:attrNameLst>
                                          <p:attrName>style.visibility</p:attrName>
                                        </p:attrNameLst>
                                      </p:cBhvr>
                                      <p:to>
                                        <p:strVal val="visible"/>
                                      </p:to>
                                    </p:set>
                                    <p:anim calcmode="lin" valueType="num">
                                      <p:cBhvr>
                                        <p:cTn id="52" dur="1000" fill="hold"/>
                                        <p:tgtEl>
                                          <p:spTgt spid="653315">
                                            <p:txEl>
                                              <p:pRg st="2" end="2"/>
                                            </p:txEl>
                                          </p:spTgt>
                                        </p:tgtEl>
                                        <p:attrNameLst>
                                          <p:attrName>ppt_x</p:attrName>
                                        </p:attrNameLst>
                                      </p:cBhvr>
                                      <p:tavLst>
                                        <p:tav tm="0">
                                          <p:val>
                                            <p:strVal val="#ppt_x-.2"/>
                                          </p:val>
                                        </p:tav>
                                        <p:tav tm="100000">
                                          <p:val>
                                            <p:strVal val="#ppt_x"/>
                                          </p:val>
                                        </p:tav>
                                      </p:tavLst>
                                    </p:anim>
                                    <p:anim calcmode="lin" valueType="num">
                                      <p:cBhvr>
                                        <p:cTn id="53" dur="1000" fill="hold"/>
                                        <p:tgtEl>
                                          <p:spTgt spid="653315">
                                            <p:txEl>
                                              <p:pRg st="2" end="2"/>
                                            </p:txEl>
                                          </p:spTgt>
                                        </p:tgtEl>
                                        <p:attrNameLst>
                                          <p:attrName>ppt_y</p:attrName>
                                        </p:attrNameLst>
                                      </p:cBhvr>
                                      <p:tavLst>
                                        <p:tav tm="0">
                                          <p:val>
                                            <p:strVal val="#ppt_y"/>
                                          </p:val>
                                        </p:tav>
                                        <p:tav tm="100000">
                                          <p:val>
                                            <p:strVal val="#ppt_y"/>
                                          </p:val>
                                        </p:tav>
                                      </p:tavLst>
                                    </p:anim>
                                    <p:animEffect transition="in" filter="wipe(right)" prLst="gradientSize: 0.1">
                                      <p:cBhvr>
                                        <p:cTn id="54" dur="1000"/>
                                        <p:tgtEl>
                                          <p:spTgt spid="653315">
                                            <p:txEl>
                                              <p:pRg st="2" end="2"/>
                                            </p:txEl>
                                          </p:spTgt>
                                        </p:tgtEl>
                                      </p:cBhvr>
                                    </p:animEffect>
                                  </p:childTnLst>
                                </p:cTn>
                              </p:par>
                            </p:childTnLst>
                          </p:cTn>
                        </p:par>
                      </p:childTnLst>
                    </p:cTn>
                  </p:par>
                  <p:par>
                    <p:cTn id="55" fill="hold" nodeType="clickPar">
                      <p:stCondLst>
                        <p:cond delay="indefinite"/>
                      </p:stCondLst>
                      <p:childTnLst>
                        <p:par>
                          <p:cTn id="56" fill="hold" nodeType="withGroup">
                            <p:stCondLst>
                              <p:cond delay="0"/>
                            </p:stCondLst>
                            <p:childTnLst>
                              <p:par>
                                <p:cTn id="57" presetID="29" presetClass="entr" presetSubtype="0" fill="hold" nodeType="clickEffect">
                                  <p:stCondLst>
                                    <p:cond delay="0"/>
                                  </p:stCondLst>
                                  <p:childTnLst>
                                    <p:set>
                                      <p:cBhvr>
                                        <p:cTn id="58" dur="1" fill="hold">
                                          <p:stCondLst>
                                            <p:cond delay="0"/>
                                          </p:stCondLst>
                                        </p:cTn>
                                        <p:tgtEl>
                                          <p:spTgt spid="653315">
                                            <p:txEl>
                                              <p:pRg st="3" end="3"/>
                                            </p:txEl>
                                          </p:spTgt>
                                        </p:tgtEl>
                                        <p:attrNameLst>
                                          <p:attrName>style.visibility</p:attrName>
                                        </p:attrNameLst>
                                      </p:cBhvr>
                                      <p:to>
                                        <p:strVal val="visible"/>
                                      </p:to>
                                    </p:set>
                                    <p:anim calcmode="lin" valueType="num">
                                      <p:cBhvr>
                                        <p:cTn id="59" dur="1000" fill="hold"/>
                                        <p:tgtEl>
                                          <p:spTgt spid="653315">
                                            <p:txEl>
                                              <p:pRg st="3" end="3"/>
                                            </p:txEl>
                                          </p:spTgt>
                                        </p:tgtEl>
                                        <p:attrNameLst>
                                          <p:attrName>ppt_x</p:attrName>
                                        </p:attrNameLst>
                                      </p:cBhvr>
                                      <p:tavLst>
                                        <p:tav tm="0">
                                          <p:val>
                                            <p:strVal val="#ppt_x-.2"/>
                                          </p:val>
                                        </p:tav>
                                        <p:tav tm="100000">
                                          <p:val>
                                            <p:strVal val="#ppt_x"/>
                                          </p:val>
                                        </p:tav>
                                      </p:tavLst>
                                    </p:anim>
                                    <p:anim calcmode="lin" valueType="num">
                                      <p:cBhvr>
                                        <p:cTn id="60" dur="1000" fill="hold"/>
                                        <p:tgtEl>
                                          <p:spTgt spid="653315">
                                            <p:txEl>
                                              <p:pRg st="3" end="3"/>
                                            </p:txEl>
                                          </p:spTgt>
                                        </p:tgtEl>
                                        <p:attrNameLst>
                                          <p:attrName>ppt_y</p:attrName>
                                        </p:attrNameLst>
                                      </p:cBhvr>
                                      <p:tavLst>
                                        <p:tav tm="0">
                                          <p:val>
                                            <p:strVal val="#ppt_y"/>
                                          </p:val>
                                        </p:tav>
                                        <p:tav tm="100000">
                                          <p:val>
                                            <p:strVal val="#ppt_y"/>
                                          </p:val>
                                        </p:tav>
                                      </p:tavLst>
                                    </p:anim>
                                    <p:animEffect transition="in" filter="wipe(right)" prLst="gradientSize: 0.1">
                                      <p:cBhvr>
                                        <p:cTn id="61" dur="1000"/>
                                        <p:tgtEl>
                                          <p:spTgt spid="65331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3317" grpId="0" animBg="1"/>
      <p:bldP spid="65331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4339" name="Rectangle 3"/>
          <p:cNvSpPr>
            <a:spLocks noGrp="1" noChangeArrowheads="1"/>
          </p:cNvSpPr>
          <p:nvPr>
            <p:ph type="body" idx="1"/>
          </p:nvPr>
        </p:nvSpPr>
        <p:spPr>
          <a:xfrm>
            <a:off x="522288" y="1447800"/>
            <a:ext cx="8010525" cy="4926013"/>
          </a:xfrm>
        </p:spPr>
        <p:txBody>
          <a:bodyPr/>
          <a:lstStyle/>
          <a:p>
            <a:pPr algn="just" eaLnBrk="1" hangingPunct="1">
              <a:lnSpc>
                <a:spcPct val="80000"/>
              </a:lnSpc>
            </a:pPr>
            <a:r>
              <a:rPr lang="zh-CN" altLang="en-US" sz="2600" b="1" smtClean="0">
                <a:ea typeface="楷体_GB2312" pitchFamily="49" charset="-122"/>
              </a:rPr>
              <a:t>由此得到光电发射对</a:t>
            </a:r>
            <a:r>
              <a:rPr lang="zh-CN" altLang="en-US" sz="2600" b="1" smtClean="0">
                <a:solidFill>
                  <a:srgbClr val="FF0000"/>
                </a:solidFill>
                <a:ea typeface="楷体_GB2312" pitchFamily="49" charset="-122"/>
              </a:rPr>
              <a:t>阴极材料</a:t>
            </a:r>
            <a:r>
              <a:rPr lang="zh-CN" altLang="en-US" sz="2600" b="1" smtClean="0">
                <a:ea typeface="楷体_GB2312" pitchFamily="49" charset="-122"/>
              </a:rPr>
              <a:t>的要求</a:t>
            </a:r>
            <a:r>
              <a:rPr lang="zh-CN" altLang="en-US" sz="2600" smtClean="0">
                <a:ea typeface="楷体_GB2312" pitchFamily="49" charset="-122"/>
              </a:rPr>
              <a:t>：</a:t>
            </a:r>
          </a:p>
          <a:p>
            <a:pPr algn="just" eaLnBrk="1" hangingPunct="1">
              <a:lnSpc>
                <a:spcPct val="80000"/>
              </a:lnSpc>
            </a:pPr>
            <a:endParaRPr lang="zh-CN" altLang="en-US" sz="2600" smtClean="0">
              <a:ea typeface="楷体_GB2312" pitchFamily="49" charset="-122"/>
            </a:endParaRPr>
          </a:p>
          <a:p>
            <a:pPr lvl="1" algn="just" eaLnBrk="1" hangingPunct="1">
              <a:lnSpc>
                <a:spcPct val="80000"/>
              </a:lnSpc>
              <a:buFont typeface="Wingdings" panose="05000000000000000000" pitchFamily="2" charset="2"/>
              <a:buChar char="Ø"/>
            </a:pPr>
            <a:r>
              <a:rPr lang="zh-CN" altLang="en-US" sz="2600" b="1" smtClean="0">
                <a:solidFill>
                  <a:srgbClr val="3333FF"/>
                </a:solidFill>
                <a:ea typeface="楷体_GB2312" pitchFamily="49" charset="-122"/>
              </a:rPr>
              <a:t>对光的吸收大，以便体内有较多的电子受激发射；</a:t>
            </a:r>
          </a:p>
          <a:p>
            <a:pPr lvl="1" algn="just" eaLnBrk="1" hangingPunct="1">
              <a:lnSpc>
                <a:spcPct val="80000"/>
              </a:lnSpc>
              <a:buFont typeface="Wingdings" panose="05000000000000000000" pitchFamily="2" charset="2"/>
              <a:buChar char="Ø"/>
            </a:pPr>
            <a:endParaRPr lang="zh-CN" altLang="en-US" sz="2600" b="1" smtClean="0">
              <a:solidFill>
                <a:srgbClr val="3333FF"/>
              </a:solidFill>
              <a:ea typeface="楷体_GB2312" pitchFamily="49" charset="-122"/>
            </a:endParaRPr>
          </a:p>
          <a:p>
            <a:pPr lvl="1" algn="just" eaLnBrk="1" hangingPunct="1">
              <a:lnSpc>
                <a:spcPct val="80000"/>
              </a:lnSpc>
              <a:buFont typeface="Wingdings" panose="05000000000000000000" pitchFamily="2" charset="2"/>
              <a:buChar char="Ø"/>
            </a:pPr>
            <a:r>
              <a:rPr lang="zh-CN" altLang="en-US" sz="2600" b="1" smtClean="0">
                <a:solidFill>
                  <a:srgbClr val="3333FF"/>
                </a:solidFill>
                <a:ea typeface="楷体_GB2312" pitchFamily="49" charset="-122"/>
              </a:rPr>
              <a:t>电子受激发生在表面附近，以使碰撞损失尽量小；</a:t>
            </a:r>
          </a:p>
          <a:p>
            <a:pPr lvl="1" algn="just" eaLnBrk="1" hangingPunct="1">
              <a:lnSpc>
                <a:spcPct val="80000"/>
              </a:lnSpc>
              <a:buFont typeface="Wingdings" panose="05000000000000000000" pitchFamily="2" charset="2"/>
              <a:buChar char="Ø"/>
            </a:pPr>
            <a:endParaRPr lang="zh-CN" altLang="en-US" sz="2600" b="1" smtClean="0">
              <a:solidFill>
                <a:srgbClr val="3333FF"/>
              </a:solidFill>
              <a:ea typeface="楷体_GB2312" pitchFamily="49" charset="-122"/>
            </a:endParaRPr>
          </a:p>
          <a:p>
            <a:pPr lvl="1" algn="just" eaLnBrk="1" hangingPunct="1">
              <a:lnSpc>
                <a:spcPct val="80000"/>
              </a:lnSpc>
              <a:buFont typeface="Wingdings" panose="05000000000000000000" pitchFamily="2" charset="2"/>
              <a:buChar char="Ø"/>
            </a:pPr>
            <a:r>
              <a:rPr lang="zh-CN" altLang="en-US" sz="2600" b="1" smtClean="0">
                <a:solidFill>
                  <a:srgbClr val="3333FF"/>
                </a:solidFill>
                <a:ea typeface="楷体_GB2312" pitchFamily="49" charset="-122"/>
              </a:rPr>
              <a:t>材料逸出功小，以使到达表面的电子容易逸出；</a:t>
            </a:r>
          </a:p>
          <a:p>
            <a:pPr lvl="1" algn="just" eaLnBrk="1" hangingPunct="1">
              <a:lnSpc>
                <a:spcPct val="80000"/>
              </a:lnSpc>
              <a:buFont typeface="Wingdings" panose="05000000000000000000" pitchFamily="2" charset="2"/>
              <a:buChar char="Ø"/>
            </a:pPr>
            <a:endParaRPr lang="zh-CN" altLang="en-US" sz="2600" b="1" smtClean="0">
              <a:solidFill>
                <a:srgbClr val="3333FF"/>
              </a:solidFill>
              <a:ea typeface="楷体_GB2312" pitchFamily="49" charset="-122"/>
            </a:endParaRPr>
          </a:p>
          <a:p>
            <a:pPr lvl="1" algn="just" eaLnBrk="1" hangingPunct="1">
              <a:lnSpc>
                <a:spcPct val="80000"/>
              </a:lnSpc>
              <a:buFont typeface="Wingdings" panose="05000000000000000000" pitchFamily="2" charset="2"/>
              <a:buChar char="Ø"/>
            </a:pPr>
            <a:r>
              <a:rPr lang="zh-CN" altLang="en-US" sz="2600" b="1" smtClean="0">
                <a:solidFill>
                  <a:srgbClr val="3333FF"/>
                </a:solidFill>
                <a:ea typeface="楷体_GB2312" pitchFamily="49" charset="-122"/>
              </a:rPr>
              <a:t>电导率好，以便能够通过外电源来补充光电发射失去的电子。</a:t>
            </a:r>
          </a:p>
        </p:txBody>
      </p:sp>
      <p:sp>
        <p:nvSpPr>
          <p:cNvPr id="654341" name="Rectangle 5"/>
          <p:cNvSpPr>
            <a:spLocks noGrp="1" noChangeArrowheads="1"/>
          </p:cNvSpPr>
          <p:nvPr>
            <p:ph type="title"/>
          </p:nvPr>
        </p:nvSpPr>
        <p:spPr/>
        <p:txBody>
          <a:bodyPr/>
          <a:lstStyle/>
          <a:p>
            <a:pPr eaLnBrk="1" hangingPunct="1">
              <a:defRPr/>
            </a:pPr>
            <a:r>
              <a:rPr lang="zh-CN" altLang="en-US" b="0" smtClean="0">
                <a:effectLst>
                  <a:outerShdw blurRad="38100" dist="38100" dir="2700000" algn="tl">
                    <a:srgbClr val="C0C0C0"/>
                  </a:outerShdw>
                </a:effectLst>
                <a:ea typeface="宋体" panose="02010600030101010101" pitchFamily="2" charset="-122"/>
              </a:rPr>
              <a:t>爱因斯坦定律</a:t>
            </a:r>
          </a:p>
        </p:txBody>
      </p:sp>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654339">
                                            <p:txEl>
                                              <p:pRg st="0" end="0"/>
                                            </p:txEl>
                                          </p:spTgt>
                                        </p:tgtEl>
                                        <p:attrNameLst>
                                          <p:attrName>style.visibility</p:attrName>
                                        </p:attrNameLst>
                                      </p:cBhvr>
                                      <p:to>
                                        <p:strVal val="visible"/>
                                      </p:to>
                                    </p:set>
                                    <p:animEffect transition="in" filter="blinds(horizontal)">
                                      <p:cBhvr>
                                        <p:cTn id="7" dur="500"/>
                                        <p:tgtEl>
                                          <p:spTgt spid="654339">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9" presetClass="entr" presetSubtype="0" fill="hold" nodeType="clickEffect">
                                  <p:stCondLst>
                                    <p:cond delay="0"/>
                                  </p:stCondLst>
                                  <p:childTnLst>
                                    <p:set>
                                      <p:cBhvr>
                                        <p:cTn id="11" dur="1" fill="hold">
                                          <p:stCondLst>
                                            <p:cond delay="0"/>
                                          </p:stCondLst>
                                        </p:cTn>
                                        <p:tgtEl>
                                          <p:spTgt spid="654339">
                                            <p:txEl>
                                              <p:pRg st="2" end="2"/>
                                            </p:txEl>
                                          </p:spTgt>
                                        </p:tgtEl>
                                        <p:attrNameLst>
                                          <p:attrName>style.visibility</p:attrName>
                                        </p:attrNameLst>
                                      </p:cBhvr>
                                      <p:to>
                                        <p:strVal val="visible"/>
                                      </p:to>
                                    </p:set>
                                    <p:anim calcmode="lin" valueType="num">
                                      <p:cBhvr>
                                        <p:cTn id="12" dur="1000" fill="hold"/>
                                        <p:tgtEl>
                                          <p:spTgt spid="654339">
                                            <p:txEl>
                                              <p:pRg st="2" end="2"/>
                                            </p:txEl>
                                          </p:spTgt>
                                        </p:tgtEl>
                                        <p:attrNameLst>
                                          <p:attrName>ppt_x</p:attrName>
                                        </p:attrNameLst>
                                      </p:cBhvr>
                                      <p:tavLst>
                                        <p:tav tm="0">
                                          <p:val>
                                            <p:strVal val="#ppt_x-.2"/>
                                          </p:val>
                                        </p:tav>
                                        <p:tav tm="100000">
                                          <p:val>
                                            <p:strVal val="#ppt_x"/>
                                          </p:val>
                                        </p:tav>
                                      </p:tavLst>
                                    </p:anim>
                                    <p:anim calcmode="lin" valueType="num">
                                      <p:cBhvr>
                                        <p:cTn id="13" dur="1000" fill="hold"/>
                                        <p:tgtEl>
                                          <p:spTgt spid="654339">
                                            <p:txEl>
                                              <p:pRg st="2" end="2"/>
                                            </p:txEl>
                                          </p:spTgt>
                                        </p:tgtEl>
                                        <p:attrNameLst>
                                          <p:attrName>ppt_y</p:attrName>
                                        </p:attrNameLst>
                                      </p:cBhvr>
                                      <p:tavLst>
                                        <p:tav tm="0">
                                          <p:val>
                                            <p:strVal val="#ppt_y"/>
                                          </p:val>
                                        </p:tav>
                                        <p:tav tm="100000">
                                          <p:val>
                                            <p:strVal val="#ppt_y"/>
                                          </p:val>
                                        </p:tav>
                                      </p:tavLst>
                                    </p:anim>
                                    <p:animEffect transition="in" filter="wipe(right)" prLst="gradientSize: 0.1">
                                      <p:cBhvr>
                                        <p:cTn id="14" dur="1000"/>
                                        <p:tgtEl>
                                          <p:spTgt spid="654339">
                                            <p:txEl>
                                              <p:pRg st="2" end="2"/>
                                            </p:txEl>
                                          </p:spTgt>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29" presetClass="entr" presetSubtype="0" fill="hold" nodeType="clickEffect">
                                  <p:stCondLst>
                                    <p:cond delay="0"/>
                                  </p:stCondLst>
                                  <p:childTnLst>
                                    <p:set>
                                      <p:cBhvr>
                                        <p:cTn id="18" dur="1" fill="hold">
                                          <p:stCondLst>
                                            <p:cond delay="0"/>
                                          </p:stCondLst>
                                        </p:cTn>
                                        <p:tgtEl>
                                          <p:spTgt spid="654339">
                                            <p:txEl>
                                              <p:pRg st="4" end="4"/>
                                            </p:txEl>
                                          </p:spTgt>
                                        </p:tgtEl>
                                        <p:attrNameLst>
                                          <p:attrName>style.visibility</p:attrName>
                                        </p:attrNameLst>
                                      </p:cBhvr>
                                      <p:to>
                                        <p:strVal val="visible"/>
                                      </p:to>
                                    </p:set>
                                    <p:anim calcmode="lin" valueType="num">
                                      <p:cBhvr>
                                        <p:cTn id="19" dur="1000" fill="hold"/>
                                        <p:tgtEl>
                                          <p:spTgt spid="654339">
                                            <p:txEl>
                                              <p:pRg st="4" end="4"/>
                                            </p:txEl>
                                          </p:spTgt>
                                        </p:tgtEl>
                                        <p:attrNameLst>
                                          <p:attrName>ppt_x</p:attrName>
                                        </p:attrNameLst>
                                      </p:cBhvr>
                                      <p:tavLst>
                                        <p:tav tm="0">
                                          <p:val>
                                            <p:strVal val="#ppt_x-.2"/>
                                          </p:val>
                                        </p:tav>
                                        <p:tav tm="100000">
                                          <p:val>
                                            <p:strVal val="#ppt_x"/>
                                          </p:val>
                                        </p:tav>
                                      </p:tavLst>
                                    </p:anim>
                                    <p:anim calcmode="lin" valueType="num">
                                      <p:cBhvr>
                                        <p:cTn id="20" dur="1000" fill="hold"/>
                                        <p:tgtEl>
                                          <p:spTgt spid="654339">
                                            <p:txEl>
                                              <p:pRg st="4" end="4"/>
                                            </p:txEl>
                                          </p:spTgt>
                                        </p:tgtEl>
                                        <p:attrNameLst>
                                          <p:attrName>ppt_y</p:attrName>
                                        </p:attrNameLst>
                                      </p:cBhvr>
                                      <p:tavLst>
                                        <p:tav tm="0">
                                          <p:val>
                                            <p:strVal val="#ppt_y"/>
                                          </p:val>
                                        </p:tav>
                                        <p:tav tm="100000">
                                          <p:val>
                                            <p:strVal val="#ppt_y"/>
                                          </p:val>
                                        </p:tav>
                                      </p:tavLst>
                                    </p:anim>
                                    <p:animEffect transition="in" filter="wipe(right)" prLst="gradientSize: 0.1">
                                      <p:cBhvr>
                                        <p:cTn id="21" dur="1000"/>
                                        <p:tgtEl>
                                          <p:spTgt spid="654339">
                                            <p:txEl>
                                              <p:pRg st="4" end="4"/>
                                            </p:txEl>
                                          </p:spTgt>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29" presetClass="entr" presetSubtype="0" fill="hold" nodeType="clickEffect">
                                  <p:stCondLst>
                                    <p:cond delay="0"/>
                                  </p:stCondLst>
                                  <p:childTnLst>
                                    <p:set>
                                      <p:cBhvr>
                                        <p:cTn id="25" dur="1" fill="hold">
                                          <p:stCondLst>
                                            <p:cond delay="0"/>
                                          </p:stCondLst>
                                        </p:cTn>
                                        <p:tgtEl>
                                          <p:spTgt spid="654339">
                                            <p:txEl>
                                              <p:pRg st="6" end="6"/>
                                            </p:txEl>
                                          </p:spTgt>
                                        </p:tgtEl>
                                        <p:attrNameLst>
                                          <p:attrName>style.visibility</p:attrName>
                                        </p:attrNameLst>
                                      </p:cBhvr>
                                      <p:to>
                                        <p:strVal val="visible"/>
                                      </p:to>
                                    </p:set>
                                    <p:anim calcmode="lin" valueType="num">
                                      <p:cBhvr>
                                        <p:cTn id="26" dur="1000" fill="hold"/>
                                        <p:tgtEl>
                                          <p:spTgt spid="654339">
                                            <p:txEl>
                                              <p:pRg st="6" end="6"/>
                                            </p:txEl>
                                          </p:spTgt>
                                        </p:tgtEl>
                                        <p:attrNameLst>
                                          <p:attrName>ppt_x</p:attrName>
                                        </p:attrNameLst>
                                      </p:cBhvr>
                                      <p:tavLst>
                                        <p:tav tm="0">
                                          <p:val>
                                            <p:strVal val="#ppt_x-.2"/>
                                          </p:val>
                                        </p:tav>
                                        <p:tav tm="100000">
                                          <p:val>
                                            <p:strVal val="#ppt_x"/>
                                          </p:val>
                                        </p:tav>
                                      </p:tavLst>
                                    </p:anim>
                                    <p:anim calcmode="lin" valueType="num">
                                      <p:cBhvr>
                                        <p:cTn id="27" dur="1000" fill="hold"/>
                                        <p:tgtEl>
                                          <p:spTgt spid="654339">
                                            <p:txEl>
                                              <p:pRg st="6" end="6"/>
                                            </p:txEl>
                                          </p:spTgt>
                                        </p:tgtEl>
                                        <p:attrNameLst>
                                          <p:attrName>ppt_y</p:attrName>
                                        </p:attrNameLst>
                                      </p:cBhvr>
                                      <p:tavLst>
                                        <p:tav tm="0">
                                          <p:val>
                                            <p:strVal val="#ppt_y"/>
                                          </p:val>
                                        </p:tav>
                                        <p:tav tm="100000">
                                          <p:val>
                                            <p:strVal val="#ppt_y"/>
                                          </p:val>
                                        </p:tav>
                                      </p:tavLst>
                                    </p:anim>
                                    <p:animEffect transition="in" filter="wipe(right)" prLst="gradientSize: 0.1">
                                      <p:cBhvr>
                                        <p:cTn id="28" dur="1000"/>
                                        <p:tgtEl>
                                          <p:spTgt spid="654339">
                                            <p:txEl>
                                              <p:pRg st="6" end="6"/>
                                            </p:txEl>
                                          </p:spTgt>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29" presetClass="entr" presetSubtype="0" fill="hold" nodeType="clickEffect">
                                  <p:stCondLst>
                                    <p:cond delay="0"/>
                                  </p:stCondLst>
                                  <p:childTnLst>
                                    <p:set>
                                      <p:cBhvr>
                                        <p:cTn id="32" dur="1" fill="hold">
                                          <p:stCondLst>
                                            <p:cond delay="0"/>
                                          </p:stCondLst>
                                        </p:cTn>
                                        <p:tgtEl>
                                          <p:spTgt spid="654339">
                                            <p:txEl>
                                              <p:pRg st="8" end="8"/>
                                            </p:txEl>
                                          </p:spTgt>
                                        </p:tgtEl>
                                        <p:attrNameLst>
                                          <p:attrName>style.visibility</p:attrName>
                                        </p:attrNameLst>
                                      </p:cBhvr>
                                      <p:to>
                                        <p:strVal val="visible"/>
                                      </p:to>
                                    </p:set>
                                    <p:anim calcmode="lin" valueType="num">
                                      <p:cBhvr>
                                        <p:cTn id="33" dur="1000" fill="hold"/>
                                        <p:tgtEl>
                                          <p:spTgt spid="654339">
                                            <p:txEl>
                                              <p:pRg st="8" end="8"/>
                                            </p:txEl>
                                          </p:spTgt>
                                        </p:tgtEl>
                                        <p:attrNameLst>
                                          <p:attrName>ppt_x</p:attrName>
                                        </p:attrNameLst>
                                      </p:cBhvr>
                                      <p:tavLst>
                                        <p:tav tm="0">
                                          <p:val>
                                            <p:strVal val="#ppt_x-.2"/>
                                          </p:val>
                                        </p:tav>
                                        <p:tav tm="100000">
                                          <p:val>
                                            <p:strVal val="#ppt_x"/>
                                          </p:val>
                                        </p:tav>
                                      </p:tavLst>
                                    </p:anim>
                                    <p:anim calcmode="lin" valueType="num">
                                      <p:cBhvr>
                                        <p:cTn id="34" dur="1000" fill="hold"/>
                                        <p:tgtEl>
                                          <p:spTgt spid="654339">
                                            <p:txEl>
                                              <p:pRg st="8" end="8"/>
                                            </p:txEl>
                                          </p:spTgt>
                                        </p:tgtEl>
                                        <p:attrNameLst>
                                          <p:attrName>ppt_y</p:attrName>
                                        </p:attrNameLst>
                                      </p:cBhvr>
                                      <p:tavLst>
                                        <p:tav tm="0">
                                          <p:val>
                                            <p:strVal val="#ppt_y"/>
                                          </p:val>
                                        </p:tav>
                                        <p:tav tm="100000">
                                          <p:val>
                                            <p:strVal val="#ppt_y"/>
                                          </p:val>
                                        </p:tav>
                                      </p:tavLst>
                                    </p:anim>
                                    <p:animEffect transition="in" filter="wipe(right)" prLst="gradientSize: 0.1">
                                      <p:cBhvr>
                                        <p:cTn id="35" dur="1000"/>
                                        <p:tgtEl>
                                          <p:spTgt spid="654339">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62" name="Rectangle 2"/>
          <p:cNvSpPr>
            <a:spLocks noGrp="1" noChangeArrowheads="1"/>
          </p:cNvSpPr>
          <p:nvPr>
            <p:ph type="title"/>
          </p:nvPr>
        </p:nvSpPr>
        <p:spPr/>
        <p:txBody>
          <a:bodyPr/>
          <a:lstStyle/>
          <a:p>
            <a:pPr eaLnBrk="1" hangingPunct="1">
              <a:defRPr/>
            </a:pPr>
            <a:r>
              <a:rPr lang="zh-CN" altLang="en-US" sz="2400" b="0" smtClean="0">
                <a:effectLst>
                  <a:outerShdw blurRad="38100" dist="38100" dir="2700000" algn="tl">
                    <a:srgbClr val="C0C0C0"/>
                  </a:outerShdw>
                </a:effectLst>
                <a:latin typeface="Times New Roman" panose="02020603050405020304" pitchFamily="18" charset="0"/>
                <a:ea typeface="黑体" panose="02010609060101010101" pitchFamily="49" charset="-122"/>
              </a:rPr>
              <a:t>光电倍增管</a:t>
            </a:r>
          </a:p>
        </p:txBody>
      </p:sp>
      <p:sp>
        <p:nvSpPr>
          <p:cNvPr id="18435" name="Rectangle 3"/>
          <p:cNvSpPr>
            <a:spLocks noGrp="1" noChangeArrowheads="1"/>
          </p:cNvSpPr>
          <p:nvPr>
            <p:ph type="body" idx="1"/>
          </p:nvPr>
        </p:nvSpPr>
        <p:spPr/>
        <p:txBody>
          <a:bodyPr/>
          <a:lstStyle/>
          <a:p>
            <a:pPr algn="just" eaLnBrk="1" hangingPunct="1">
              <a:lnSpc>
                <a:spcPct val="90000"/>
              </a:lnSpc>
            </a:pPr>
            <a:r>
              <a:rPr lang="zh-CN" altLang="en-US" sz="2400" b="1" smtClean="0">
                <a:latin typeface="Times New Roman" panose="02020603050405020304" pitchFamily="18" charset="0"/>
                <a:ea typeface="宋体" panose="02010600030101010101" pitchFamily="2" charset="-122"/>
              </a:rPr>
              <a:t>       </a:t>
            </a:r>
            <a:r>
              <a:rPr lang="zh-CN" altLang="en-US" sz="2400" b="1" smtClean="0">
                <a:solidFill>
                  <a:srgbClr val="008000"/>
                </a:solidFill>
                <a:latin typeface="楷体_GB2312" pitchFamily="49" charset="-122"/>
                <a:ea typeface="楷体_GB2312" pitchFamily="49" charset="-122"/>
              </a:rPr>
              <a:t>今天我们使用的光电器件中，光电倍增管（</a:t>
            </a:r>
            <a:r>
              <a:rPr lang="en-US" altLang="zh-CN" sz="2400" b="1" smtClean="0">
                <a:solidFill>
                  <a:srgbClr val="008000"/>
                </a:solidFill>
                <a:latin typeface="楷体_GB2312" pitchFamily="49" charset="-122"/>
                <a:ea typeface="楷体_GB2312" pitchFamily="49" charset="-122"/>
              </a:rPr>
              <a:t>PMT</a:t>
            </a:r>
            <a:r>
              <a:rPr lang="zh-CN" altLang="en-US" sz="2400" b="1" smtClean="0">
                <a:solidFill>
                  <a:srgbClr val="008000"/>
                </a:solidFill>
                <a:latin typeface="楷体_GB2312" pitchFamily="49" charset="-122"/>
                <a:ea typeface="楷体_GB2312" pitchFamily="49" charset="-122"/>
              </a:rPr>
              <a:t>）是一种具有极高灵敏度和超快时间响应的光探测器件。典型的光电倍增管如图所示，在真空管中，包括光电发射阴极（光阴极）和聚焦电极、电子倍增极和电子收集极（阳极）的器件。</a:t>
            </a:r>
          </a:p>
          <a:p>
            <a:pPr algn="just" eaLnBrk="1" hangingPunct="1">
              <a:lnSpc>
                <a:spcPct val="90000"/>
              </a:lnSpc>
            </a:pPr>
            <a:r>
              <a:rPr lang="zh-CN" altLang="en-US" sz="2400" b="1" smtClean="0">
                <a:latin typeface="Times New Roman" panose="02020603050405020304" pitchFamily="18" charset="0"/>
                <a:ea typeface="楷体_GB2312" pitchFamily="49" charset="-122"/>
              </a:rPr>
              <a:t>      </a:t>
            </a:r>
            <a:r>
              <a:rPr lang="zh-CN" altLang="en-US" sz="2400" b="1" smtClean="0">
                <a:solidFill>
                  <a:srgbClr val="3333FF"/>
                </a:solidFill>
                <a:latin typeface="楷体_GB2312" pitchFamily="49" charset="-122"/>
                <a:ea typeface="楷体_GB2312" pitchFamily="49" charset="-122"/>
              </a:rPr>
              <a:t>当光照射光阴极，光阴极向真空中激发出光电子。这些光电子按聚焦极电场进入倍增系统，通过进一步的二次发射得到倍增放大。放大后的电子被阳极收集作为信号输出。</a:t>
            </a:r>
            <a:endParaRPr lang="zh-CN" altLang="en-US" sz="2400" b="1" smtClean="0">
              <a:solidFill>
                <a:srgbClr val="3399FF"/>
              </a:solidFill>
              <a:latin typeface="楷体_GB2312" pitchFamily="49" charset="-122"/>
              <a:ea typeface="楷体_GB2312" pitchFamily="49" charset="-122"/>
            </a:endParaRPr>
          </a:p>
        </p:txBody>
      </p:sp>
      <p:pic>
        <p:nvPicPr>
          <p:cNvPr id="5" name="图片 4"/>
          <p:cNvPicPr/>
          <p:nvPr/>
        </p:nvPicPr>
        <p:blipFill>
          <a:blip r:embed="rId2">
            <a:extLst>
              <a:ext uri="{28A0092B-C50C-407E-A947-70E740481C1C}">
                <a14:useLocalDpi xmlns:a14="http://schemas.microsoft.com/office/drawing/2010/main" val="0"/>
              </a:ext>
            </a:extLst>
          </a:blip>
          <a:stretch>
            <a:fillRect/>
          </a:stretch>
        </p:blipFill>
        <p:spPr>
          <a:xfrm>
            <a:off x="2362200" y="4398962"/>
            <a:ext cx="4483554" cy="2362200"/>
          </a:xfrm>
          <a:prstGeom prst="rect">
            <a:avLst/>
          </a:prstGeom>
        </p:spPr>
      </p:pic>
    </p:spTree>
  </p:cSld>
  <p:clrMapOvr>
    <a:masterClrMapping/>
  </p:clrMapOvr>
  <p:transition>
    <p:blinds dir="vert"/>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8434" name="Rectangle 2"/>
          <p:cNvSpPr>
            <a:spLocks noGrp="1" noChangeArrowheads="1"/>
          </p:cNvSpPr>
          <p:nvPr>
            <p:ph type="title"/>
          </p:nvPr>
        </p:nvSpPr>
        <p:spPr/>
        <p:txBody>
          <a:bodyPr/>
          <a:lstStyle/>
          <a:p>
            <a:pPr eaLnBrk="1" hangingPunct="1">
              <a:defRPr/>
            </a:pPr>
            <a:r>
              <a:rPr lang="zh-CN" altLang="en-US" sz="2400" b="0" smtClean="0">
                <a:effectLst>
                  <a:outerShdw blurRad="38100" dist="38100" dir="2700000" algn="tl">
                    <a:srgbClr val="C0C0C0"/>
                  </a:outerShdw>
                </a:effectLst>
                <a:latin typeface="Times New Roman" panose="02020603050405020304" pitchFamily="18" charset="0"/>
                <a:ea typeface="宋体" panose="02010600030101010101" pitchFamily="2" charset="-122"/>
              </a:rPr>
              <a:t>光电倍增管的结构</a:t>
            </a:r>
          </a:p>
        </p:txBody>
      </p:sp>
      <p:sp>
        <p:nvSpPr>
          <p:cNvPr id="19459" name="Rectangle 3"/>
          <p:cNvSpPr>
            <a:spLocks noGrp="1" noChangeArrowheads="1"/>
          </p:cNvSpPr>
          <p:nvPr>
            <p:ph type="body" idx="1"/>
          </p:nvPr>
        </p:nvSpPr>
        <p:spPr>
          <a:xfrm>
            <a:off x="1981200" y="1219200"/>
            <a:ext cx="6477000" cy="5715000"/>
          </a:xfrm>
        </p:spPr>
        <p:txBody>
          <a:bodyPr/>
          <a:lstStyle/>
          <a:p>
            <a:pPr algn="just" eaLnBrk="1" hangingPunct="1"/>
            <a:r>
              <a:rPr lang="zh-CN" altLang="en-US" sz="2000" b="1" smtClean="0">
                <a:solidFill>
                  <a:srgbClr val="008000"/>
                </a:solidFill>
                <a:ea typeface="宋体" panose="02010600030101010101" pitchFamily="2" charset="-122"/>
              </a:rPr>
              <a:t>        一般端窗型（</a:t>
            </a:r>
            <a:r>
              <a:rPr lang="en-US" altLang="zh-CN" sz="2000" b="1" smtClean="0">
                <a:solidFill>
                  <a:srgbClr val="008000"/>
                </a:solidFill>
                <a:ea typeface="宋体" panose="02010600030101010101" pitchFamily="2" charset="-122"/>
              </a:rPr>
              <a:t>Head-on</a:t>
            </a:r>
            <a:r>
              <a:rPr lang="zh-CN" altLang="en-US" sz="2000" b="1" smtClean="0">
                <a:solidFill>
                  <a:srgbClr val="008000"/>
                </a:solidFill>
                <a:ea typeface="宋体" panose="02010600030101010101" pitchFamily="2" charset="-122"/>
              </a:rPr>
              <a:t>）和侧窗型（</a:t>
            </a:r>
            <a:r>
              <a:rPr lang="en-US" altLang="zh-CN" sz="2000" b="1" smtClean="0">
                <a:solidFill>
                  <a:srgbClr val="008000"/>
                </a:solidFill>
                <a:ea typeface="宋体" panose="02010600030101010101" pitchFamily="2" charset="-122"/>
              </a:rPr>
              <a:t>Side-on</a:t>
            </a:r>
            <a:r>
              <a:rPr lang="zh-CN" altLang="en-US" sz="2000" b="1" smtClean="0">
                <a:solidFill>
                  <a:srgbClr val="008000"/>
                </a:solidFill>
                <a:ea typeface="宋体" panose="02010600030101010101" pitchFamily="2" charset="-122"/>
              </a:rPr>
              <a:t>）结构的光电倍增管都有一个光阴极。侧窗型的光电倍增管，从玻璃壳的侧面接收入射光，而端窗型光电倍增管是从玻璃壳的顶部接收入射光。通常情况下，侧窗型光电倍增管价格较便宜，并在分光光度计和通常的光度测定方面有广泛的使用。大部分的侧窗型光电倍增管使用了不透明光阴极（反射式光阴极）和环形聚焦型电子倍增极结构，这使其在较低的工作电压下具有较高的灵敏度。</a:t>
            </a:r>
          </a:p>
          <a:p>
            <a:pPr algn="just" eaLnBrk="1" hangingPunct="1"/>
            <a:r>
              <a:rPr lang="zh-CN" altLang="en-US" sz="2000" b="1" smtClean="0">
                <a:ea typeface="宋体" panose="02010600030101010101" pitchFamily="2" charset="-122"/>
              </a:rPr>
              <a:t>     </a:t>
            </a:r>
            <a:r>
              <a:rPr lang="zh-CN" altLang="en-US" sz="2000" b="1" smtClean="0">
                <a:solidFill>
                  <a:srgbClr val="3333FF"/>
                </a:solidFill>
                <a:ea typeface="宋体" panose="02010600030101010101" pitchFamily="2" charset="-122"/>
              </a:rPr>
              <a:t> 端窗型（也称作顶窗型）光电倍增管在其入射窗的内表面上沉积了半透明光阴极（透过式光阴极），使其具有优于侧窗型的均匀性。端窗型光电倍增管的特点还包括它拥有从几十平方毫米到几百平方厘米的光阴极。</a:t>
            </a:r>
          </a:p>
          <a:p>
            <a:pPr algn="just" eaLnBrk="1" hangingPunct="1"/>
            <a:r>
              <a:rPr lang="zh-CN" altLang="en-US" sz="2000" b="1" smtClean="0">
                <a:ea typeface="宋体" panose="02010600030101010101" pitchFamily="2" charset="-122"/>
              </a:rPr>
              <a:t>     </a:t>
            </a:r>
            <a:r>
              <a:rPr lang="zh-CN" altLang="en-US" sz="2000" b="1" smtClean="0">
                <a:solidFill>
                  <a:srgbClr val="3399FF"/>
                </a:solidFill>
                <a:ea typeface="宋体" panose="02010600030101010101" pitchFamily="2" charset="-122"/>
              </a:rPr>
              <a:t> 端窗型光电倍增管中还有针对高能物理实验用的，可以广角度捕集入射光的大尺寸半球形光窗的光电倍增管。</a:t>
            </a:r>
          </a:p>
        </p:txBody>
      </p:sp>
      <p:pic>
        <p:nvPicPr>
          <p:cNvPr id="19460" name="Picture 4" descr="sid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8950" y="1066800"/>
            <a:ext cx="1187450" cy="2960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1" name="Picture 5" descr="cr13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4038600"/>
            <a:ext cx="1082675" cy="2741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blinds dir="vert"/>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光电倍增管工作原理</a:t>
            </a:r>
            <a:endParaRPr lang="zh-CN" altLang="en-US" dirty="0"/>
          </a:p>
        </p:txBody>
      </p:sp>
      <p:pic>
        <p:nvPicPr>
          <p:cNvPr id="6" name="图片 5"/>
          <p:cNvPicPr>
            <a:picLocks noChangeAspect="1"/>
          </p:cNvPicPr>
          <p:nvPr/>
        </p:nvPicPr>
        <p:blipFill rotWithShape="1">
          <a:blip r:embed="rId2"/>
          <a:srcRect l="25834" t="33703" r="3333" b="5556"/>
          <a:stretch/>
        </p:blipFill>
        <p:spPr>
          <a:xfrm>
            <a:off x="1981200" y="4038600"/>
            <a:ext cx="5486400" cy="2646381"/>
          </a:xfrm>
          <a:prstGeom prst="rect">
            <a:avLst/>
          </a:prstGeom>
        </p:spPr>
      </p:pic>
      <p:pic>
        <p:nvPicPr>
          <p:cNvPr id="7" name="图片 6"/>
          <p:cNvPicPr>
            <a:picLocks noChangeAspect="1"/>
          </p:cNvPicPr>
          <p:nvPr/>
        </p:nvPicPr>
        <p:blipFill>
          <a:blip r:embed="rId3"/>
          <a:stretch>
            <a:fillRect/>
          </a:stretch>
        </p:blipFill>
        <p:spPr>
          <a:xfrm>
            <a:off x="2133600" y="1238250"/>
            <a:ext cx="4048125" cy="2571750"/>
          </a:xfrm>
          <a:prstGeom prst="rect">
            <a:avLst/>
          </a:prstGeom>
        </p:spPr>
      </p:pic>
      <p:sp>
        <p:nvSpPr>
          <p:cNvPr id="8" name="文本框 7"/>
          <p:cNvSpPr txBox="1"/>
          <p:nvPr/>
        </p:nvSpPr>
        <p:spPr>
          <a:xfrm>
            <a:off x="1295400" y="1905000"/>
            <a:ext cx="457200" cy="923330"/>
          </a:xfrm>
          <a:prstGeom prst="rect">
            <a:avLst/>
          </a:prstGeom>
          <a:noFill/>
          <a:ln>
            <a:solidFill>
              <a:srgbClr val="3366CC"/>
            </a:solidFill>
          </a:ln>
        </p:spPr>
        <p:txBody>
          <a:bodyPr wrap="square" rtlCol="0">
            <a:spAutoFit/>
          </a:bodyPr>
          <a:lstStyle/>
          <a:p>
            <a:r>
              <a:rPr lang="zh-CN" altLang="en-US" dirty="0" smtClean="0"/>
              <a:t>侧窗型</a:t>
            </a:r>
            <a:endParaRPr lang="zh-CN" altLang="en-US" dirty="0"/>
          </a:p>
        </p:txBody>
      </p:sp>
      <p:sp>
        <p:nvSpPr>
          <p:cNvPr id="9" name="文本框 8"/>
          <p:cNvSpPr txBox="1"/>
          <p:nvPr/>
        </p:nvSpPr>
        <p:spPr>
          <a:xfrm>
            <a:off x="1288869" y="4900125"/>
            <a:ext cx="457200" cy="923330"/>
          </a:xfrm>
          <a:prstGeom prst="rect">
            <a:avLst/>
          </a:prstGeom>
          <a:noFill/>
          <a:ln>
            <a:solidFill>
              <a:srgbClr val="3366CC"/>
            </a:solidFill>
          </a:ln>
        </p:spPr>
        <p:txBody>
          <a:bodyPr wrap="square" rtlCol="0">
            <a:spAutoFit/>
          </a:bodyPr>
          <a:lstStyle/>
          <a:p>
            <a:r>
              <a:rPr lang="zh-CN" altLang="en-US" dirty="0"/>
              <a:t>端</a:t>
            </a:r>
            <a:r>
              <a:rPr lang="zh-CN" altLang="en-US" dirty="0" smtClean="0"/>
              <a:t>窗型</a:t>
            </a:r>
            <a:endParaRPr lang="zh-CN" altLang="en-US" dirty="0"/>
          </a:p>
        </p:txBody>
      </p:sp>
    </p:spTree>
    <p:extLst>
      <p:ext uri="{BB962C8B-B14F-4D97-AF65-F5344CB8AC3E}">
        <p14:creationId xmlns:p14="http://schemas.microsoft.com/office/powerpoint/2010/main" val="3331769933"/>
      </p:ext>
    </p:extLst>
  </p:cSld>
  <p:clrMapOvr>
    <a:masterClrMapping/>
  </p:clrMapOvr>
  <p:transition>
    <p:blinds dir="vert"/>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0482" name="Rectangle 2"/>
          <p:cNvSpPr>
            <a:spLocks noGrp="1" noChangeArrowheads="1"/>
          </p:cNvSpPr>
          <p:nvPr>
            <p:ph type="title"/>
          </p:nvPr>
        </p:nvSpPr>
        <p:spPr/>
        <p:txBody>
          <a:bodyPr/>
          <a:lstStyle/>
          <a:p>
            <a:pPr marL="838200" indent="-838200" eaLnBrk="1" hangingPunct="1">
              <a:defRPr/>
            </a:pPr>
            <a:r>
              <a:rPr lang="zh-CN" altLang="en-US" sz="2400" b="0" smtClean="0">
                <a:effectLst>
                  <a:outerShdw blurRad="38100" dist="38100" dir="2700000" algn="tl">
                    <a:srgbClr val="C0C0C0"/>
                  </a:outerShdw>
                </a:effectLst>
                <a:latin typeface="Times New Roman" panose="02020603050405020304" pitchFamily="18" charset="0"/>
                <a:ea typeface="黑体" panose="02010609060101010101" pitchFamily="49" charset="-122"/>
              </a:rPr>
              <a:t>光电倍增管</a:t>
            </a:r>
          </a:p>
        </p:txBody>
      </p:sp>
      <p:sp>
        <p:nvSpPr>
          <p:cNvPr id="21507" name="Rectangle 3"/>
          <p:cNvSpPr>
            <a:spLocks noGrp="1" noChangeArrowheads="1"/>
          </p:cNvSpPr>
          <p:nvPr>
            <p:ph type="body" idx="1"/>
          </p:nvPr>
        </p:nvSpPr>
        <p:spPr>
          <a:xfrm>
            <a:off x="893763" y="1346200"/>
            <a:ext cx="7562850" cy="4976813"/>
          </a:xfrm>
        </p:spPr>
        <p:txBody>
          <a:bodyPr/>
          <a:lstStyle/>
          <a:p>
            <a:pPr eaLnBrk="1" hangingPunct="1">
              <a:buFont typeface="Wingdings" panose="05000000000000000000" pitchFamily="2" charset="2"/>
              <a:buNone/>
            </a:pPr>
            <a:r>
              <a:rPr lang="zh-CN" altLang="en-US" sz="2400" b="1" smtClean="0">
                <a:solidFill>
                  <a:srgbClr val="FF0000"/>
                </a:solidFill>
                <a:latin typeface="Times New Roman" panose="02020603050405020304" pitchFamily="18" charset="0"/>
                <a:ea typeface="宋体" panose="02010600030101010101" pitchFamily="2" charset="-122"/>
              </a:rPr>
              <a:t>优点</a:t>
            </a:r>
          </a:p>
          <a:p>
            <a:pPr eaLnBrk="1" hangingPunct="1">
              <a:buFont typeface="Wingdings" panose="05000000000000000000" pitchFamily="2" charset="2"/>
              <a:buNone/>
            </a:pPr>
            <a:endParaRPr lang="zh-CN" altLang="en-US" sz="2400" b="1" smtClean="0">
              <a:solidFill>
                <a:srgbClr val="FF0000"/>
              </a:solidFill>
              <a:latin typeface="Times New Roman" panose="02020603050405020304" pitchFamily="18" charset="0"/>
              <a:ea typeface="宋体" panose="02010600030101010101" pitchFamily="2" charset="-122"/>
            </a:endParaRPr>
          </a:p>
          <a:p>
            <a:pPr eaLnBrk="1" hangingPunct="1"/>
            <a:r>
              <a:rPr lang="zh-CN" altLang="en-US" sz="2400" b="1" smtClean="0">
                <a:solidFill>
                  <a:srgbClr val="008000"/>
                </a:solidFill>
                <a:latin typeface="Times New Roman" panose="02020603050405020304" pitchFamily="18" charset="0"/>
                <a:ea typeface="宋体" panose="02010600030101010101" pitchFamily="2" charset="-122"/>
              </a:rPr>
              <a:t>光谱响应宽，从近紫外、可见光到近红外均可覆盖。</a:t>
            </a:r>
          </a:p>
          <a:p>
            <a:pPr eaLnBrk="1" hangingPunct="1"/>
            <a:r>
              <a:rPr lang="zh-CN" altLang="en-US" sz="2400" b="1" smtClean="0">
                <a:solidFill>
                  <a:srgbClr val="008000"/>
                </a:solidFill>
                <a:latin typeface="Times New Roman" panose="02020603050405020304" pitchFamily="18" charset="0"/>
                <a:ea typeface="宋体" panose="02010600030101010101" pitchFamily="2" charset="-122"/>
              </a:rPr>
              <a:t>灵敏度极高，可探测低达</a:t>
            </a:r>
            <a:r>
              <a:rPr lang="en-US" altLang="zh-CN" sz="2400" b="1" smtClean="0">
                <a:solidFill>
                  <a:srgbClr val="008000"/>
                </a:solidFill>
                <a:latin typeface="Times New Roman" panose="02020603050405020304" pitchFamily="18" charset="0"/>
                <a:ea typeface="宋体" panose="02010600030101010101" pitchFamily="2" charset="-122"/>
              </a:rPr>
              <a:t>10</a:t>
            </a:r>
            <a:r>
              <a:rPr lang="en-US" altLang="zh-CN" sz="2400" b="1" baseline="30000" smtClean="0">
                <a:solidFill>
                  <a:srgbClr val="008000"/>
                </a:solidFill>
                <a:latin typeface="Times New Roman" panose="02020603050405020304" pitchFamily="18" charset="0"/>
                <a:ea typeface="宋体" panose="02010600030101010101" pitchFamily="2" charset="-122"/>
              </a:rPr>
              <a:t>-19</a:t>
            </a:r>
            <a:r>
              <a:rPr lang="en-US" altLang="zh-CN" sz="2400" b="1" smtClean="0">
                <a:solidFill>
                  <a:srgbClr val="008000"/>
                </a:solidFill>
                <a:latin typeface="Times New Roman" panose="02020603050405020304" pitchFamily="18" charset="0"/>
                <a:ea typeface="宋体" panose="02010600030101010101" pitchFamily="2" charset="-122"/>
              </a:rPr>
              <a:t>W</a:t>
            </a:r>
            <a:r>
              <a:rPr lang="zh-CN" altLang="en-US" sz="2400" b="1" smtClean="0">
                <a:solidFill>
                  <a:srgbClr val="008000"/>
                </a:solidFill>
                <a:latin typeface="Times New Roman" panose="02020603050405020304" pitchFamily="18" charset="0"/>
                <a:ea typeface="宋体" panose="02010600030101010101" pitchFamily="2" charset="-122"/>
              </a:rPr>
              <a:t>的微弱光信号。</a:t>
            </a:r>
          </a:p>
          <a:p>
            <a:pPr eaLnBrk="1" hangingPunct="1"/>
            <a:r>
              <a:rPr lang="zh-CN" altLang="en-US" sz="2400" b="1" smtClean="0">
                <a:solidFill>
                  <a:srgbClr val="008000"/>
                </a:solidFill>
                <a:latin typeface="Times New Roman" panose="02020603050405020304" pitchFamily="18" charset="0"/>
                <a:ea typeface="宋体" panose="02010600030101010101" pitchFamily="2" charset="-122"/>
              </a:rPr>
              <a:t>响应时间短。</a:t>
            </a:r>
          </a:p>
          <a:p>
            <a:pPr eaLnBrk="1" hangingPunct="1"/>
            <a:endParaRPr lang="zh-CN" altLang="en-US" sz="2400" b="1" smtClean="0">
              <a:latin typeface="Times New Roman" panose="02020603050405020304" pitchFamily="18" charset="0"/>
              <a:ea typeface="宋体" panose="02010600030101010101" pitchFamily="2" charset="-122"/>
            </a:endParaRPr>
          </a:p>
          <a:p>
            <a:pPr eaLnBrk="1" hangingPunct="1">
              <a:buFont typeface="Wingdings" panose="05000000000000000000" pitchFamily="2" charset="2"/>
              <a:buNone/>
            </a:pPr>
            <a:r>
              <a:rPr lang="zh-CN" altLang="en-US" sz="2400" b="1" smtClean="0">
                <a:solidFill>
                  <a:srgbClr val="FF0000"/>
                </a:solidFill>
                <a:latin typeface="Times New Roman" panose="02020603050405020304" pitchFamily="18" charset="0"/>
                <a:ea typeface="宋体" panose="02010600030101010101" pitchFamily="2" charset="-122"/>
              </a:rPr>
              <a:t>缺点</a:t>
            </a:r>
          </a:p>
          <a:p>
            <a:pPr eaLnBrk="1" hangingPunct="1">
              <a:buFont typeface="Wingdings" panose="05000000000000000000" pitchFamily="2" charset="2"/>
              <a:buNone/>
            </a:pPr>
            <a:endParaRPr lang="zh-CN" altLang="en-US" sz="2400" b="1" smtClean="0">
              <a:solidFill>
                <a:srgbClr val="FF0000"/>
              </a:solidFill>
              <a:latin typeface="Times New Roman" panose="02020603050405020304" pitchFamily="18" charset="0"/>
              <a:ea typeface="宋体" panose="02010600030101010101" pitchFamily="2" charset="-122"/>
            </a:endParaRPr>
          </a:p>
          <a:p>
            <a:pPr eaLnBrk="1" hangingPunct="1">
              <a:buFont typeface="Wingdings" panose="05000000000000000000" pitchFamily="2" charset="2"/>
              <a:buNone/>
            </a:pPr>
            <a:r>
              <a:rPr lang="zh-CN" altLang="en-US" sz="2400" b="1" smtClean="0">
                <a:latin typeface="Times New Roman" panose="02020603050405020304" pitchFamily="18" charset="0"/>
                <a:ea typeface="宋体" panose="02010600030101010101" pitchFamily="2" charset="-122"/>
              </a:rPr>
              <a:t>           </a:t>
            </a:r>
            <a:r>
              <a:rPr lang="zh-CN" altLang="en-US" sz="2400" b="1" smtClean="0">
                <a:solidFill>
                  <a:srgbClr val="008000"/>
                </a:solidFill>
                <a:latin typeface="Times New Roman" panose="02020603050405020304" pitchFamily="18" charset="0"/>
                <a:ea typeface="宋体" panose="02010600030101010101" pitchFamily="2" charset="-122"/>
              </a:rPr>
              <a:t>需高压直流电源、价格贵、体积大、经不起机械冲击等。</a:t>
            </a:r>
          </a:p>
        </p:txBody>
      </p:sp>
    </p:spTree>
  </p:cSld>
  <p:clrMapOvr>
    <a:masterClrMapping/>
  </p:clrMapOvr>
  <p:transition>
    <p:blinds dir="vert"/>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pPr eaLnBrk="1" hangingPunct="1"/>
            <a:r>
              <a:rPr lang="zh-CN" altLang="en-US" b="0" smtClean="0">
                <a:ea typeface="宋体" panose="02010600030101010101" pitchFamily="2" charset="-122"/>
              </a:rPr>
              <a:t>光电倍增管实物 </a:t>
            </a:r>
          </a:p>
        </p:txBody>
      </p:sp>
      <p:pic>
        <p:nvPicPr>
          <p:cNvPr id="22531" name="Picture 3" descr="c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6125" y="2754313"/>
            <a:ext cx="1155700" cy="288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2" name="Picture 4" descr="cr11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71775" y="2708275"/>
            <a:ext cx="685800" cy="2925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3" name="Picture 5" descr="r130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16450" y="2754313"/>
            <a:ext cx="1389063" cy="2611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4" name="Picture 6" descr="cr165"/>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507163" y="2754313"/>
            <a:ext cx="1366837" cy="2519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blinds dir="vert"/>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2530" name="Rectangle 2"/>
          <p:cNvSpPr>
            <a:spLocks noGrp="1" noChangeArrowheads="1"/>
          </p:cNvSpPr>
          <p:nvPr>
            <p:ph type="title"/>
          </p:nvPr>
        </p:nvSpPr>
        <p:spPr/>
        <p:txBody>
          <a:bodyPr/>
          <a:lstStyle/>
          <a:p>
            <a:pPr eaLnBrk="1" hangingPunct="1">
              <a:defRPr/>
            </a:pPr>
            <a:r>
              <a:rPr lang="zh-CN" altLang="en-US" sz="2400" b="0" smtClean="0">
                <a:effectLst>
                  <a:outerShdw blurRad="38100" dist="38100" dir="2700000" algn="tl">
                    <a:srgbClr val="C0C0C0"/>
                  </a:outerShdw>
                </a:effectLst>
                <a:latin typeface="黑体" panose="02010609060101010101" pitchFamily="49" charset="-122"/>
                <a:ea typeface="黑体" panose="02010609060101010101" pitchFamily="49" charset="-122"/>
              </a:rPr>
              <a:t>光电倍增管应用领域</a:t>
            </a:r>
            <a:endParaRPr lang="en-US" altLang="zh-CN" sz="2400" b="0" smtClean="0">
              <a:effectLst>
                <a:outerShdw blurRad="38100" dist="38100" dir="2700000" algn="tl">
                  <a:srgbClr val="C0C0C0"/>
                </a:outerShdw>
              </a:effectLst>
              <a:latin typeface="黑体" panose="02010609060101010101" pitchFamily="49" charset="-122"/>
              <a:ea typeface="黑体" panose="02010609060101010101" pitchFamily="49" charset="-122"/>
            </a:endParaRPr>
          </a:p>
        </p:txBody>
      </p:sp>
      <p:graphicFrame>
        <p:nvGraphicFramePr>
          <p:cNvPr id="662549" name="Group 21"/>
          <p:cNvGraphicFramePr>
            <a:graphicFrameLocks noGrp="1"/>
          </p:cNvGraphicFramePr>
          <p:nvPr>
            <p:ph idx="1"/>
          </p:nvPr>
        </p:nvGraphicFramePr>
        <p:xfrm>
          <a:off x="228600" y="1249363"/>
          <a:ext cx="8686800" cy="5305425"/>
        </p:xfrm>
        <a:graphic>
          <a:graphicData uri="http://schemas.openxmlformats.org/drawingml/2006/table">
            <a:tbl>
              <a:tblPr/>
              <a:tblGrid>
                <a:gridCol w="5410200"/>
                <a:gridCol w="3276600"/>
              </a:tblGrid>
              <a:tr h="409575">
                <a:tc gridSpan="2">
                  <a:txBody>
                    <a:bodyPr/>
                    <a:lstStyle>
                      <a:lvl1pPr marL="342900" indent="-342900"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marL="742950" indent="-285750"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marL="1143000" indent="-228600" algn="l">
                        <a:spcBef>
                          <a:spcPct val="20000"/>
                        </a:spcBef>
                        <a:buClr>
                          <a:schemeClr val="tx1"/>
                        </a:buClr>
                        <a:defRPr sz="2000">
                          <a:solidFill>
                            <a:schemeClr val="tx1"/>
                          </a:solidFill>
                          <a:latin typeface="Arial" panose="020B0604020202020204" pitchFamily="34" charset="0"/>
                        </a:defRPr>
                      </a:lvl3pPr>
                      <a:lvl4pPr marL="1600200" indent="-228600" algn="l">
                        <a:spcBef>
                          <a:spcPct val="20000"/>
                        </a:spcBef>
                        <a:defRPr>
                          <a:solidFill>
                            <a:schemeClr val="tx1"/>
                          </a:solidFill>
                          <a:latin typeface="Arial" panose="020B0604020202020204" pitchFamily="34" charset="0"/>
                        </a:defRPr>
                      </a:lvl4pPr>
                      <a:lvl5pPr marL="2057400" indent="-228600" algn="l">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1" lang="zh-CN" altLang="en-US" sz="2400" b="1" i="0" u="none" strike="noStrike" cap="none" normalizeH="0" baseline="0" smtClean="0">
                          <a:ln>
                            <a:noFill/>
                          </a:ln>
                          <a:solidFill>
                            <a:srgbClr val="FF00FF"/>
                          </a:solidFill>
                          <a:effectLst/>
                          <a:latin typeface="Times New Roman" panose="02020603050405020304" pitchFamily="18" charset="0"/>
                          <a:ea typeface="宋体" panose="02010600030101010101" pitchFamily="2" charset="-122"/>
                        </a:rPr>
                        <a:t>光谱学 </a:t>
                      </a:r>
                      <a:r>
                        <a:rPr kumimoji="1" lang="en-US" altLang="zh-CN" sz="2400" b="1" i="0" u="none" strike="noStrike" cap="none" normalizeH="0" baseline="0" smtClean="0">
                          <a:ln>
                            <a:noFill/>
                          </a:ln>
                          <a:solidFill>
                            <a:srgbClr val="FF00FF"/>
                          </a:solidFill>
                          <a:effectLst/>
                          <a:latin typeface="Times New Roman" panose="02020603050405020304" pitchFamily="18" charset="0"/>
                          <a:ea typeface="宋体" panose="02010600030101010101" pitchFamily="2" charset="-122"/>
                        </a:rPr>
                        <a:t>----- </a:t>
                      </a:r>
                      <a:r>
                        <a:rPr kumimoji="1" lang="zh-CN" altLang="en-US" sz="2400" b="1" i="0" u="none" strike="noStrike" cap="none" normalizeH="0" baseline="0" smtClean="0">
                          <a:ln>
                            <a:noFill/>
                          </a:ln>
                          <a:solidFill>
                            <a:srgbClr val="FF00FF"/>
                          </a:solidFill>
                          <a:effectLst/>
                          <a:latin typeface="Times New Roman" panose="02020603050405020304" pitchFamily="18" charset="0"/>
                          <a:ea typeface="宋体" panose="02010600030101010101" pitchFamily="2" charset="-122"/>
                        </a:rPr>
                        <a:t>利用光吸收原理</a:t>
                      </a:r>
                      <a:endParaRPr kumimoji="1" lang="zh-CN" altLang="en-US" sz="2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hMerge="1">
                  <a:txBody>
                    <a:bodyPr/>
                    <a:lstStyle/>
                    <a:p>
                      <a:endParaRPr lang="zh-CN" altLang="en-US"/>
                    </a:p>
                  </a:txBody>
                  <a:tcPr/>
                </a:tc>
              </a:tr>
              <a:tr h="409575">
                <a:tc>
                  <a:txBody>
                    <a:bodyPr/>
                    <a:lstStyle>
                      <a:lvl1pPr marL="342900" indent="-342900"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marL="742950" indent="-285750"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marL="1143000" indent="-228600" algn="l">
                        <a:spcBef>
                          <a:spcPct val="20000"/>
                        </a:spcBef>
                        <a:buClr>
                          <a:schemeClr val="tx1"/>
                        </a:buClr>
                        <a:defRPr sz="2000">
                          <a:solidFill>
                            <a:schemeClr val="tx1"/>
                          </a:solidFill>
                          <a:latin typeface="Arial" panose="020B0604020202020204" pitchFamily="34" charset="0"/>
                        </a:defRPr>
                      </a:lvl3pPr>
                      <a:lvl4pPr marL="1600200" indent="-228600" algn="l">
                        <a:spcBef>
                          <a:spcPct val="20000"/>
                        </a:spcBef>
                        <a:defRPr>
                          <a:solidFill>
                            <a:schemeClr val="tx1"/>
                          </a:solidFill>
                          <a:latin typeface="Arial" panose="020B0604020202020204" pitchFamily="34" charset="0"/>
                        </a:defRPr>
                      </a:lvl4pPr>
                      <a:lvl5pPr marL="2057400" indent="-228600" algn="l">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zh-CN" altLang="en-US" sz="20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应用领域</a:t>
                      </a:r>
                    </a:p>
                  </a:txBody>
                  <a:tcPr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rgbClr val="FFFFFF"/>
                    </a:solidFill>
                  </a:tcPr>
                </a:tc>
                <a:tc>
                  <a:txBody>
                    <a:bodyPr/>
                    <a:lstStyle>
                      <a:lvl1pPr marL="342900" indent="-342900"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marL="742950" indent="-285750"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marL="1143000" indent="-228600" algn="l">
                        <a:spcBef>
                          <a:spcPct val="20000"/>
                        </a:spcBef>
                        <a:buClr>
                          <a:schemeClr val="tx1"/>
                        </a:buClr>
                        <a:defRPr sz="2000">
                          <a:solidFill>
                            <a:schemeClr val="tx1"/>
                          </a:solidFill>
                          <a:latin typeface="Arial" panose="020B0604020202020204" pitchFamily="34" charset="0"/>
                        </a:defRPr>
                      </a:lvl3pPr>
                      <a:lvl4pPr marL="1600200" indent="-228600" algn="l">
                        <a:spcBef>
                          <a:spcPct val="20000"/>
                        </a:spcBef>
                        <a:defRPr>
                          <a:solidFill>
                            <a:schemeClr val="tx1"/>
                          </a:solidFill>
                          <a:latin typeface="Arial" panose="020B0604020202020204" pitchFamily="34" charset="0"/>
                        </a:defRPr>
                      </a:lvl4pPr>
                      <a:lvl5pPr marL="2057400" indent="-228600" algn="l">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zh-CN" altLang="en-US" sz="20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光电倍增管特性</a:t>
                      </a:r>
                    </a:p>
                  </a:txBody>
                  <a:tcPr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rgbClr val="FFFFFF"/>
                    </a:solidFill>
                  </a:tcPr>
                </a:tc>
              </a:tr>
              <a:tr h="2368550">
                <a:tc>
                  <a:txBody>
                    <a:bodyPr/>
                    <a:lstStyle>
                      <a:lvl1pPr marL="342900" indent="-342900"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marL="742950" indent="-285750"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marL="1143000" indent="-228600" algn="l">
                        <a:spcBef>
                          <a:spcPct val="20000"/>
                        </a:spcBef>
                        <a:buClr>
                          <a:schemeClr val="tx1"/>
                        </a:buClr>
                        <a:defRPr sz="2000">
                          <a:solidFill>
                            <a:schemeClr val="tx1"/>
                          </a:solidFill>
                          <a:latin typeface="Arial" panose="020B0604020202020204" pitchFamily="34" charset="0"/>
                        </a:defRPr>
                      </a:lvl3pPr>
                      <a:lvl4pPr marL="1600200" indent="-228600" algn="l">
                        <a:spcBef>
                          <a:spcPct val="20000"/>
                        </a:spcBef>
                        <a:defRPr>
                          <a:solidFill>
                            <a:schemeClr val="tx1"/>
                          </a:solidFill>
                          <a:latin typeface="Arial" panose="020B0604020202020204" pitchFamily="34" charset="0"/>
                        </a:defRPr>
                      </a:lvl4pPr>
                      <a:lvl5pPr marL="2057400" indent="-228600" algn="l">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1" lang="zh-CN" altLang="en-US" sz="2000" b="1" i="0" u="none" strike="noStrike" cap="none" normalizeH="0" baseline="0" smtClean="0">
                          <a:ln>
                            <a:noFill/>
                          </a:ln>
                          <a:solidFill>
                            <a:srgbClr val="FF0000"/>
                          </a:solidFill>
                          <a:effectLst/>
                          <a:latin typeface="Times New Roman" panose="02020603050405020304" pitchFamily="18" charset="0"/>
                          <a:ea typeface="宋体" panose="02010600030101010101" pitchFamily="2" charset="-122"/>
                        </a:rPr>
                        <a:t>紫外</a:t>
                      </a:r>
                      <a:r>
                        <a:rPr kumimoji="1" lang="en-US" altLang="zh-CN" sz="2000" b="1" i="0" u="none" strike="noStrike" cap="none" normalizeH="0" baseline="0" smtClean="0">
                          <a:ln>
                            <a:noFill/>
                          </a:ln>
                          <a:solidFill>
                            <a:srgbClr val="FF0000"/>
                          </a:solidFill>
                          <a:effectLst/>
                          <a:latin typeface="Times New Roman" panose="02020603050405020304" pitchFamily="18" charset="0"/>
                          <a:ea typeface="宋体" panose="02010600030101010101" pitchFamily="2" charset="-122"/>
                        </a:rPr>
                        <a:t>/</a:t>
                      </a:r>
                      <a:r>
                        <a:rPr kumimoji="1" lang="zh-CN" altLang="en-US" sz="2000" b="1" i="0" u="none" strike="noStrike" cap="none" normalizeH="0" baseline="0" smtClean="0">
                          <a:ln>
                            <a:noFill/>
                          </a:ln>
                          <a:solidFill>
                            <a:srgbClr val="FF0000"/>
                          </a:solidFill>
                          <a:effectLst/>
                          <a:latin typeface="Times New Roman" panose="02020603050405020304" pitchFamily="18" charset="0"/>
                          <a:ea typeface="宋体" panose="02010600030101010101" pitchFamily="2" charset="-122"/>
                        </a:rPr>
                        <a:t>可见</a:t>
                      </a:r>
                      <a:r>
                        <a:rPr kumimoji="1" lang="en-US" altLang="zh-CN" sz="2000" b="1" i="0" u="none" strike="noStrike" cap="none" normalizeH="0" baseline="0" smtClean="0">
                          <a:ln>
                            <a:noFill/>
                          </a:ln>
                          <a:solidFill>
                            <a:srgbClr val="FF0000"/>
                          </a:solidFill>
                          <a:effectLst/>
                          <a:latin typeface="Times New Roman" panose="02020603050405020304" pitchFamily="18" charset="0"/>
                          <a:ea typeface="宋体" panose="02010600030101010101" pitchFamily="2" charset="-122"/>
                        </a:rPr>
                        <a:t>/</a:t>
                      </a:r>
                      <a:r>
                        <a:rPr kumimoji="1" lang="zh-CN" altLang="en-US" sz="2000" b="1" i="0" u="none" strike="noStrike" cap="none" normalizeH="0" baseline="0" smtClean="0">
                          <a:ln>
                            <a:noFill/>
                          </a:ln>
                          <a:solidFill>
                            <a:srgbClr val="FF0000"/>
                          </a:solidFill>
                          <a:effectLst/>
                          <a:latin typeface="Times New Roman" panose="02020603050405020304" pitchFamily="18" charset="0"/>
                          <a:ea typeface="宋体" panose="02010600030101010101" pitchFamily="2" charset="-122"/>
                        </a:rPr>
                        <a:t>近红外分光光度计</a:t>
                      </a:r>
                      <a:r>
                        <a:rPr kumimoji="1" lang="zh-CN" altLang="en-US" sz="20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 </a:t>
                      </a:r>
                      <a:br>
                        <a:rPr kumimoji="1" lang="zh-CN" altLang="en-US" sz="20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br>
                      <a:r>
                        <a:rPr kumimoji="1" lang="zh-CN" altLang="en-US" sz="20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        </a:t>
                      </a:r>
                      <a:r>
                        <a:rPr kumimoji="1" lang="zh-CN" altLang="en-US" sz="2000" b="1" i="0" u="none" strike="noStrike" cap="none" normalizeH="0" baseline="0" smtClean="0">
                          <a:ln>
                            <a:noFill/>
                          </a:ln>
                          <a:solidFill>
                            <a:srgbClr val="990099"/>
                          </a:solidFill>
                          <a:effectLst/>
                          <a:latin typeface="Times New Roman" panose="02020603050405020304" pitchFamily="18" charset="0"/>
                          <a:ea typeface="宋体" panose="02010600030101010101" pitchFamily="2" charset="-122"/>
                        </a:rPr>
                        <a:t>光通过物质时使物质的电子状态发生变化，而失去部分能量，叫做吸收。利用吸收进行定量分析。为确定样品物质的量，采用连续的光谱对物质进行扫描，并利用光电倍增管检测光通过被测物质前后的强度，即可得到被测物质光吸收程度，计算出物质的量。</a:t>
                      </a:r>
                    </a:p>
                  </a:txBody>
                  <a:tcPr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rgbClr val="FFFFFF"/>
                    </a:solidFill>
                  </a:tcPr>
                </a:tc>
                <a:tc rowSpan="2">
                  <a:txBody>
                    <a:bodyPr/>
                    <a:lstStyle>
                      <a:lvl1pPr marL="342900" indent="-342900"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marL="742950" indent="-285750"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marL="1143000" indent="-228600" algn="l">
                        <a:spcBef>
                          <a:spcPct val="20000"/>
                        </a:spcBef>
                        <a:buClr>
                          <a:schemeClr val="tx1"/>
                        </a:buClr>
                        <a:defRPr sz="2000">
                          <a:solidFill>
                            <a:schemeClr val="tx1"/>
                          </a:solidFill>
                          <a:latin typeface="Arial" panose="020B0604020202020204" pitchFamily="34" charset="0"/>
                        </a:defRPr>
                      </a:lvl3pPr>
                      <a:lvl4pPr marL="1600200" indent="-228600" algn="l">
                        <a:spcBef>
                          <a:spcPct val="20000"/>
                        </a:spcBef>
                        <a:defRPr>
                          <a:solidFill>
                            <a:schemeClr val="tx1"/>
                          </a:solidFill>
                          <a:latin typeface="Arial" panose="020B0604020202020204" pitchFamily="34" charset="0"/>
                        </a:defRPr>
                      </a:lvl4pPr>
                      <a:lvl5pPr marL="2057400" indent="-228600" algn="l">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endParaRPr kumimoji="1" lang="zh-CN" altLang="en-US" sz="1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p>
                      <a:pPr marL="342900" marR="0" lvl="0" indent="-342900" algn="l" defTabSz="914400" rtl="0" eaLnBrk="0" fontAlgn="base" latinLnBrk="0" hangingPunct="0">
                        <a:lnSpc>
                          <a:spcPct val="100000"/>
                        </a:lnSpc>
                        <a:spcBef>
                          <a:spcPct val="0"/>
                        </a:spcBef>
                        <a:spcAft>
                          <a:spcPct val="0"/>
                        </a:spcAft>
                        <a:buClrTx/>
                        <a:buSzTx/>
                        <a:buFontTx/>
                        <a:buAutoNum type="arabicPeriod"/>
                        <a:tabLst/>
                      </a:pPr>
                      <a:r>
                        <a:rPr kumimoji="1" lang="zh-CN" altLang="en-US" sz="20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宽光谱响应 </a:t>
                      </a:r>
                    </a:p>
                    <a:p>
                      <a:pPr marL="342900" marR="0" lvl="0" indent="-342900" algn="l" defTabSz="914400" rtl="0" eaLnBrk="0" fontAlgn="base" latinLnBrk="0" hangingPunct="0">
                        <a:lnSpc>
                          <a:spcPct val="100000"/>
                        </a:lnSpc>
                        <a:spcBef>
                          <a:spcPct val="0"/>
                        </a:spcBef>
                        <a:spcAft>
                          <a:spcPct val="0"/>
                        </a:spcAft>
                        <a:buClrTx/>
                        <a:buSzTx/>
                        <a:buFontTx/>
                        <a:buAutoNum type="arabicPeriod" startAt="2"/>
                        <a:tabLst/>
                      </a:pPr>
                      <a:r>
                        <a:rPr kumimoji="1" lang="zh-CN" altLang="en-US" sz="20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高稳定性 </a:t>
                      </a:r>
                    </a:p>
                    <a:p>
                      <a:pPr marL="342900" marR="0" lvl="0" indent="-342900" algn="l" defTabSz="914400" rtl="0" eaLnBrk="0" fontAlgn="base" latinLnBrk="0" hangingPunct="0">
                        <a:lnSpc>
                          <a:spcPct val="100000"/>
                        </a:lnSpc>
                        <a:spcBef>
                          <a:spcPct val="0"/>
                        </a:spcBef>
                        <a:spcAft>
                          <a:spcPct val="0"/>
                        </a:spcAft>
                        <a:buClrTx/>
                        <a:buSzTx/>
                        <a:buFontTx/>
                        <a:buAutoNum type="arabicPeriod" startAt="3"/>
                        <a:tabLst/>
                      </a:pPr>
                      <a:r>
                        <a:rPr kumimoji="1" lang="zh-CN" altLang="en-US" sz="20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低暗电流 </a:t>
                      </a:r>
                    </a:p>
                    <a:p>
                      <a:pPr marL="342900" marR="0" lvl="0" indent="-342900" algn="l" defTabSz="914400" rtl="0" eaLnBrk="0" fontAlgn="base" latinLnBrk="0" hangingPunct="0">
                        <a:lnSpc>
                          <a:spcPct val="100000"/>
                        </a:lnSpc>
                        <a:spcBef>
                          <a:spcPct val="0"/>
                        </a:spcBef>
                        <a:spcAft>
                          <a:spcPct val="0"/>
                        </a:spcAft>
                        <a:buClrTx/>
                        <a:buSzTx/>
                        <a:buFontTx/>
                        <a:buAutoNum type="arabicPeriod" startAt="4"/>
                        <a:tabLst/>
                      </a:pPr>
                      <a:r>
                        <a:rPr kumimoji="1" lang="zh-CN" altLang="en-US" sz="20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高量子效率 </a:t>
                      </a:r>
                    </a:p>
                    <a:p>
                      <a:pPr marL="342900" marR="0" lvl="0" indent="-342900" algn="l" defTabSz="914400" rtl="0" eaLnBrk="0" fontAlgn="base" latinLnBrk="0" hangingPunct="0">
                        <a:lnSpc>
                          <a:spcPct val="100000"/>
                        </a:lnSpc>
                        <a:spcBef>
                          <a:spcPct val="0"/>
                        </a:spcBef>
                        <a:spcAft>
                          <a:spcPct val="0"/>
                        </a:spcAft>
                        <a:buClrTx/>
                        <a:buSzTx/>
                        <a:buFontTx/>
                        <a:buAutoNum type="arabicPeriod" startAt="5"/>
                        <a:tabLst/>
                      </a:pPr>
                      <a:r>
                        <a:rPr kumimoji="1" lang="zh-CN" altLang="en-US" sz="20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低滞后效应 </a:t>
                      </a:r>
                    </a:p>
                    <a:p>
                      <a:pPr marL="342900" marR="0" lvl="0" indent="-342900" algn="l" defTabSz="914400" rtl="0" eaLnBrk="0" fontAlgn="base" latinLnBrk="0" hangingPunct="0">
                        <a:lnSpc>
                          <a:spcPct val="100000"/>
                        </a:lnSpc>
                        <a:spcBef>
                          <a:spcPct val="0"/>
                        </a:spcBef>
                        <a:spcAft>
                          <a:spcPct val="0"/>
                        </a:spcAft>
                        <a:buClrTx/>
                        <a:buSzTx/>
                        <a:buFontTx/>
                        <a:buNone/>
                        <a:tabLst/>
                      </a:pPr>
                      <a:endParaRPr kumimoji="1" lang="zh-CN" altLang="en-US" sz="20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rgbClr val="FFFFFF"/>
                    </a:solidFill>
                  </a:tcPr>
                </a:tc>
              </a:tr>
              <a:tr h="2070100">
                <a:tc>
                  <a:txBody>
                    <a:bodyPr/>
                    <a:lstStyle>
                      <a:lvl1pPr marL="342900" indent="-342900"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marL="742950" indent="-285750"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marL="1143000" indent="-228600" algn="l">
                        <a:spcBef>
                          <a:spcPct val="20000"/>
                        </a:spcBef>
                        <a:buClr>
                          <a:schemeClr val="tx1"/>
                        </a:buClr>
                        <a:defRPr sz="2000">
                          <a:solidFill>
                            <a:schemeClr val="tx1"/>
                          </a:solidFill>
                          <a:latin typeface="Arial" panose="020B0604020202020204" pitchFamily="34" charset="0"/>
                        </a:defRPr>
                      </a:lvl3pPr>
                      <a:lvl4pPr marL="1600200" indent="-228600" algn="l">
                        <a:spcBef>
                          <a:spcPct val="20000"/>
                        </a:spcBef>
                        <a:defRPr>
                          <a:solidFill>
                            <a:schemeClr val="tx1"/>
                          </a:solidFill>
                          <a:latin typeface="Arial" panose="020B0604020202020204" pitchFamily="34" charset="0"/>
                        </a:defRPr>
                      </a:lvl4pPr>
                      <a:lvl5pPr marL="2057400" indent="-228600" algn="l">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1" lang="zh-CN" altLang="en-US" sz="2000" b="1" i="0" u="none" strike="noStrike" cap="none" normalizeH="0" baseline="0" smtClean="0">
                          <a:ln>
                            <a:noFill/>
                          </a:ln>
                          <a:solidFill>
                            <a:srgbClr val="FF0000"/>
                          </a:solidFill>
                          <a:effectLst/>
                          <a:latin typeface="Times New Roman" panose="02020603050405020304" pitchFamily="18" charset="0"/>
                          <a:ea typeface="宋体" panose="02010600030101010101" pitchFamily="2" charset="-122"/>
                        </a:rPr>
                        <a:t>原子吸收分光光度计</a:t>
                      </a:r>
                      <a:r>
                        <a:rPr kumimoji="1" lang="zh-CN" altLang="en-US" sz="20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
                      </a:r>
                      <a:br>
                        <a:rPr kumimoji="1" lang="zh-CN" altLang="en-US" sz="20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br>
                      <a:r>
                        <a:rPr kumimoji="1" lang="zh-CN" altLang="en-US" sz="20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        </a:t>
                      </a:r>
                      <a:r>
                        <a:rPr kumimoji="1" lang="zh-CN" altLang="en-US" sz="2000" b="1" i="0" u="none" strike="noStrike" cap="none" normalizeH="0" baseline="0" smtClean="0">
                          <a:ln>
                            <a:noFill/>
                          </a:ln>
                          <a:solidFill>
                            <a:schemeClr val="tx2"/>
                          </a:solidFill>
                          <a:effectLst/>
                          <a:latin typeface="Times New Roman" panose="02020603050405020304" pitchFamily="18" charset="0"/>
                          <a:ea typeface="宋体" panose="02010600030101010101" pitchFamily="2" charset="-122"/>
                        </a:rPr>
                        <a:t>广泛地应用于微量金属元素的分析。对应于分析的各种元素，需要专用的元素灯，照射燃烧并雾化分离成原子状态的被测物质上，用光电倍增管检测光被吸收的强度，并与预先得到的标准样品比较。</a:t>
                      </a:r>
                    </a:p>
                  </a:txBody>
                  <a:tcPr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rgbClr val="FFFFFF"/>
                    </a:solidFill>
                  </a:tcPr>
                </a:tc>
                <a:tc vMerge="1">
                  <a:txBody>
                    <a:bodyPr/>
                    <a:lstStyle/>
                    <a:p>
                      <a:endParaRPr lang="zh-CN" altLang="en-US"/>
                    </a:p>
                  </a:txBody>
                  <a:tcPr/>
                </a:tc>
              </a:tr>
            </a:tbl>
          </a:graphicData>
        </a:graphic>
      </p:graphicFrame>
    </p:spTree>
  </p:cSld>
  <p:clrMapOvr>
    <a:masterClrMapping/>
  </p:clrMapOvr>
  <p:transition>
    <p:blinds dir="vert"/>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body" idx="1"/>
          </p:nvPr>
        </p:nvSpPr>
        <p:spPr>
          <a:xfrm>
            <a:off x="990600" y="609600"/>
            <a:ext cx="6858000" cy="381000"/>
          </a:xfrm>
        </p:spPr>
        <p:txBody>
          <a:bodyPr/>
          <a:lstStyle/>
          <a:p>
            <a:pPr eaLnBrk="1" hangingPunct="1">
              <a:lnSpc>
                <a:spcPct val="90000"/>
              </a:lnSpc>
              <a:buFont typeface="Wingdings" panose="05000000000000000000" pitchFamily="2" charset="2"/>
              <a:buNone/>
            </a:pPr>
            <a:r>
              <a:rPr lang="zh-CN" altLang="en-US" sz="2400" b="1" smtClean="0">
                <a:solidFill>
                  <a:schemeClr val="bg1"/>
                </a:solidFill>
                <a:ea typeface="黑体" panose="02010609060101010101" pitchFamily="49" charset="-122"/>
              </a:rPr>
              <a:t>检测技术在军事上的应</a:t>
            </a:r>
            <a:r>
              <a:rPr lang="zh-CN" altLang="en-US" sz="2400" b="1" smtClean="0">
                <a:solidFill>
                  <a:schemeClr val="bg1"/>
                </a:solidFill>
                <a:ea typeface="宋体" panose="02010600030101010101" pitchFamily="2" charset="-122"/>
              </a:rPr>
              <a:t>用</a:t>
            </a:r>
          </a:p>
        </p:txBody>
      </p:sp>
      <p:sp>
        <p:nvSpPr>
          <p:cNvPr id="6147" name="Text Box 3"/>
          <p:cNvSpPr txBox="1">
            <a:spLocks noChangeArrowheads="1"/>
          </p:cNvSpPr>
          <p:nvPr/>
        </p:nvSpPr>
        <p:spPr bwMode="auto">
          <a:xfrm>
            <a:off x="76200" y="1200559"/>
            <a:ext cx="55626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ClrTx/>
              <a:buFontTx/>
              <a:buNone/>
            </a:pPr>
            <a:r>
              <a:rPr kumimoji="1" lang="zh-CN" altLang="en-US" sz="2000" b="1" dirty="0">
                <a:solidFill>
                  <a:srgbClr val="333399"/>
                </a:solidFill>
                <a:latin typeface="Tahoma" panose="020B0604030504040204" pitchFamily="34" charset="0"/>
                <a:ea typeface="宋体" panose="02010600030101010101" pitchFamily="2" charset="-122"/>
              </a:rPr>
              <a:t>单兵作战武器</a:t>
            </a:r>
            <a:endParaRPr kumimoji="1" lang="zh-CN" altLang="en-US" sz="2000" dirty="0">
              <a:solidFill>
                <a:srgbClr val="333399"/>
              </a:solidFill>
              <a:latin typeface="Tahoma" panose="020B0604030504040204" pitchFamily="34" charset="0"/>
              <a:ea typeface="宋体" panose="02010600030101010101" pitchFamily="2" charset="-122"/>
            </a:endParaRPr>
          </a:p>
        </p:txBody>
      </p:sp>
      <p:sp>
        <p:nvSpPr>
          <p:cNvPr id="6149" name="Rectangle 5"/>
          <p:cNvSpPr>
            <a:spLocks noChangeArrowheads="1"/>
          </p:cNvSpPr>
          <p:nvPr/>
        </p:nvSpPr>
        <p:spPr bwMode="auto">
          <a:xfrm>
            <a:off x="257175" y="4191000"/>
            <a:ext cx="13906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kumimoji="1" lang="zh-CN" altLang="en-US" sz="2000" b="1" dirty="0">
                <a:solidFill>
                  <a:srgbClr val="333399"/>
                </a:solidFill>
                <a:latin typeface="Times New Roman" panose="02020603050405020304" pitchFamily="18" charset="0"/>
                <a:ea typeface="宋体" panose="02010600030101010101" pitchFamily="2" charset="-122"/>
              </a:rPr>
              <a:t>夜</a:t>
            </a:r>
            <a:r>
              <a:rPr kumimoji="1" lang="zh-CN" altLang="en-US" sz="2000" b="1" dirty="0" smtClean="0">
                <a:solidFill>
                  <a:srgbClr val="333399"/>
                </a:solidFill>
                <a:latin typeface="Times New Roman" panose="02020603050405020304" pitchFamily="18" charset="0"/>
                <a:ea typeface="宋体" panose="02010600030101010101" pitchFamily="2" charset="-122"/>
              </a:rPr>
              <a:t>视系统</a:t>
            </a:r>
            <a:endParaRPr kumimoji="1" lang="zh-CN" altLang="en-US" sz="2000" b="1" dirty="0">
              <a:solidFill>
                <a:srgbClr val="333399"/>
              </a:solidFill>
              <a:latin typeface="Times New Roman" panose="02020603050405020304" pitchFamily="18" charset="0"/>
              <a:ea typeface="宋体" panose="02010600030101010101" pitchFamily="2" charset="-122"/>
            </a:endParaRPr>
          </a:p>
          <a:p>
            <a:pPr eaLnBrk="1" hangingPunct="1">
              <a:spcBef>
                <a:spcPct val="0"/>
              </a:spcBef>
              <a:buClrTx/>
              <a:buFontTx/>
              <a:buNone/>
            </a:pPr>
            <a:endParaRPr kumimoji="1" lang="zh-CN" altLang="en-US" sz="2000" b="1" dirty="0">
              <a:solidFill>
                <a:srgbClr val="333399"/>
              </a:solidFill>
              <a:latin typeface="Times New Roman" panose="02020603050405020304" pitchFamily="18" charset="0"/>
              <a:ea typeface="宋体" panose="02010600030101010101" pitchFamily="2" charset="-122"/>
            </a:endParaRPr>
          </a:p>
        </p:txBody>
      </p:sp>
      <p:sp>
        <p:nvSpPr>
          <p:cNvPr id="6150" name="Rectangle 6"/>
          <p:cNvSpPr>
            <a:spLocks noChangeArrowheads="1"/>
          </p:cNvSpPr>
          <p:nvPr/>
        </p:nvSpPr>
        <p:spPr bwMode="auto">
          <a:xfrm>
            <a:off x="952500" y="45339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000" tIns="10800" rIns="18000" bIns="10800"/>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lnSpc>
                <a:spcPct val="130000"/>
              </a:lnSpc>
              <a:spcBef>
                <a:spcPct val="0"/>
              </a:spcBef>
              <a:buClrTx/>
              <a:buFontTx/>
              <a:buNone/>
            </a:pPr>
            <a:endParaRPr kumimoji="1" lang="zh-CN" altLang="en-US" sz="2000" b="1">
              <a:solidFill>
                <a:srgbClr val="333399"/>
              </a:solidFill>
              <a:latin typeface="宋体" panose="02010600030101010101" pitchFamily="2" charset="-122"/>
              <a:ea typeface="宋体" panose="02010600030101010101" pitchFamily="2" charset="-122"/>
            </a:endParaRPr>
          </a:p>
        </p:txBody>
      </p:sp>
      <p:pic>
        <p:nvPicPr>
          <p:cNvPr id="2" name="图片 1"/>
          <p:cNvPicPr>
            <a:picLocks noChangeAspect="1"/>
          </p:cNvPicPr>
          <p:nvPr/>
        </p:nvPicPr>
        <p:blipFill>
          <a:blip r:embed="rId2"/>
          <a:stretch>
            <a:fillRect/>
          </a:stretch>
        </p:blipFill>
        <p:spPr>
          <a:xfrm>
            <a:off x="2250162" y="1784259"/>
            <a:ext cx="4338875" cy="1979612"/>
          </a:xfrm>
          <a:prstGeom prst="rect">
            <a:avLst/>
          </a:prstGeom>
        </p:spPr>
      </p:pic>
      <p:pic>
        <p:nvPicPr>
          <p:cNvPr id="3" name="图片 2"/>
          <p:cNvPicPr>
            <a:picLocks noChangeAspect="1"/>
          </p:cNvPicPr>
          <p:nvPr/>
        </p:nvPicPr>
        <p:blipFill>
          <a:blip r:embed="rId3"/>
          <a:stretch>
            <a:fillRect/>
          </a:stretch>
        </p:blipFill>
        <p:spPr>
          <a:xfrm>
            <a:off x="1612965" y="4222704"/>
            <a:ext cx="3454335" cy="2538413"/>
          </a:xfrm>
          <a:prstGeom prst="rect">
            <a:avLst/>
          </a:prstGeom>
        </p:spPr>
      </p:pic>
      <p:pic>
        <p:nvPicPr>
          <p:cNvPr id="4" name="图片 3"/>
          <p:cNvPicPr>
            <a:picLocks noChangeAspect="1"/>
          </p:cNvPicPr>
          <p:nvPr/>
        </p:nvPicPr>
        <p:blipFill>
          <a:blip r:embed="rId4"/>
          <a:stretch>
            <a:fillRect/>
          </a:stretch>
        </p:blipFill>
        <p:spPr>
          <a:xfrm>
            <a:off x="5257800" y="4223793"/>
            <a:ext cx="3394211" cy="2545658"/>
          </a:xfrm>
          <a:prstGeom prst="rect">
            <a:avLst/>
          </a:prstGeom>
        </p:spPr>
      </p:pic>
    </p:spTree>
  </p:cSld>
  <p:clrMapOvr>
    <a:masterClrMapping/>
  </p:clrMapOvr>
  <p:transition>
    <p:blinds dir="vert"/>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3554" name="Rectangle 2"/>
          <p:cNvSpPr>
            <a:spLocks noGrp="1" noChangeArrowheads="1"/>
          </p:cNvSpPr>
          <p:nvPr>
            <p:ph type="title"/>
          </p:nvPr>
        </p:nvSpPr>
        <p:spPr>
          <a:xfrm>
            <a:off x="522288" y="279400"/>
            <a:ext cx="7772400" cy="1143000"/>
          </a:xfrm>
        </p:spPr>
        <p:txBody>
          <a:bodyPr/>
          <a:lstStyle/>
          <a:p>
            <a:pPr eaLnBrk="1" hangingPunct="1">
              <a:defRPr/>
            </a:pPr>
            <a:r>
              <a:rPr lang="zh-CN" altLang="en-US" sz="2400" b="0" smtClean="0">
                <a:effectLst>
                  <a:outerShdw blurRad="38100" dist="38100" dir="2700000" algn="tl">
                    <a:srgbClr val="C0C0C0"/>
                  </a:outerShdw>
                </a:effectLst>
                <a:latin typeface="黑体" panose="02010609060101010101" pitchFamily="49" charset="-122"/>
                <a:ea typeface="黑体" panose="02010609060101010101" pitchFamily="49" charset="-122"/>
              </a:rPr>
              <a:t>光电倍增管应用领域（利用发光原理） </a:t>
            </a:r>
            <a:endParaRPr lang="en-US" altLang="zh-CN" sz="2400" b="0" smtClean="0">
              <a:effectLst>
                <a:outerShdw blurRad="38100" dist="38100" dir="2700000" algn="tl">
                  <a:srgbClr val="C0C0C0"/>
                </a:outerShdw>
              </a:effectLst>
              <a:latin typeface="黑体" panose="02010609060101010101" pitchFamily="49" charset="-122"/>
              <a:ea typeface="黑体" panose="02010609060101010101" pitchFamily="49" charset="-122"/>
            </a:endParaRPr>
          </a:p>
        </p:txBody>
      </p:sp>
      <p:graphicFrame>
        <p:nvGraphicFramePr>
          <p:cNvPr id="663598" name="Group 46"/>
          <p:cNvGraphicFramePr>
            <a:graphicFrameLocks noGrp="1"/>
          </p:cNvGraphicFramePr>
          <p:nvPr>
            <p:ph idx="1"/>
          </p:nvPr>
        </p:nvGraphicFramePr>
        <p:xfrm>
          <a:off x="296863" y="1122363"/>
          <a:ext cx="8596312" cy="5395911"/>
        </p:xfrm>
        <a:graphic>
          <a:graphicData uri="http://schemas.openxmlformats.org/drawingml/2006/table">
            <a:tbl>
              <a:tblPr/>
              <a:tblGrid>
                <a:gridCol w="6789737"/>
                <a:gridCol w="1806575"/>
              </a:tblGrid>
              <a:tr h="396263">
                <a:tc>
                  <a:txBody>
                    <a:bodyPr/>
                    <a:lstStyle>
                      <a:lvl1pPr marL="342900" indent="-342900"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marL="742950" indent="-285750"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marL="1143000" indent="-228600" algn="l">
                        <a:spcBef>
                          <a:spcPct val="20000"/>
                        </a:spcBef>
                        <a:buClr>
                          <a:schemeClr val="tx1"/>
                        </a:buClr>
                        <a:defRPr sz="2000">
                          <a:solidFill>
                            <a:schemeClr val="tx1"/>
                          </a:solidFill>
                          <a:latin typeface="Arial" panose="020B0604020202020204" pitchFamily="34" charset="0"/>
                        </a:defRPr>
                      </a:lvl3pPr>
                      <a:lvl4pPr marL="1600200" indent="-228600" algn="l">
                        <a:spcBef>
                          <a:spcPct val="20000"/>
                        </a:spcBef>
                        <a:defRPr>
                          <a:solidFill>
                            <a:schemeClr val="tx1"/>
                          </a:solidFill>
                          <a:latin typeface="Arial" panose="020B0604020202020204" pitchFamily="34" charset="0"/>
                        </a:defRPr>
                      </a:lvl4pPr>
                      <a:lvl5pPr marL="2057400" indent="-228600" algn="l">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zh-CN" altLang="en-US" sz="20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应用领域</a:t>
                      </a:r>
                    </a:p>
                  </a:txBody>
                  <a:tcPr marT="45723" marB="45723"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rgbClr val="FFFFFF"/>
                    </a:solidFill>
                  </a:tcPr>
                </a:tc>
                <a:tc>
                  <a:txBody>
                    <a:bodyPr/>
                    <a:lstStyle>
                      <a:lvl1pPr marL="342900" indent="-342900"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marL="742950" indent="-285750"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marL="1143000" indent="-228600" algn="l">
                        <a:spcBef>
                          <a:spcPct val="20000"/>
                        </a:spcBef>
                        <a:buClr>
                          <a:schemeClr val="tx1"/>
                        </a:buClr>
                        <a:defRPr sz="2000">
                          <a:solidFill>
                            <a:schemeClr val="tx1"/>
                          </a:solidFill>
                          <a:latin typeface="Arial" panose="020B0604020202020204" pitchFamily="34" charset="0"/>
                        </a:defRPr>
                      </a:lvl3pPr>
                      <a:lvl4pPr marL="1600200" indent="-228600" algn="l">
                        <a:spcBef>
                          <a:spcPct val="20000"/>
                        </a:spcBef>
                        <a:defRPr>
                          <a:solidFill>
                            <a:schemeClr val="tx1"/>
                          </a:solidFill>
                          <a:latin typeface="Arial" panose="020B0604020202020204" pitchFamily="34" charset="0"/>
                        </a:defRPr>
                      </a:lvl4pPr>
                      <a:lvl5pPr marL="2057400" indent="-228600" algn="l">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zh-CN" altLang="en-US" sz="20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特性</a:t>
                      </a:r>
                    </a:p>
                  </a:txBody>
                  <a:tcPr marT="45723" marB="45723"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rgbClr val="FFFFFF"/>
                    </a:solidFill>
                  </a:tcPr>
                </a:tc>
              </a:tr>
              <a:tr h="1311352">
                <a:tc>
                  <a:txBody>
                    <a:bodyPr/>
                    <a:lstStyle>
                      <a:lvl1pPr marL="342900" indent="-342900"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marL="742950" indent="-285750"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marL="1143000" indent="-228600" algn="l">
                        <a:spcBef>
                          <a:spcPct val="20000"/>
                        </a:spcBef>
                        <a:buClr>
                          <a:schemeClr val="tx1"/>
                        </a:buClr>
                        <a:defRPr sz="2000">
                          <a:solidFill>
                            <a:schemeClr val="tx1"/>
                          </a:solidFill>
                          <a:latin typeface="Arial" panose="020B0604020202020204" pitchFamily="34" charset="0"/>
                        </a:defRPr>
                      </a:lvl3pPr>
                      <a:lvl4pPr marL="1600200" indent="-228600" algn="l">
                        <a:spcBef>
                          <a:spcPct val="20000"/>
                        </a:spcBef>
                        <a:defRPr>
                          <a:solidFill>
                            <a:schemeClr val="tx1"/>
                          </a:solidFill>
                          <a:latin typeface="Arial" panose="020B0604020202020204" pitchFamily="34" charset="0"/>
                        </a:defRPr>
                      </a:lvl4pPr>
                      <a:lvl5pPr marL="2057400" indent="-228600" algn="l">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l" defTabSz="914400" rtl="0" eaLnBrk="1" fontAlgn="base" latinLnBrk="0" hangingPunct="1">
                        <a:lnSpc>
                          <a:spcPct val="80000"/>
                        </a:lnSpc>
                        <a:spcBef>
                          <a:spcPct val="0"/>
                        </a:spcBef>
                        <a:spcAft>
                          <a:spcPct val="0"/>
                        </a:spcAft>
                        <a:buClrTx/>
                        <a:buSzTx/>
                        <a:buFontTx/>
                        <a:buNone/>
                        <a:tabLst/>
                      </a:pPr>
                      <a:r>
                        <a:rPr kumimoji="1" lang="zh-CN" altLang="en-US" sz="2000" b="1" i="0" u="none" strike="noStrike" cap="none" normalizeH="0" baseline="0" smtClean="0">
                          <a:ln>
                            <a:noFill/>
                          </a:ln>
                          <a:solidFill>
                            <a:srgbClr val="FF0000"/>
                          </a:solidFill>
                          <a:effectLst/>
                          <a:latin typeface="Times New Roman" panose="02020603050405020304" pitchFamily="18" charset="0"/>
                          <a:ea typeface="宋体" panose="02010600030101010101" pitchFamily="2" charset="-122"/>
                        </a:rPr>
                        <a:t>发光分光光度计</a:t>
                      </a:r>
                      <a:r>
                        <a:rPr kumimoji="1" lang="zh-CN" altLang="en-US" sz="20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 </a:t>
                      </a:r>
                      <a:br>
                        <a:rPr kumimoji="1" lang="zh-CN" altLang="en-US" sz="20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br>
                      <a:r>
                        <a:rPr kumimoji="1" lang="zh-CN" altLang="en-US" sz="20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        </a:t>
                      </a:r>
                      <a:r>
                        <a:rPr kumimoji="1" lang="zh-CN" altLang="en-US" sz="2000" b="1" i="0" u="none" strike="noStrike" cap="none" normalizeH="0" baseline="0" smtClean="0">
                          <a:ln>
                            <a:noFill/>
                          </a:ln>
                          <a:solidFill>
                            <a:srgbClr val="990099"/>
                          </a:solidFill>
                          <a:effectLst/>
                          <a:latin typeface="Times New Roman" panose="02020603050405020304" pitchFamily="18" charset="0"/>
                          <a:ea typeface="宋体" panose="02010600030101010101" pitchFamily="2" charset="-122"/>
                        </a:rPr>
                        <a:t>样品接受外部照射光的能量会产生发光，利用单色器将这种光的特征光谱线显示出来，用光电倍增管探测出特征光谱线是否存在及其强度。这种方法可以迅速地定性或定量地检查出样品中的元素。</a:t>
                      </a:r>
                    </a:p>
                  </a:txBody>
                  <a:tcPr marT="45723" marB="45723"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rgbClr val="FFFFFF"/>
                    </a:solidFill>
                  </a:tcPr>
                </a:tc>
                <a:tc rowSpan="2">
                  <a:txBody>
                    <a:bodyPr/>
                    <a:lstStyle>
                      <a:lvl1pPr marL="342900" indent="-342900"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marL="742950" indent="-285750"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marL="1143000" indent="-228600" algn="l">
                        <a:spcBef>
                          <a:spcPct val="20000"/>
                        </a:spcBef>
                        <a:buClr>
                          <a:schemeClr val="tx1"/>
                        </a:buClr>
                        <a:defRPr sz="2000">
                          <a:solidFill>
                            <a:schemeClr val="tx1"/>
                          </a:solidFill>
                          <a:latin typeface="Arial" panose="020B0604020202020204" pitchFamily="34" charset="0"/>
                        </a:defRPr>
                      </a:lvl3pPr>
                      <a:lvl4pPr marL="1600200" indent="-228600" algn="l">
                        <a:spcBef>
                          <a:spcPct val="20000"/>
                        </a:spcBef>
                        <a:defRPr>
                          <a:solidFill>
                            <a:schemeClr val="tx1"/>
                          </a:solidFill>
                          <a:latin typeface="Arial" panose="020B0604020202020204" pitchFamily="34" charset="0"/>
                        </a:defRPr>
                      </a:lvl4pPr>
                      <a:lvl5pPr marL="2057400" indent="-228600" algn="l">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endParaRPr kumimoji="1" lang="zh-CN" altLang="en-US" sz="1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p>
                      <a:pPr marL="342900" marR="0" lvl="0" indent="-342900" algn="l" defTabSz="914400" rtl="0" eaLnBrk="0" fontAlgn="base" latinLnBrk="0" hangingPunct="0">
                        <a:lnSpc>
                          <a:spcPct val="100000"/>
                        </a:lnSpc>
                        <a:spcBef>
                          <a:spcPct val="0"/>
                        </a:spcBef>
                        <a:spcAft>
                          <a:spcPct val="0"/>
                        </a:spcAft>
                        <a:buClrTx/>
                        <a:buSzTx/>
                        <a:buFontTx/>
                        <a:buAutoNum type="arabicPeriod"/>
                        <a:tabLst/>
                      </a:pPr>
                      <a:r>
                        <a:rPr kumimoji="1" lang="zh-CN" altLang="en-US" sz="1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高灵敏度 </a:t>
                      </a:r>
                    </a:p>
                    <a:p>
                      <a:pPr marL="342900" marR="0" lvl="0" indent="-342900" algn="l" defTabSz="914400" rtl="0" eaLnBrk="0" fontAlgn="base" latinLnBrk="0" hangingPunct="0">
                        <a:lnSpc>
                          <a:spcPct val="100000"/>
                        </a:lnSpc>
                        <a:spcBef>
                          <a:spcPct val="0"/>
                        </a:spcBef>
                        <a:spcAft>
                          <a:spcPct val="0"/>
                        </a:spcAft>
                        <a:buClrTx/>
                        <a:buSzTx/>
                        <a:buFontTx/>
                        <a:buAutoNum type="arabicPeriod" startAt="2"/>
                        <a:tabLst/>
                      </a:pPr>
                      <a:r>
                        <a:rPr kumimoji="1" lang="zh-CN" altLang="en-US" sz="1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高稳定性 </a:t>
                      </a:r>
                    </a:p>
                    <a:p>
                      <a:pPr marL="342900" marR="0" lvl="0" indent="-342900" algn="l" defTabSz="914400" rtl="0" eaLnBrk="0" fontAlgn="base" latinLnBrk="0" hangingPunct="0">
                        <a:lnSpc>
                          <a:spcPct val="100000"/>
                        </a:lnSpc>
                        <a:spcBef>
                          <a:spcPct val="0"/>
                        </a:spcBef>
                        <a:spcAft>
                          <a:spcPct val="0"/>
                        </a:spcAft>
                        <a:buClrTx/>
                        <a:buSzTx/>
                        <a:buFontTx/>
                        <a:buAutoNum type="arabicPeriod" startAt="3"/>
                        <a:tabLst/>
                      </a:pPr>
                      <a:r>
                        <a:rPr kumimoji="1" lang="zh-CN" altLang="en-US" sz="1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低暗电流 </a:t>
                      </a:r>
                    </a:p>
                  </a:txBody>
                  <a:tcPr marT="45723" marB="45723"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rgbClr val="FFFFFF"/>
                    </a:solidFill>
                  </a:tcPr>
                </a:tc>
              </a:tr>
              <a:tr h="1310717">
                <a:tc>
                  <a:txBody>
                    <a:bodyPr/>
                    <a:lstStyle>
                      <a:lvl1pPr marL="342900" indent="-342900"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marL="742950" indent="-285750"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marL="1143000" indent="-228600" algn="l">
                        <a:spcBef>
                          <a:spcPct val="20000"/>
                        </a:spcBef>
                        <a:buClr>
                          <a:schemeClr val="tx1"/>
                        </a:buClr>
                        <a:defRPr sz="2000">
                          <a:solidFill>
                            <a:schemeClr val="tx1"/>
                          </a:solidFill>
                          <a:latin typeface="Arial" panose="020B0604020202020204" pitchFamily="34" charset="0"/>
                        </a:defRPr>
                      </a:lvl3pPr>
                      <a:lvl4pPr marL="1600200" indent="-228600" algn="l">
                        <a:spcBef>
                          <a:spcPct val="20000"/>
                        </a:spcBef>
                        <a:defRPr>
                          <a:solidFill>
                            <a:schemeClr val="tx1"/>
                          </a:solidFill>
                          <a:latin typeface="Arial" panose="020B0604020202020204" pitchFamily="34" charset="0"/>
                        </a:defRPr>
                      </a:lvl4pPr>
                      <a:lvl5pPr marL="2057400" indent="-228600" algn="l">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l" defTabSz="914400" rtl="0" eaLnBrk="1" fontAlgn="base" latinLnBrk="0" hangingPunct="1">
                        <a:lnSpc>
                          <a:spcPct val="80000"/>
                        </a:lnSpc>
                        <a:spcBef>
                          <a:spcPct val="0"/>
                        </a:spcBef>
                        <a:spcAft>
                          <a:spcPct val="0"/>
                        </a:spcAft>
                        <a:buClrTx/>
                        <a:buSzTx/>
                        <a:buFontTx/>
                        <a:buNone/>
                        <a:tabLst/>
                      </a:pPr>
                      <a:r>
                        <a:rPr kumimoji="1" lang="zh-CN" altLang="en-US" sz="2000" b="1" i="0" u="none" strike="noStrike" cap="none" normalizeH="0" baseline="0" smtClean="0">
                          <a:ln>
                            <a:noFill/>
                          </a:ln>
                          <a:solidFill>
                            <a:srgbClr val="FF0000"/>
                          </a:solidFill>
                          <a:effectLst/>
                          <a:latin typeface="Times New Roman" panose="02020603050405020304" pitchFamily="18" charset="0"/>
                          <a:ea typeface="宋体" panose="02010600030101010101" pitchFamily="2" charset="-122"/>
                        </a:rPr>
                        <a:t>荧光分光光度计</a:t>
                      </a:r>
                      <a:r>
                        <a:rPr kumimoji="1" lang="zh-CN" altLang="en-US" sz="20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 </a:t>
                      </a:r>
                      <a:br>
                        <a:rPr kumimoji="1" lang="zh-CN" altLang="en-US" sz="20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br>
                      <a:r>
                        <a:rPr kumimoji="1" lang="zh-CN" altLang="en-US" sz="20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        </a:t>
                      </a:r>
                      <a:r>
                        <a:rPr kumimoji="1" lang="zh-CN" altLang="en-US" sz="2000" b="1" i="0" u="none" strike="noStrike" cap="none" normalizeH="0" baseline="0" smtClean="0">
                          <a:ln>
                            <a:noFill/>
                          </a:ln>
                          <a:solidFill>
                            <a:srgbClr val="003399"/>
                          </a:solidFill>
                          <a:effectLst/>
                          <a:latin typeface="Times New Roman" panose="02020603050405020304" pitchFamily="18" charset="0"/>
                          <a:ea typeface="宋体" panose="02010600030101010101" pitchFamily="2" charset="-122"/>
                        </a:rPr>
                        <a:t>荧光分光光度计依据生物化学，特别是分子生物学原理。物质受到光照射，发射长波的发光，这种光称为荧光。用光电倍增管检测荧光的强度及光谱特性，可以定性或定量地分析样品成份。</a:t>
                      </a:r>
                    </a:p>
                  </a:txBody>
                  <a:tcPr marT="45723" marB="45723"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rgbClr val="FFFFFF"/>
                    </a:solidFill>
                  </a:tcPr>
                </a:tc>
                <a:tc vMerge="1">
                  <a:txBody>
                    <a:bodyPr/>
                    <a:lstStyle/>
                    <a:p>
                      <a:endParaRPr lang="zh-CN" altLang="en-US"/>
                    </a:p>
                  </a:txBody>
                  <a:tcPr/>
                </a:tc>
              </a:tr>
              <a:tr h="1554571">
                <a:tc>
                  <a:txBody>
                    <a:bodyPr/>
                    <a:lstStyle>
                      <a:lvl1pPr marL="342900" indent="-342900"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marL="742950" indent="-285750"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marL="1143000" indent="-228600" algn="l">
                        <a:spcBef>
                          <a:spcPct val="20000"/>
                        </a:spcBef>
                        <a:buClr>
                          <a:schemeClr val="tx1"/>
                        </a:buClr>
                        <a:defRPr sz="2000">
                          <a:solidFill>
                            <a:schemeClr val="tx1"/>
                          </a:solidFill>
                          <a:latin typeface="Arial" panose="020B0604020202020204" pitchFamily="34" charset="0"/>
                        </a:defRPr>
                      </a:lvl3pPr>
                      <a:lvl4pPr marL="1600200" indent="-228600" algn="l">
                        <a:spcBef>
                          <a:spcPct val="20000"/>
                        </a:spcBef>
                        <a:defRPr>
                          <a:solidFill>
                            <a:schemeClr val="tx1"/>
                          </a:solidFill>
                          <a:latin typeface="Arial" panose="020B0604020202020204" pitchFamily="34" charset="0"/>
                        </a:defRPr>
                      </a:lvl4pPr>
                      <a:lvl5pPr marL="2057400" indent="-228600" algn="l">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l" defTabSz="914400" rtl="0" eaLnBrk="1" fontAlgn="base" latinLnBrk="0" hangingPunct="1">
                        <a:lnSpc>
                          <a:spcPct val="80000"/>
                        </a:lnSpc>
                        <a:spcBef>
                          <a:spcPct val="0"/>
                        </a:spcBef>
                        <a:spcAft>
                          <a:spcPct val="0"/>
                        </a:spcAft>
                        <a:buClrTx/>
                        <a:buSzTx/>
                        <a:buFontTx/>
                        <a:buNone/>
                        <a:tabLst/>
                      </a:pPr>
                      <a:r>
                        <a:rPr kumimoji="1" lang="zh-CN" altLang="en-US" sz="2000" b="1" i="0" u="none" strike="noStrike" cap="none" normalizeH="0" baseline="0" smtClean="0">
                          <a:ln>
                            <a:noFill/>
                          </a:ln>
                          <a:solidFill>
                            <a:srgbClr val="FF0000"/>
                          </a:solidFill>
                          <a:effectLst/>
                          <a:latin typeface="Times New Roman" panose="02020603050405020304" pitchFamily="18" charset="0"/>
                          <a:ea typeface="宋体" panose="02010600030101010101" pitchFamily="2" charset="-122"/>
                        </a:rPr>
                        <a:t>拉曼分光光度计</a:t>
                      </a:r>
                      <a:r>
                        <a:rPr kumimoji="1" lang="zh-CN" altLang="en-US" sz="20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 </a:t>
                      </a:r>
                      <a:br>
                        <a:rPr kumimoji="1" lang="zh-CN" altLang="en-US" sz="20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br>
                      <a:r>
                        <a:rPr kumimoji="1" lang="zh-CN" altLang="en-US" sz="20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        用单色光照射物质后被散乱，这种散乱光中，只有物质特有量的不同波长光混合在里面。这种散乱光（拉曼光）进行分光测定，对物质进行定性定量的分析。由于拉曼发光极其微弱，因此检测工作需要复杂的光路系统，并且采用单光子计数法。</a:t>
                      </a:r>
                    </a:p>
                  </a:txBody>
                  <a:tcPr marT="45723" marB="45723"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rgbClr val="FFFFFF"/>
                    </a:solidFill>
                  </a:tcPr>
                </a:tc>
                <a:tc rowSpan="2">
                  <a:txBody>
                    <a:bodyPr/>
                    <a:lstStyle>
                      <a:lvl1pPr marL="342900" indent="-342900"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marL="742950" indent="-285750"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marL="1143000" indent="-228600" algn="l">
                        <a:spcBef>
                          <a:spcPct val="20000"/>
                        </a:spcBef>
                        <a:buClr>
                          <a:schemeClr val="tx1"/>
                        </a:buClr>
                        <a:defRPr sz="2000">
                          <a:solidFill>
                            <a:schemeClr val="tx1"/>
                          </a:solidFill>
                          <a:latin typeface="Arial" panose="020B0604020202020204" pitchFamily="34" charset="0"/>
                        </a:defRPr>
                      </a:lvl3pPr>
                      <a:lvl4pPr marL="1600200" indent="-228600" algn="l">
                        <a:spcBef>
                          <a:spcPct val="20000"/>
                        </a:spcBef>
                        <a:defRPr>
                          <a:solidFill>
                            <a:schemeClr val="tx1"/>
                          </a:solidFill>
                          <a:latin typeface="Arial" panose="020B0604020202020204" pitchFamily="34" charset="0"/>
                        </a:defRPr>
                      </a:lvl4pPr>
                      <a:lvl5pPr marL="2057400" indent="-228600" algn="l">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endParaRPr kumimoji="1" lang="zh-CN" altLang="en-US" sz="1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p>
                      <a:pPr marL="342900" marR="0" lvl="0" indent="-342900" algn="l" defTabSz="914400" rtl="0" eaLnBrk="0" fontAlgn="base" latinLnBrk="0" hangingPunct="0">
                        <a:lnSpc>
                          <a:spcPct val="100000"/>
                        </a:lnSpc>
                        <a:spcBef>
                          <a:spcPct val="0"/>
                        </a:spcBef>
                        <a:spcAft>
                          <a:spcPct val="0"/>
                        </a:spcAft>
                        <a:buClrTx/>
                        <a:buSzTx/>
                        <a:buFontTx/>
                        <a:buAutoNum type="arabicPeriod"/>
                        <a:tabLst/>
                      </a:pPr>
                      <a:r>
                        <a:rPr kumimoji="1" lang="zh-CN" altLang="en-US" sz="1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高量子效率 </a:t>
                      </a:r>
                    </a:p>
                    <a:p>
                      <a:pPr marL="342900" marR="0" lvl="0" indent="-342900" algn="l" defTabSz="914400" rtl="0" eaLnBrk="0" fontAlgn="base" latinLnBrk="0" hangingPunct="0">
                        <a:lnSpc>
                          <a:spcPct val="100000"/>
                        </a:lnSpc>
                        <a:spcBef>
                          <a:spcPct val="0"/>
                        </a:spcBef>
                        <a:spcAft>
                          <a:spcPct val="0"/>
                        </a:spcAft>
                        <a:buClrTx/>
                        <a:buSzTx/>
                        <a:buFontTx/>
                        <a:buAutoNum type="arabicPeriod" startAt="2"/>
                        <a:tabLst/>
                      </a:pPr>
                      <a:r>
                        <a:rPr kumimoji="1" lang="zh-CN" altLang="en-US" sz="1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低暗电流 </a:t>
                      </a:r>
                    </a:p>
                    <a:p>
                      <a:pPr marL="342900" marR="0" lvl="0" indent="-342900" algn="l" defTabSz="914400" rtl="0" eaLnBrk="0" fontAlgn="base" latinLnBrk="0" hangingPunct="0">
                        <a:lnSpc>
                          <a:spcPct val="100000"/>
                        </a:lnSpc>
                        <a:spcBef>
                          <a:spcPct val="0"/>
                        </a:spcBef>
                        <a:spcAft>
                          <a:spcPct val="0"/>
                        </a:spcAft>
                        <a:buClrTx/>
                        <a:buSzTx/>
                        <a:buFontTx/>
                        <a:buAutoNum type="arabicPeriod" startAt="3"/>
                        <a:tabLst/>
                      </a:pPr>
                      <a:r>
                        <a:rPr kumimoji="1" lang="zh-CN" altLang="en-US" sz="1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单光子分辨能力 </a:t>
                      </a:r>
                    </a:p>
                  </a:txBody>
                  <a:tcPr marT="45723" marB="45723"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rgbClr val="FFFFFF"/>
                    </a:solidFill>
                  </a:tcPr>
                </a:tc>
              </a:tr>
              <a:tr h="823008">
                <a:tc>
                  <a:txBody>
                    <a:bodyPr/>
                    <a:lstStyle>
                      <a:lvl1pPr marL="342900" indent="-342900"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marL="742950" indent="-285750"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marL="1143000" indent="-228600" algn="l">
                        <a:spcBef>
                          <a:spcPct val="20000"/>
                        </a:spcBef>
                        <a:buClr>
                          <a:schemeClr val="tx1"/>
                        </a:buClr>
                        <a:defRPr sz="2000">
                          <a:solidFill>
                            <a:schemeClr val="tx1"/>
                          </a:solidFill>
                          <a:latin typeface="Arial" panose="020B0604020202020204" pitchFamily="34" charset="0"/>
                        </a:defRPr>
                      </a:lvl3pPr>
                      <a:lvl4pPr marL="1600200" indent="-228600" algn="l">
                        <a:spcBef>
                          <a:spcPct val="20000"/>
                        </a:spcBef>
                        <a:defRPr>
                          <a:solidFill>
                            <a:schemeClr val="tx1"/>
                          </a:solidFill>
                          <a:latin typeface="Arial" panose="020B0604020202020204" pitchFamily="34" charset="0"/>
                        </a:defRPr>
                      </a:lvl4pPr>
                      <a:lvl5pPr marL="2057400" indent="-228600" algn="l">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l" defTabSz="914400" rtl="0" eaLnBrk="1" fontAlgn="base" latinLnBrk="0" hangingPunct="1">
                        <a:lnSpc>
                          <a:spcPct val="80000"/>
                        </a:lnSpc>
                        <a:spcBef>
                          <a:spcPct val="0"/>
                        </a:spcBef>
                        <a:spcAft>
                          <a:spcPct val="0"/>
                        </a:spcAft>
                        <a:buClrTx/>
                        <a:buSzTx/>
                        <a:buFontTx/>
                        <a:buNone/>
                        <a:tabLst/>
                      </a:pPr>
                      <a:r>
                        <a:rPr kumimoji="1" lang="zh-CN" altLang="en-US" sz="2000" b="1" i="0" u="none" strike="noStrike" cap="none" normalizeH="0" baseline="0" smtClean="0">
                          <a:ln>
                            <a:noFill/>
                          </a:ln>
                          <a:solidFill>
                            <a:srgbClr val="FF0000"/>
                          </a:solidFill>
                          <a:effectLst/>
                          <a:latin typeface="Times New Roman" panose="02020603050405020304" pitchFamily="18" charset="0"/>
                          <a:ea typeface="宋体" panose="02010600030101010101" pitchFamily="2" charset="-122"/>
                        </a:rPr>
                        <a:t>其它</a:t>
                      </a:r>
                      <a:r>
                        <a:rPr kumimoji="1" lang="zh-CN" altLang="en-US" sz="20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 </a:t>
                      </a:r>
                      <a:br>
                        <a:rPr kumimoji="1" lang="zh-CN" altLang="en-US" sz="20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br>
                      <a:r>
                        <a:rPr kumimoji="1" lang="zh-CN" altLang="en-US" sz="20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 液相或气相色谱 ● </a:t>
                      </a:r>
                      <a:r>
                        <a:rPr kumimoji="1" lang="en-US" altLang="zh-CN" sz="20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X</a:t>
                      </a:r>
                      <a:r>
                        <a:rPr kumimoji="1" lang="zh-CN" altLang="en-US" sz="20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光衍射仪，</a:t>
                      </a:r>
                      <a:r>
                        <a:rPr kumimoji="1" lang="en-US" altLang="zh-CN" sz="20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X</a:t>
                      </a:r>
                      <a:r>
                        <a:rPr kumimoji="1" lang="zh-CN" altLang="en-US" sz="20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光荧光分析 ● 电子显微镜</a:t>
                      </a:r>
                    </a:p>
                  </a:txBody>
                  <a:tcPr marT="45723" marB="45723"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rgbClr val="FFFFFF"/>
                    </a:solidFill>
                  </a:tcPr>
                </a:tc>
                <a:tc vMerge="1">
                  <a:txBody>
                    <a:bodyPr/>
                    <a:lstStyle/>
                    <a:p>
                      <a:endParaRPr lang="zh-CN" altLang="en-US"/>
                    </a:p>
                  </a:txBody>
                  <a:tcPr/>
                </a:tc>
              </a:tr>
            </a:tbl>
          </a:graphicData>
        </a:graphic>
      </p:graphicFrame>
    </p:spTree>
  </p:cSld>
  <p:clrMapOvr>
    <a:masterClrMapping/>
  </p:clrMapOvr>
  <p:transition>
    <p:blinds dir="vert"/>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4578" name="Rectangle 2"/>
          <p:cNvSpPr>
            <a:spLocks noGrp="1" noChangeArrowheads="1"/>
          </p:cNvSpPr>
          <p:nvPr>
            <p:ph type="title"/>
          </p:nvPr>
        </p:nvSpPr>
        <p:spPr/>
        <p:txBody>
          <a:bodyPr/>
          <a:lstStyle/>
          <a:p>
            <a:pPr eaLnBrk="1" hangingPunct="1">
              <a:defRPr/>
            </a:pPr>
            <a:r>
              <a:rPr lang="zh-CN" altLang="en-US" sz="2400" b="0" smtClean="0">
                <a:effectLst>
                  <a:outerShdw blurRad="38100" dist="38100" dir="2700000" algn="tl">
                    <a:srgbClr val="C0C0C0"/>
                  </a:outerShdw>
                </a:effectLst>
                <a:latin typeface="黑体" panose="02010609060101010101" pitchFamily="49" charset="-122"/>
                <a:ea typeface="黑体" panose="02010609060101010101" pitchFamily="49" charset="-122"/>
              </a:rPr>
              <a:t>光电倍增管应用领域</a:t>
            </a:r>
            <a:endParaRPr lang="en-US" altLang="zh-CN" sz="2400" b="0" smtClean="0">
              <a:effectLst>
                <a:outerShdw blurRad="38100" dist="38100" dir="2700000" algn="tl">
                  <a:srgbClr val="C0C0C0"/>
                </a:outerShdw>
              </a:effectLst>
              <a:latin typeface="黑体" panose="02010609060101010101" pitchFamily="49" charset="-122"/>
              <a:ea typeface="黑体" panose="02010609060101010101" pitchFamily="49" charset="-122"/>
            </a:endParaRPr>
          </a:p>
        </p:txBody>
      </p:sp>
      <p:graphicFrame>
        <p:nvGraphicFramePr>
          <p:cNvPr id="664602" name="Group 26"/>
          <p:cNvGraphicFramePr>
            <a:graphicFrameLocks noGrp="1"/>
          </p:cNvGraphicFramePr>
          <p:nvPr>
            <p:ph idx="1"/>
          </p:nvPr>
        </p:nvGraphicFramePr>
        <p:xfrm>
          <a:off x="323850" y="1087438"/>
          <a:ext cx="8591550" cy="5699660"/>
        </p:xfrm>
        <a:graphic>
          <a:graphicData uri="http://schemas.openxmlformats.org/drawingml/2006/table">
            <a:tbl>
              <a:tblPr/>
              <a:tblGrid>
                <a:gridCol w="5924550"/>
                <a:gridCol w="2667000"/>
              </a:tblGrid>
              <a:tr h="457143">
                <a:tc gridSpan="2">
                  <a:txBody>
                    <a:bodyPr/>
                    <a:lstStyle>
                      <a:lvl1pPr marL="342900" indent="-342900"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marL="742950" indent="-285750"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marL="1143000" indent="-228600" algn="l">
                        <a:spcBef>
                          <a:spcPct val="20000"/>
                        </a:spcBef>
                        <a:buClr>
                          <a:schemeClr val="tx1"/>
                        </a:buClr>
                        <a:defRPr sz="2000">
                          <a:solidFill>
                            <a:schemeClr val="tx1"/>
                          </a:solidFill>
                          <a:latin typeface="Arial" panose="020B0604020202020204" pitchFamily="34" charset="0"/>
                        </a:defRPr>
                      </a:lvl3pPr>
                      <a:lvl4pPr marL="1600200" indent="-228600" algn="l">
                        <a:spcBef>
                          <a:spcPct val="20000"/>
                        </a:spcBef>
                        <a:defRPr>
                          <a:solidFill>
                            <a:schemeClr val="tx1"/>
                          </a:solidFill>
                          <a:latin typeface="Arial" panose="020B0604020202020204" pitchFamily="34" charset="0"/>
                        </a:defRPr>
                      </a:lvl4pPr>
                      <a:lvl5pPr marL="2057400" indent="-228600" algn="l">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1" lang="zh-CN" altLang="en-US" sz="2400" b="1" i="0" u="none" strike="noStrike" cap="none" normalizeH="0" baseline="0" smtClean="0">
                          <a:ln>
                            <a:noFill/>
                          </a:ln>
                          <a:solidFill>
                            <a:srgbClr val="FF00FF"/>
                          </a:solidFill>
                          <a:effectLst/>
                          <a:latin typeface="Times New Roman" panose="02020603050405020304" pitchFamily="18" charset="0"/>
                          <a:ea typeface="宋体" panose="02010600030101010101" pitchFamily="2" charset="-122"/>
                        </a:rPr>
                        <a:t>环境监测 </a:t>
                      </a:r>
                      <a:endParaRPr kumimoji="1" lang="zh-CN" altLang="en-US" sz="2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T="45710" marB="45710"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rgbClr val="FFFFFF"/>
                    </a:solidFill>
                  </a:tcPr>
                </a:tc>
                <a:tc hMerge="1">
                  <a:txBody>
                    <a:bodyPr/>
                    <a:lstStyle/>
                    <a:p>
                      <a:endParaRPr lang="zh-CN" altLang="en-US"/>
                    </a:p>
                  </a:txBody>
                  <a:tcPr/>
                </a:tc>
              </a:tr>
              <a:tr h="396189">
                <a:tc>
                  <a:txBody>
                    <a:bodyPr/>
                    <a:lstStyle>
                      <a:lvl1pPr marL="342900" indent="-342900"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marL="742950" indent="-285750"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marL="1143000" indent="-228600" algn="l">
                        <a:spcBef>
                          <a:spcPct val="20000"/>
                        </a:spcBef>
                        <a:buClr>
                          <a:schemeClr val="tx1"/>
                        </a:buClr>
                        <a:defRPr sz="2000">
                          <a:solidFill>
                            <a:schemeClr val="tx1"/>
                          </a:solidFill>
                          <a:latin typeface="Arial" panose="020B0604020202020204" pitchFamily="34" charset="0"/>
                        </a:defRPr>
                      </a:lvl3pPr>
                      <a:lvl4pPr marL="1600200" indent="-228600" algn="l">
                        <a:spcBef>
                          <a:spcPct val="20000"/>
                        </a:spcBef>
                        <a:defRPr>
                          <a:solidFill>
                            <a:schemeClr val="tx1"/>
                          </a:solidFill>
                          <a:latin typeface="Arial" panose="020B0604020202020204" pitchFamily="34" charset="0"/>
                        </a:defRPr>
                      </a:lvl4pPr>
                      <a:lvl5pPr marL="2057400" indent="-228600" algn="l">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zh-CN" altLang="en-US" sz="20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应用领域</a:t>
                      </a:r>
                    </a:p>
                  </a:txBody>
                  <a:tcPr marT="45710" marB="45710"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rgbClr val="FFFFFF"/>
                    </a:solidFill>
                  </a:tcPr>
                </a:tc>
                <a:tc>
                  <a:txBody>
                    <a:bodyPr/>
                    <a:lstStyle>
                      <a:lvl1pPr marL="342900" indent="-342900"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marL="742950" indent="-285750"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marL="1143000" indent="-228600" algn="l">
                        <a:spcBef>
                          <a:spcPct val="20000"/>
                        </a:spcBef>
                        <a:buClr>
                          <a:schemeClr val="tx1"/>
                        </a:buClr>
                        <a:defRPr sz="2000">
                          <a:solidFill>
                            <a:schemeClr val="tx1"/>
                          </a:solidFill>
                          <a:latin typeface="Arial" panose="020B0604020202020204" pitchFamily="34" charset="0"/>
                        </a:defRPr>
                      </a:lvl3pPr>
                      <a:lvl4pPr marL="1600200" indent="-228600" algn="l">
                        <a:spcBef>
                          <a:spcPct val="20000"/>
                        </a:spcBef>
                        <a:defRPr>
                          <a:solidFill>
                            <a:schemeClr val="tx1"/>
                          </a:solidFill>
                          <a:latin typeface="Arial" panose="020B0604020202020204" pitchFamily="34" charset="0"/>
                        </a:defRPr>
                      </a:lvl4pPr>
                      <a:lvl5pPr marL="2057400" indent="-228600" algn="l">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zh-CN" altLang="en-US" sz="20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光电倍增管特性</a:t>
                      </a:r>
                    </a:p>
                  </a:txBody>
                  <a:tcPr marT="45710" marB="45710"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rgbClr val="FFFFFF"/>
                    </a:solidFill>
                  </a:tcPr>
                </a:tc>
              </a:tr>
              <a:tr h="1310495">
                <a:tc>
                  <a:txBody>
                    <a:bodyPr/>
                    <a:lstStyle>
                      <a:lvl1pPr marL="342900" indent="-342900"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marL="742950" indent="-285750"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marL="1143000" indent="-228600" algn="l">
                        <a:spcBef>
                          <a:spcPct val="20000"/>
                        </a:spcBef>
                        <a:buClr>
                          <a:schemeClr val="tx1"/>
                        </a:buClr>
                        <a:defRPr sz="2000">
                          <a:solidFill>
                            <a:schemeClr val="tx1"/>
                          </a:solidFill>
                          <a:latin typeface="Arial" panose="020B0604020202020204" pitchFamily="34" charset="0"/>
                        </a:defRPr>
                      </a:lvl3pPr>
                      <a:lvl4pPr marL="1600200" indent="-228600" algn="l">
                        <a:spcBef>
                          <a:spcPct val="20000"/>
                        </a:spcBef>
                        <a:defRPr>
                          <a:solidFill>
                            <a:schemeClr val="tx1"/>
                          </a:solidFill>
                          <a:latin typeface="Arial" panose="020B0604020202020204" pitchFamily="34" charset="0"/>
                        </a:defRPr>
                      </a:lvl4pPr>
                      <a:lvl5pPr marL="2057400" indent="-228600" algn="l">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1" lang="zh-CN" altLang="en-US" sz="2000" b="1" i="0" u="none" strike="noStrike" cap="none" normalizeH="0" baseline="0" smtClean="0">
                          <a:ln>
                            <a:noFill/>
                          </a:ln>
                          <a:solidFill>
                            <a:srgbClr val="FF0000"/>
                          </a:solidFill>
                          <a:effectLst/>
                          <a:latin typeface="Times New Roman" panose="02020603050405020304" pitchFamily="18" charset="0"/>
                          <a:ea typeface="宋体" panose="02010600030101010101" pitchFamily="2" charset="-122"/>
                        </a:rPr>
                        <a:t>尘埃粒子计数器 </a:t>
                      </a:r>
                      <a:r>
                        <a:rPr kumimoji="1" lang="zh-CN" altLang="en-US" sz="20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
                      </a:r>
                      <a:br>
                        <a:rPr kumimoji="1" lang="zh-CN" altLang="en-US" sz="20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br>
                      <a:r>
                        <a:rPr kumimoji="1" lang="zh-CN" altLang="en-US" sz="20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        尘埃粒子计数器检测大气或室内环境中悬浮的粉尘或粒子的密度。它利用了尘埃粒子对光的散乱或</a:t>
                      </a:r>
                      <a:r>
                        <a:rPr kumimoji="1" lang="en-US" altLang="zh-CN" sz="20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β</a:t>
                      </a:r>
                      <a:r>
                        <a:rPr kumimoji="1" lang="zh-CN" altLang="en-US" sz="20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射线的吸收原理。</a:t>
                      </a:r>
                    </a:p>
                  </a:txBody>
                  <a:tcPr marT="45710" marB="45710"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rgbClr val="FFFFFF"/>
                    </a:solidFill>
                  </a:tcPr>
                </a:tc>
                <a:tc>
                  <a:txBody>
                    <a:bodyPr/>
                    <a:lstStyle>
                      <a:lvl1pPr marL="342900" indent="-342900"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marL="742950" indent="-285750"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marL="1143000" indent="-228600" algn="l">
                        <a:spcBef>
                          <a:spcPct val="20000"/>
                        </a:spcBef>
                        <a:buClr>
                          <a:schemeClr val="tx1"/>
                        </a:buClr>
                        <a:defRPr sz="2000">
                          <a:solidFill>
                            <a:schemeClr val="tx1"/>
                          </a:solidFill>
                          <a:latin typeface="Arial" panose="020B0604020202020204" pitchFamily="34" charset="0"/>
                        </a:defRPr>
                      </a:lvl3pPr>
                      <a:lvl4pPr marL="1600200" indent="-228600" algn="l">
                        <a:spcBef>
                          <a:spcPct val="20000"/>
                        </a:spcBef>
                        <a:defRPr>
                          <a:solidFill>
                            <a:schemeClr val="tx1"/>
                          </a:solidFill>
                          <a:latin typeface="Arial" panose="020B0604020202020204" pitchFamily="34" charset="0"/>
                        </a:defRPr>
                      </a:lvl4pPr>
                      <a:lvl5pPr marL="2057400" indent="-228600" algn="l">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endParaRPr kumimoji="1" lang="zh-CN" altLang="en-US" sz="20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p>
                      <a:pPr marL="342900" marR="0" lvl="0" indent="-342900" algn="l" defTabSz="914400" rtl="0" eaLnBrk="0" fontAlgn="base" latinLnBrk="0" hangingPunct="0">
                        <a:lnSpc>
                          <a:spcPct val="100000"/>
                        </a:lnSpc>
                        <a:spcBef>
                          <a:spcPct val="0"/>
                        </a:spcBef>
                        <a:spcAft>
                          <a:spcPct val="0"/>
                        </a:spcAft>
                        <a:buClrTx/>
                        <a:buSzTx/>
                        <a:buFontTx/>
                        <a:buAutoNum type="arabicPeriod"/>
                        <a:tabLst/>
                      </a:pPr>
                      <a:r>
                        <a:rPr kumimoji="1" lang="zh-CN" altLang="en-US" sz="20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低暗噪声 </a:t>
                      </a:r>
                    </a:p>
                    <a:p>
                      <a:pPr marL="342900" marR="0" lvl="0" indent="-342900" algn="l" defTabSz="914400" rtl="0" eaLnBrk="0" fontAlgn="base" latinLnBrk="0" hangingPunct="0">
                        <a:lnSpc>
                          <a:spcPct val="100000"/>
                        </a:lnSpc>
                        <a:spcBef>
                          <a:spcPct val="0"/>
                        </a:spcBef>
                        <a:spcAft>
                          <a:spcPct val="0"/>
                        </a:spcAft>
                        <a:buClrTx/>
                        <a:buSzTx/>
                        <a:buFontTx/>
                        <a:buAutoNum type="arabicPeriod" startAt="2"/>
                        <a:tabLst/>
                      </a:pPr>
                      <a:r>
                        <a:rPr kumimoji="1" lang="zh-CN" altLang="en-US" sz="20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低毛刺噪声 </a:t>
                      </a:r>
                    </a:p>
                    <a:p>
                      <a:pPr marL="342900" marR="0" lvl="0" indent="-342900" algn="l" defTabSz="914400" rtl="0" eaLnBrk="0" fontAlgn="base" latinLnBrk="0" hangingPunct="0">
                        <a:lnSpc>
                          <a:spcPct val="100000"/>
                        </a:lnSpc>
                        <a:spcBef>
                          <a:spcPct val="0"/>
                        </a:spcBef>
                        <a:spcAft>
                          <a:spcPct val="0"/>
                        </a:spcAft>
                        <a:buClrTx/>
                        <a:buSzTx/>
                        <a:buFontTx/>
                        <a:buAutoNum type="arabicPeriod" startAt="3"/>
                        <a:tabLst/>
                      </a:pPr>
                      <a:r>
                        <a:rPr kumimoji="1" lang="zh-CN" altLang="en-US" sz="20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高量子效率 </a:t>
                      </a:r>
                    </a:p>
                  </a:txBody>
                  <a:tcPr marT="45710" marB="45710"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rgbClr val="FFFFFF"/>
                    </a:solidFill>
                  </a:tcPr>
                </a:tc>
              </a:tr>
              <a:tr h="1615264">
                <a:tc>
                  <a:txBody>
                    <a:bodyPr/>
                    <a:lstStyle>
                      <a:lvl1pPr marL="342900" indent="-342900"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marL="742950" indent="-285750"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marL="1143000" indent="-228600" algn="l">
                        <a:spcBef>
                          <a:spcPct val="20000"/>
                        </a:spcBef>
                        <a:buClr>
                          <a:schemeClr val="tx1"/>
                        </a:buClr>
                        <a:defRPr sz="2000">
                          <a:solidFill>
                            <a:schemeClr val="tx1"/>
                          </a:solidFill>
                          <a:latin typeface="Arial" panose="020B0604020202020204" pitchFamily="34" charset="0"/>
                        </a:defRPr>
                      </a:lvl3pPr>
                      <a:lvl4pPr marL="1600200" indent="-228600" algn="l">
                        <a:spcBef>
                          <a:spcPct val="20000"/>
                        </a:spcBef>
                        <a:defRPr>
                          <a:solidFill>
                            <a:schemeClr val="tx1"/>
                          </a:solidFill>
                          <a:latin typeface="Arial" panose="020B0604020202020204" pitchFamily="34" charset="0"/>
                        </a:defRPr>
                      </a:lvl4pPr>
                      <a:lvl5pPr marL="2057400" indent="-228600" algn="l">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1" lang="zh-CN" altLang="en-US" sz="2000" b="1" i="0" u="none" strike="noStrike" cap="none" normalizeH="0" baseline="0" smtClean="0">
                          <a:ln>
                            <a:noFill/>
                          </a:ln>
                          <a:solidFill>
                            <a:srgbClr val="FF0000"/>
                          </a:solidFill>
                          <a:effectLst/>
                          <a:latin typeface="Times New Roman" panose="02020603050405020304" pitchFamily="18" charset="0"/>
                          <a:ea typeface="宋体" panose="02010600030101010101" pitchFamily="2" charset="-122"/>
                        </a:rPr>
                        <a:t>浊度计</a:t>
                      </a:r>
                      <a:r>
                        <a:rPr kumimoji="1" lang="zh-CN" altLang="en-US" sz="20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 </a:t>
                      </a:r>
                      <a:br>
                        <a:rPr kumimoji="1" lang="zh-CN" altLang="en-US" sz="20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br>
                      <a:r>
                        <a:rPr kumimoji="1" lang="zh-CN" altLang="en-US" sz="20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        当液体中有悬浮粒子时，入射光会粒子被吸收、折射。对人的眼睛来看是模糊的，而浊度计正是利用了光的透过折射和散射原理，并用数据来表示的装置。</a:t>
                      </a:r>
                    </a:p>
                  </a:txBody>
                  <a:tcPr marT="45710" marB="45710"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rgbClr val="FFFFFF"/>
                    </a:solidFill>
                  </a:tcPr>
                </a:tc>
                <a:tc>
                  <a:txBody>
                    <a:bodyPr/>
                    <a:lstStyle>
                      <a:lvl1pPr marL="342900" indent="-342900"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marL="742950" indent="-285750"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marL="1143000" indent="-228600" algn="l">
                        <a:spcBef>
                          <a:spcPct val="20000"/>
                        </a:spcBef>
                        <a:buClr>
                          <a:schemeClr val="tx1"/>
                        </a:buClr>
                        <a:defRPr sz="2000">
                          <a:solidFill>
                            <a:schemeClr val="tx1"/>
                          </a:solidFill>
                          <a:latin typeface="Arial" panose="020B0604020202020204" pitchFamily="34" charset="0"/>
                        </a:defRPr>
                      </a:lvl3pPr>
                      <a:lvl4pPr marL="1600200" indent="-228600" algn="l">
                        <a:spcBef>
                          <a:spcPct val="20000"/>
                        </a:spcBef>
                        <a:defRPr>
                          <a:solidFill>
                            <a:schemeClr val="tx1"/>
                          </a:solidFill>
                          <a:latin typeface="Arial" panose="020B0604020202020204" pitchFamily="34" charset="0"/>
                        </a:defRPr>
                      </a:lvl4pPr>
                      <a:lvl5pPr marL="2057400" indent="-228600" algn="l">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endParaRPr kumimoji="1" lang="zh-CN" altLang="en-US" sz="20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p>
                      <a:pPr marL="342900" marR="0" lvl="0" indent="-342900" algn="l" defTabSz="914400" rtl="0" eaLnBrk="0" fontAlgn="base" latinLnBrk="0" hangingPunct="0">
                        <a:lnSpc>
                          <a:spcPct val="100000"/>
                        </a:lnSpc>
                        <a:spcBef>
                          <a:spcPct val="0"/>
                        </a:spcBef>
                        <a:spcAft>
                          <a:spcPct val="0"/>
                        </a:spcAft>
                        <a:buClrTx/>
                        <a:buSzTx/>
                        <a:buFontTx/>
                        <a:buAutoNum type="arabicPeriod"/>
                        <a:tabLst/>
                      </a:pPr>
                      <a:r>
                        <a:rPr kumimoji="1" lang="zh-CN" altLang="en-US" sz="20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低暗电流 </a:t>
                      </a:r>
                    </a:p>
                    <a:p>
                      <a:pPr marL="342900" marR="0" lvl="0" indent="-342900" algn="l" defTabSz="914400" rtl="0" eaLnBrk="0" fontAlgn="base" latinLnBrk="0" hangingPunct="0">
                        <a:lnSpc>
                          <a:spcPct val="100000"/>
                        </a:lnSpc>
                        <a:spcBef>
                          <a:spcPct val="0"/>
                        </a:spcBef>
                        <a:spcAft>
                          <a:spcPct val="0"/>
                        </a:spcAft>
                        <a:buClrTx/>
                        <a:buSzTx/>
                        <a:buFontTx/>
                        <a:buAutoNum type="arabicPeriod" startAt="2"/>
                        <a:tabLst/>
                      </a:pPr>
                      <a:r>
                        <a:rPr kumimoji="1" lang="zh-CN" altLang="en-US" sz="20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低峰值噪声 </a:t>
                      </a:r>
                    </a:p>
                    <a:p>
                      <a:pPr marL="342900" marR="0" lvl="0" indent="-342900" algn="l" defTabSz="914400" rtl="0" eaLnBrk="0" fontAlgn="base" latinLnBrk="0" hangingPunct="0">
                        <a:lnSpc>
                          <a:spcPct val="100000"/>
                        </a:lnSpc>
                        <a:spcBef>
                          <a:spcPct val="0"/>
                        </a:spcBef>
                        <a:spcAft>
                          <a:spcPct val="0"/>
                        </a:spcAft>
                        <a:buClrTx/>
                        <a:buSzTx/>
                        <a:buFontTx/>
                        <a:buAutoNum type="arabicPeriod" startAt="3"/>
                        <a:tabLst/>
                      </a:pPr>
                      <a:r>
                        <a:rPr kumimoji="1" lang="zh-CN" altLang="en-US" sz="20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高量子效率 </a:t>
                      </a:r>
                    </a:p>
                  </a:txBody>
                  <a:tcPr marT="45710" marB="45710"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rgbClr val="FFFFFF"/>
                    </a:solidFill>
                  </a:tcPr>
                </a:tc>
              </a:tr>
              <a:tr h="1920033">
                <a:tc>
                  <a:txBody>
                    <a:bodyPr/>
                    <a:lstStyle>
                      <a:lvl1pPr marL="342900" indent="-342900"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marL="742950" indent="-285750"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marL="1143000" indent="-228600" algn="l">
                        <a:spcBef>
                          <a:spcPct val="20000"/>
                        </a:spcBef>
                        <a:buClr>
                          <a:schemeClr val="tx1"/>
                        </a:buClr>
                        <a:defRPr sz="2000">
                          <a:solidFill>
                            <a:schemeClr val="tx1"/>
                          </a:solidFill>
                          <a:latin typeface="Arial" panose="020B0604020202020204" pitchFamily="34" charset="0"/>
                        </a:defRPr>
                      </a:lvl3pPr>
                      <a:lvl4pPr marL="1600200" indent="-228600" algn="l">
                        <a:spcBef>
                          <a:spcPct val="20000"/>
                        </a:spcBef>
                        <a:defRPr>
                          <a:solidFill>
                            <a:schemeClr val="tx1"/>
                          </a:solidFill>
                          <a:latin typeface="Arial" panose="020B0604020202020204" pitchFamily="34" charset="0"/>
                        </a:defRPr>
                      </a:lvl4pPr>
                      <a:lvl5pPr marL="2057400" indent="-228600" algn="l">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1" lang="zh-CN" altLang="en-US" sz="2000" b="1" i="0" u="none" strike="noStrike" cap="none" normalizeH="0" baseline="0" smtClean="0">
                          <a:ln>
                            <a:noFill/>
                          </a:ln>
                          <a:solidFill>
                            <a:srgbClr val="FF0000"/>
                          </a:solidFill>
                          <a:effectLst/>
                          <a:latin typeface="Times New Roman" panose="02020603050405020304" pitchFamily="18" charset="0"/>
                          <a:ea typeface="宋体" panose="02010600030101010101" pitchFamily="2" charset="-122"/>
                        </a:rPr>
                        <a:t>其它</a:t>
                      </a:r>
                      <a:br>
                        <a:rPr kumimoji="1" lang="zh-CN" altLang="en-US" sz="2000" b="1" i="0" u="none" strike="noStrike" cap="none" normalizeH="0" baseline="0" smtClean="0">
                          <a:ln>
                            <a:noFill/>
                          </a:ln>
                          <a:solidFill>
                            <a:srgbClr val="FF0000"/>
                          </a:solidFill>
                          <a:effectLst/>
                          <a:latin typeface="Times New Roman" panose="02020603050405020304" pitchFamily="18" charset="0"/>
                          <a:ea typeface="宋体" panose="02010600030101010101" pitchFamily="2" charset="-122"/>
                        </a:rPr>
                      </a:br>
                      <a:r>
                        <a:rPr kumimoji="1" lang="zh-CN" altLang="en-US" sz="20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 </a:t>
                      </a:r>
                      <a:r>
                        <a:rPr kumimoji="1" lang="en-US" altLang="zh-CN" sz="20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NO</a:t>
                      </a:r>
                      <a:r>
                        <a:rPr kumimoji="1" lang="en-US" altLang="zh-CN" sz="2000" b="1" i="0" u="none" strike="noStrike" cap="none" normalizeH="0" baseline="-25000" smtClean="0">
                          <a:ln>
                            <a:noFill/>
                          </a:ln>
                          <a:solidFill>
                            <a:schemeClr val="tx1"/>
                          </a:solidFill>
                          <a:effectLst/>
                          <a:latin typeface="Times New Roman" panose="02020603050405020304" pitchFamily="18" charset="0"/>
                          <a:ea typeface="宋体" panose="02010600030101010101" pitchFamily="2" charset="-122"/>
                        </a:rPr>
                        <a:t>X</a:t>
                      </a:r>
                      <a:r>
                        <a:rPr kumimoji="1" lang="zh-CN" altLang="en-US" sz="20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a:t>
                      </a:r>
                      <a:r>
                        <a:rPr kumimoji="1" lang="en-US" altLang="zh-CN" sz="20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SO</a:t>
                      </a:r>
                      <a:r>
                        <a:rPr kumimoji="1" lang="en-US" altLang="zh-CN" sz="2000" b="1" i="0" u="none" strike="noStrike" cap="none" normalizeH="0" baseline="-25000" smtClean="0">
                          <a:ln>
                            <a:noFill/>
                          </a:ln>
                          <a:solidFill>
                            <a:schemeClr val="tx1"/>
                          </a:solidFill>
                          <a:effectLst/>
                          <a:latin typeface="Times New Roman" panose="02020603050405020304" pitchFamily="18" charset="0"/>
                          <a:ea typeface="宋体" panose="02010600030101010101" pitchFamily="2" charset="-122"/>
                        </a:rPr>
                        <a:t>X </a:t>
                      </a:r>
                      <a:r>
                        <a:rPr kumimoji="1" lang="zh-CN" altLang="en-US" sz="20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检测</a:t>
                      </a:r>
                    </a:p>
                  </a:txBody>
                  <a:tcPr marT="45710" marB="45710"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rgbClr val="FFFFFF"/>
                    </a:solidFill>
                  </a:tcPr>
                </a:tc>
                <a:tc>
                  <a:txBody>
                    <a:bodyPr/>
                    <a:lstStyle>
                      <a:lvl1pPr marL="342900" indent="-342900"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marL="742950" indent="-285750"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marL="1143000" indent="-228600" algn="l">
                        <a:spcBef>
                          <a:spcPct val="20000"/>
                        </a:spcBef>
                        <a:buClr>
                          <a:schemeClr val="tx1"/>
                        </a:buClr>
                        <a:defRPr sz="2000">
                          <a:solidFill>
                            <a:schemeClr val="tx1"/>
                          </a:solidFill>
                          <a:latin typeface="Arial" panose="020B0604020202020204" pitchFamily="34" charset="0"/>
                        </a:defRPr>
                      </a:lvl3pPr>
                      <a:lvl4pPr marL="1600200" indent="-228600" algn="l">
                        <a:spcBef>
                          <a:spcPct val="20000"/>
                        </a:spcBef>
                        <a:defRPr>
                          <a:solidFill>
                            <a:schemeClr val="tx1"/>
                          </a:solidFill>
                          <a:latin typeface="Arial" panose="020B0604020202020204" pitchFamily="34" charset="0"/>
                        </a:defRPr>
                      </a:lvl4pPr>
                      <a:lvl5pPr marL="2057400" indent="-228600" algn="l">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endParaRPr kumimoji="1" lang="zh-CN" altLang="en-US" sz="20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p>
                      <a:pPr marL="342900" marR="0" lvl="0" indent="-342900" algn="l" defTabSz="914400" rtl="0" eaLnBrk="0" fontAlgn="base" latinLnBrk="0" hangingPunct="0">
                        <a:lnSpc>
                          <a:spcPct val="100000"/>
                        </a:lnSpc>
                        <a:spcBef>
                          <a:spcPct val="0"/>
                        </a:spcBef>
                        <a:spcAft>
                          <a:spcPct val="0"/>
                        </a:spcAft>
                        <a:buClrTx/>
                        <a:buSzTx/>
                        <a:buFontTx/>
                        <a:buAutoNum type="arabicPeriod"/>
                        <a:tabLst/>
                      </a:pPr>
                      <a:r>
                        <a:rPr kumimoji="1" lang="zh-CN" altLang="en-US" sz="20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相关波长处高量子 效率 </a:t>
                      </a:r>
                    </a:p>
                    <a:p>
                      <a:pPr marL="342900" marR="0" lvl="0" indent="-342900" algn="l" defTabSz="914400" rtl="0" eaLnBrk="0" fontAlgn="base" latinLnBrk="0" hangingPunct="0">
                        <a:lnSpc>
                          <a:spcPct val="100000"/>
                        </a:lnSpc>
                        <a:spcBef>
                          <a:spcPct val="0"/>
                        </a:spcBef>
                        <a:spcAft>
                          <a:spcPct val="0"/>
                        </a:spcAft>
                        <a:buClrTx/>
                        <a:buSzTx/>
                        <a:buFontTx/>
                        <a:buAutoNum type="arabicPeriod" startAt="2"/>
                        <a:tabLst/>
                      </a:pPr>
                      <a:r>
                        <a:rPr kumimoji="1" lang="zh-CN" altLang="en-US" sz="20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低暗电流 </a:t>
                      </a:r>
                    </a:p>
                    <a:p>
                      <a:pPr marL="342900" marR="0" lvl="0" indent="-342900" algn="l" defTabSz="914400" rtl="0" eaLnBrk="0" fontAlgn="base" latinLnBrk="0" hangingPunct="0">
                        <a:lnSpc>
                          <a:spcPct val="100000"/>
                        </a:lnSpc>
                        <a:spcBef>
                          <a:spcPct val="0"/>
                        </a:spcBef>
                        <a:spcAft>
                          <a:spcPct val="0"/>
                        </a:spcAft>
                        <a:buClrTx/>
                        <a:buSzTx/>
                        <a:buFontTx/>
                        <a:buAutoNum type="arabicPeriod" startAt="3"/>
                        <a:tabLst/>
                      </a:pPr>
                      <a:r>
                        <a:rPr kumimoji="1" lang="zh-CN" altLang="en-US" sz="20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良好的温度特性 </a:t>
                      </a:r>
                    </a:p>
                    <a:p>
                      <a:pPr marL="342900" marR="0" lvl="0" indent="-342900" algn="l" defTabSz="914400" rtl="0" eaLnBrk="0" fontAlgn="base" latinLnBrk="0" hangingPunct="0">
                        <a:lnSpc>
                          <a:spcPct val="100000"/>
                        </a:lnSpc>
                        <a:spcBef>
                          <a:spcPct val="0"/>
                        </a:spcBef>
                        <a:spcAft>
                          <a:spcPct val="0"/>
                        </a:spcAft>
                        <a:buClrTx/>
                        <a:buSzTx/>
                        <a:buFontTx/>
                        <a:buAutoNum type="arabicPeriod" startAt="4"/>
                        <a:tabLst/>
                      </a:pPr>
                      <a:r>
                        <a:rPr kumimoji="1" lang="zh-CN" altLang="en-US" sz="20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高稳定性 </a:t>
                      </a:r>
                    </a:p>
                  </a:txBody>
                  <a:tcPr marT="45710" marB="45710"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rgbClr val="FFFFFF"/>
                    </a:solidFill>
                  </a:tcPr>
                </a:tc>
              </a:tr>
            </a:tbl>
          </a:graphicData>
        </a:graphic>
      </p:graphicFrame>
    </p:spTree>
  </p:cSld>
  <p:clrMapOvr>
    <a:masterClrMapping/>
  </p:clrMapOvr>
  <p:transition>
    <p:blinds dir="vert"/>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02" name="Rectangle 2"/>
          <p:cNvSpPr>
            <a:spLocks noGrp="1" noChangeArrowheads="1"/>
          </p:cNvSpPr>
          <p:nvPr>
            <p:ph type="title"/>
          </p:nvPr>
        </p:nvSpPr>
        <p:spPr/>
        <p:txBody>
          <a:bodyPr/>
          <a:lstStyle/>
          <a:p>
            <a:pPr eaLnBrk="1" hangingPunct="1">
              <a:defRPr/>
            </a:pPr>
            <a:r>
              <a:rPr lang="zh-CN" altLang="en-US" sz="2400" b="0" smtClean="0">
                <a:effectLst>
                  <a:outerShdw blurRad="38100" dist="38100" dir="2700000" algn="tl">
                    <a:srgbClr val="C0C0C0"/>
                  </a:outerShdw>
                </a:effectLst>
                <a:latin typeface="黑体" panose="02010609060101010101" pitchFamily="49" charset="-122"/>
                <a:ea typeface="黑体" panose="02010609060101010101" pitchFamily="49" charset="-122"/>
              </a:rPr>
              <a:t>光电倍增管应用领域</a:t>
            </a:r>
            <a:endParaRPr lang="en-US" altLang="zh-CN" sz="2400" b="0" smtClean="0">
              <a:effectLst>
                <a:outerShdw blurRad="38100" dist="38100" dir="2700000" algn="tl">
                  <a:srgbClr val="C0C0C0"/>
                </a:outerShdw>
              </a:effectLst>
              <a:latin typeface="黑体" panose="02010609060101010101" pitchFamily="49" charset="-122"/>
              <a:ea typeface="黑体" panose="02010609060101010101" pitchFamily="49" charset="-122"/>
            </a:endParaRPr>
          </a:p>
        </p:txBody>
      </p:sp>
      <p:graphicFrame>
        <p:nvGraphicFramePr>
          <p:cNvPr id="665623" name="Group 23"/>
          <p:cNvGraphicFramePr>
            <a:graphicFrameLocks noGrp="1"/>
          </p:cNvGraphicFramePr>
          <p:nvPr>
            <p:ph idx="1"/>
          </p:nvPr>
        </p:nvGraphicFramePr>
        <p:xfrm>
          <a:off x="457200" y="1228725"/>
          <a:ext cx="8229600" cy="5207001"/>
        </p:xfrm>
        <a:graphic>
          <a:graphicData uri="http://schemas.openxmlformats.org/drawingml/2006/table">
            <a:tbl>
              <a:tblPr/>
              <a:tblGrid>
                <a:gridCol w="5610225"/>
                <a:gridCol w="2619375"/>
              </a:tblGrid>
              <a:tr h="457200">
                <a:tc gridSpan="2">
                  <a:txBody>
                    <a:bodyPr/>
                    <a:lstStyle>
                      <a:lvl1pPr marL="342900" indent="-342900"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marL="742950" indent="-285750"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marL="1143000" indent="-228600" algn="l">
                        <a:spcBef>
                          <a:spcPct val="20000"/>
                        </a:spcBef>
                        <a:buClr>
                          <a:schemeClr val="tx1"/>
                        </a:buClr>
                        <a:defRPr sz="2000">
                          <a:solidFill>
                            <a:schemeClr val="tx1"/>
                          </a:solidFill>
                          <a:latin typeface="Arial" panose="020B0604020202020204" pitchFamily="34" charset="0"/>
                        </a:defRPr>
                      </a:lvl3pPr>
                      <a:lvl4pPr marL="1600200" indent="-228600" algn="l">
                        <a:spcBef>
                          <a:spcPct val="20000"/>
                        </a:spcBef>
                        <a:defRPr>
                          <a:solidFill>
                            <a:schemeClr val="tx1"/>
                          </a:solidFill>
                          <a:latin typeface="Arial" panose="020B0604020202020204" pitchFamily="34" charset="0"/>
                        </a:defRPr>
                      </a:lvl4pPr>
                      <a:lvl5pPr marL="2057400" indent="-228600" algn="l">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1" lang="zh-CN" altLang="en-US" sz="2400" b="1" i="0" u="none" strike="noStrike" cap="none" normalizeH="0" baseline="0" smtClean="0">
                          <a:ln>
                            <a:noFill/>
                          </a:ln>
                          <a:solidFill>
                            <a:srgbClr val="FF00FF"/>
                          </a:solidFill>
                          <a:effectLst/>
                          <a:latin typeface="Times New Roman" panose="02020603050405020304" pitchFamily="18" charset="0"/>
                          <a:ea typeface="宋体" panose="02010600030101010101" pitchFamily="2" charset="-122"/>
                        </a:rPr>
                        <a:t>生物技术</a:t>
                      </a:r>
                      <a:endParaRPr kumimoji="1" lang="zh-CN" altLang="en-US" sz="2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hMerge="1">
                  <a:txBody>
                    <a:bodyPr/>
                    <a:lstStyle/>
                    <a:p>
                      <a:endParaRPr lang="zh-CN" altLang="en-US"/>
                    </a:p>
                  </a:txBody>
                  <a:tcPr/>
                </a:tc>
              </a:tr>
              <a:tr h="401638">
                <a:tc>
                  <a:txBody>
                    <a:bodyPr/>
                    <a:lstStyle>
                      <a:lvl1pPr marL="342900" indent="-342900"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marL="742950" indent="-285750"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marL="1143000" indent="-228600" algn="l">
                        <a:spcBef>
                          <a:spcPct val="20000"/>
                        </a:spcBef>
                        <a:buClr>
                          <a:schemeClr val="tx1"/>
                        </a:buClr>
                        <a:defRPr sz="2000">
                          <a:solidFill>
                            <a:schemeClr val="tx1"/>
                          </a:solidFill>
                          <a:latin typeface="Arial" panose="020B0604020202020204" pitchFamily="34" charset="0"/>
                        </a:defRPr>
                      </a:lvl3pPr>
                      <a:lvl4pPr marL="1600200" indent="-228600" algn="l">
                        <a:spcBef>
                          <a:spcPct val="20000"/>
                        </a:spcBef>
                        <a:defRPr>
                          <a:solidFill>
                            <a:schemeClr val="tx1"/>
                          </a:solidFill>
                          <a:latin typeface="Arial" panose="020B0604020202020204" pitchFamily="34" charset="0"/>
                        </a:defRPr>
                      </a:lvl4pPr>
                      <a:lvl5pPr marL="2057400" indent="-228600" algn="l">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zh-CN" altLang="en-US" sz="20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应用领域</a:t>
                      </a:r>
                    </a:p>
                  </a:txBody>
                  <a:tcPr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rgbClr val="FFFFFF"/>
                    </a:solidFill>
                  </a:tcPr>
                </a:tc>
                <a:tc>
                  <a:txBody>
                    <a:bodyPr/>
                    <a:lstStyle>
                      <a:lvl1pPr marL="342900" indent="-342900"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marL="742950" indent="-285750"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marL="1143000" indent="-228600" algn="l">
                        <a:spcBef>
                          <a:spcPct val="20000"/>
                        </a:spcBef>
                        <a:buClr>
                          <a:schemeClr val="tx1"/>
                        </a:buClr>
                        <a:defRPr sz="2000">
                          <a:solidFill>
                            <a:schemeClr val="tx1"/>
                          </a:solidFill>
                          <a:latin typeface="Arial" panose="020B0604020202020204" pitchFamily="34" charset="0"/>
                        </a:defRPr>
                      </a:lvl3pPr>
                      <a:lvl4pPr marL="1600200" indent="-228600" algn="l">
                        <a:spcBef>
                          <a:spcPct val="20000"/>
                        </a:spcBef>
                        <a:defRPr>
                          <a:solidFill>
                            <a:schemeClr val="tx1"/>
                          </a:solidFill>
                          <a:latin typeface="Arial" panose="020B0604020202020204" pitchFamily="34" charset="0"/>
                        </a:defRPr>
                      </a:lvl4pPr>
                      <a:lvl5pPr marL="2057400" indent="-228600" algn="l">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zh-CN" altLang="en-US" sz="20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光电倍增管特性</a:t>
                      </a:r>
                    </a:p>
                  </a:txBody>
                  <a:tcPr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rgbClr val="FFFFFF"/>
                    </a:solidFill>
                  </a:tcPr>
                </a:tc>
              </a:tr>
              <a:tr h="1952625">
                <a:tc>
                  <a:txBody>
                    <a:bodyPr/>
                    <a:lstStyle>
                      <a:lvl1pPr marL="342900" indent="-342900"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marL="742950" indent="-285750"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marL="1143000" indent="-228600" algn="l">
                        <a:spcBef>
                          <a:spcPct val="20000"/>
                        </a:spcBef>
                        <a:buClr>
                          <a:schemeClr val="tx1"/>
                        </a:buClr>
                        <a:defRPr sz="2000">
                          <a:solidFill>
                            <a:schemeClr val="tx1"/>
                          </a:solidFill>
                          <a:latin typeface="Arial" panose="020B0604020202020204" pitchFamily="34" charset="0"/>
                        </a:defRPr>
                      </a:lvl3pPr>
                      <a:lvl4pPr marL="1600200" indent="-228600" algn="l">
                        <a:spcBef>
                          <a:spcPct val="20000"/>
                        </a:spcBef>
                        <a:defRPr>
                          <a:solidFill>
                            <a:schemeClr val="tx1"/>
                          </a:solidFill>
                          <a:latin typeface="Arial" panose="020B0604020202020204" pitchFamily="34" charset="0"/>
                        </a:defRPr>
                      </a:lvl4pPr>
                      <a:lvl5pPr marL="2057400" indent="-228600" algn="l">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1" lang="zh-CN" altLang="en-US" sz="2000" b="1" i="0" u="none" strike="noStrike" cap="none" normalizeH="0" baseline="0" smtClean="0">
                          <a:ln>
                            <a:noFill/>
                          </a:ln>
                          <a:solidFill>
                            <a:srgbClr val="FF0000"/>
                          </a:solidFill>
                          <a:effectLst/>
                          <a:latin typeface="Times New Roman" panose="02020603050405020304" pitchFamily="18" charset="0"/>
                          <a:ea typeface="宋体" panose="02010600030101010101" pitchFamily="2" charset="-122"/>
                        </a:rPr>
                        <a:t>细胞分类 </a:t>
                      </a:r>
                      <a:r>
                        <a:rPr kumimoji="1" lang="zh-CN" altLang="en-US" sz="20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
                      </a:r>
                      <a:br>
                        <a:rPr kumimoji="1" lang="zh-CN" altLang="en-US" sz="20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br>
                      <a:r>
                        <a:rPr kumimoji="1" lang="zh-CN" altLang="en-US" sz="20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      细胞分类仪是利用荧光物质对细胞标定后，用激光照射，细胞的荧光、散乱光用光电倍增管进行观察，对特定的细胞进行选别的装置。</a:t>
                      </a:r>
                    </a:p>
                  </a:txBody>
                  <a:tcPr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rgbClr val="FFFFFF"/>
                    </a:solidFill>
                  </a:tcPr>
                </a:tc>
                <a:tc rowSpan="2">
                  <a:txBody>
                    <a:bodyPr/>
                    <a:lstStyle>
                      <a:lvl1pPr marL="342900" indent="-342900"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marL="742950" indent="-285750"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marL="1143000" indent="-228600" algn="l">
                        <a:spcBef>
                          <a:spcPct val="20000"/>
                        </a:spcBef>
                        <a:buClr>
                          <a:schemeClr val="tx1"/>
                        </a:buClr>
                        <a:defRPr sz="2000">
                          <a:solidFill>
                            <a:schemeClr val="tx1"/>
                          </a:solidFill>
                          <a:latin typeface="Arial" panose="020B0604020202020204" pitchFamily="34" charset="0"/>
                        </a:defRPr>
                      </a:lvl3pPr>
                      <a:lvl4pPr marL="1600200" indent="-228600" algn="l">
                        <a:spcBef>
                          <a:spcPct val="20000"/>
                        </a:spcBef>
                        <a:defRPr>
                          <a:solidFill>
                            <a:schemeClr val="tx1"/>
                          </a:solidFill>
                          <a:latin typeface="Arial" panose="020B0604020202020204" pitchFamily="34" charset="0"/>
                        </a:defRPr>
                      </a:lvl4pPr>
                      <a:lvl5pPr marL="2057400" indent="-228600" algn="l">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endParaRPr kumimoji="1" lang="zh-CN" altLang="en-US" sz="20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p>
                      <a:pPr marL="342900" marR="0" lvl="0" indent="-342900" algn="l" defTabSz="914400" rtl="0" eaLnBrk="0" fontAlgn="base" latinLnBrk="0" hangingPunct="0">
                        <a:lnSpc>
                          <a:spcPct val="100000"/>
                        </a:lnSpc>
                        <a:spcBef>
                          <a:spcPct val="0"/>
                        </a:spcBef>
                        <a:spcAft>
                          <a:spcPct val="0"/>
                        </a:spcAft>
                        <a:buClrTx/>
                        <a:buSzTx/>
                        <a:buFontTx/>
                        <a:buAutoNum type="arabicPeriod"/>
                        <a:tabLst/>
                      </a:pPr>
                      <a:r>
                        <a:rPr kumimoji="1" lang="zh-CN" altLang="en-US" sz="20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高量子效率 </a:t>
                      </a:r>
                    </a:p>
                    <a:p>
                      <a:pPr marL="342900" marR="0" lvl="0" indent="-342900" algn="l" defTabSz="914400" rtl="0" eaLnBrk="0" fontAlgn="base" latinLnBrk="0" hangingPunct="0">
                        <a:lnSpc>
                          <a:spcPct val="100000"/>
                        </a:lnSpc>
                        <a:spcBef>
                          <a:spcPct val="0"/>
                        </a:spcBef>
                        <a:spcAft>
                          <a:spcPct val="0"/>
                        </a:spcAft>
                        <a:buClrTx/>
                        <a:buSzTx/>
                        <a:buFontTx/>
                        <a:buAutoNum type="arabicPeriod" startAt="2"/>
                        <a:tabLst/>
                      </a:pPr>
                      <a:r>
                        <a:rPr kumimoji="1" lang="zh-CN" altLang="en-US" sz="20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高稳定性 </a:t>
                      </a:r>
                    </a:p>
                    <a:p>
                      <a:pPr marL="342900" marR="0" lvl="0" indent="-342900" algn="l" defTabSz="914400" rtl="0" eaLnBrk="0" fontAlgn="base" latinLnBrk="0" hangingPunct="0">
                        <a:lnSpc>
                          <a:spcPct val="100000"/>
                        </a:lnSpc>
                        <a:spcBef>
                          <a:spcPct val="0"/>
                        </a:spcBef>
                        <a:spcAft>
                          <a:spcPct val="0"/>
                        </a:spcAft>
                        <a:buClrTx/>
                        <a:buSzTx/>
                        <a:buFontTx/>
                        <a:buAutoNum type="arabicPeriod" startAt="3"/>
                        <a:tabLst/>
                      </a:pPr>
                      <a:r>
                        <a:rPr kumimoji="1" lang="zh-CN" altLang="en-US" sz="20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低暗电流 </a:t>
                      </a:r>
                    </a:p>
                    <a:p>
                      <a:pPr marL="342900" marR="0" lvl="0" indent="-342900" algn="l" defTabSz="914400" rtl="0" eaLnBrk="0" fontAlgn="base" latinLnBrk="0" hangingPunct="0">
                        <a:lnSpc>
                          <a:spcPct val="100000"/>
                        </a:lnSpc>
                        <a:spcBef>
                          <a:spcPct val="0"/>
                        </a:spcBef>
                        <a:spcAft>
                          <a:spcPct val="0"/>
                        </a:spcAft>
                        <a:buClrTx/>
                        <a:buSzTx/>
                        <a:buFontTx/>
                        <a:buAutoNum type="arabicPeriod" startAt="4"/>
                        <a:tabLst/>
                      </a:pPr>
                      <a:r>
                        <a:rPr kumimoji="1" lang="zh-CN" altLang="en-US" sz="20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高电流增益 </a:t>
                      </a:r>
                    </a:p>
                    <a:p>
                      <a:pPr marL="342900" marR="0" lvl="0" indent="-342900" algn="l" defTabSz="914400" rtl="0" eaLnBrk="0" fontAlgn="base" latinLnBrk="0" hangingPunct="0">
                        <a:lnSpc>
                          <a:spcPct val="100000"/>
                        </a:lnSpc>
                        <a:spcBef>
                          <a:spcPct val="0"/>
                        </a:spcBef>
                        <a:spcAft>
                          <a:spcPct val="0"/>
                        </a:spcAft>
                        <a:buClrTx/>
                        <a:buSzTx/>
                        <a:buFontTx/>
                        <a:buNone/>
                        <a:tabLst/>
                      </a:pPr>
                      <a:endParaRPr kumimoji="1" lang="zh-CN" altLang="en-US" sz="20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rgbClr val="FFFFFF"/>
                    </a:solidFill>
                  </a:tcPr>
                </a:tc>
              </a:tr>
              <a:tr h="2395538">
                <a:tc>
                  <a:txBody>
                    <a:bodyPr/>
                    <a:lstStyle>
                      <a:lvl1pPr marL="342900" indent="-342900"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marL="742950" indent="-285750"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marL="1143000" indent="-228600" algn="l">
                        <a:spcBef>
                          <a:spcPct val="20000"/>
                        </a:spcBef>
                        <a:buClr>
                          <a:schemeClr val="tx1"/>
                        </a:buClr>
                        <a:defRPr sz="2000">
                          <a:solidFill>
                            <a:schemeClr val="tx1"/>
                          </a:solidFill>
                          <a:latin typeface="Arial" panose="020B0604020202020204" pitchFamily="34" charset="0"/>
                        </a:defRPr>
                      </a:lvl3pPr>
                      <a:lvl4pPr marL="1600200" indent="-228600" algn="l">
                        <a:spcBef>
                          <a:spcPct val="20000"/>
                        </a:spcBef>
                        <a:defRPr>
                          <a:solidFill>
                            <a:schemeClr val="tx1"/>
                          </a:solidFill>
                          <a:latin typeface="Arial" panose="020B0604020202020204" pitchFamily="34" charset="0"/>
                        </a:defRPr>
                      </a:lvl4pPr>
                      <a:lvl5pPr marL="2057400" indent="-228600" algn="l">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1" lang="zh-CN" altLang="en-US" sz="2000" b="1" i="0" u="none" strike="noStrike" cap="none" normalizeH="0" baseline="0" smtClean="0">
                          <a:ln>
                            <a:noFill/>
                          </a:ln>
                          <a:solidFill>
                            <a:srgbClr val="FF0000"/>
                          </a:solidFill>
                          <a:effectLst/>
                          <a:latin typeface="Times New Roman" panose="02020603050405020304" pitchFamily="18" charset="0"/>
                          <a:ea typeface="宋体" panose="02010600030101010101" pitchFamily="2" charset="-122"/>
                        </a:rPr>
                        <a:t>荧光计</a:t>
                      </a:r>
                      <a:r>
                        <a:rPr kumimoji="1" lang="zh-CN" altLang="en-US" sz="20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
                      </a:r>
                      <a:br>
                        <a:rPr kumimoji="1" lang="zh-CN" altLang="en-US" sz="20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br>
                      <a:r>
                        <a:rPr kumimoji="1" lang="zh-CN" altLang="en-US" sz="20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        细胞分类的最终目的是分离细胞，为此，有一种用于对细胞、化学物质进行解析的装置，它称为荧光计。它对细胞、染色体发出的荧光、散乱光的荧光光谱、量子效率、偏光、寿命等进行测定。</a:t>
                      </a:r>
                    </a:p>
                  </a:txBody>
                  <a:tcPr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rgbClr val="FFFFFF"/>
                    </a:solidFill>
                  </a:tcPr>
                </a:tc>
                <a:tc vMerge="1">
                  <a:txBody>
                    <a:bodyPr/>
                    <a:lstStyle/>
                    <a:p>
                      <a:endParaRPr lang="zh-CN" altLang="en-US"/>
                    </a:p>
                  </a:txBody>
                  <a:tcPr/>
                </a:tc>
              </a:tr>
            </a:tbl>
          </a:graphicData>
        </a:graphic>
      </p:graphicFrame>
    </p:spTree>
  </p:cSld>
  <p:clrMapOvr>
    <a:masterClrMapping/>
  </p:clrMapOvr>
  <p:transition>
    <p:blinds dir="vert"/>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pPr eaLnBrk="1" hangingPunct="1"/>
            <a:r>
              <a:rPr lang="zh-CN" altLang="en-US" sz="2400" smtClean="0">
                <a:ea typeface="宋体" panose="02010600030101010101" pitchFamily="2" charset="-122"/>
              </a:rPr>
              <a:t>光电倍增管</a:t>
            </a:r>
          </a:p>
        </p:txBody>
      </p:sp>
      <p:pic>
        <p:nvPicPr>
          <p:cNvPr id="27651" name="Picture 4" descr="DSCN497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093788"/>
            <a:ext cx="7620000" cy="5713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blinds dir="vert"/>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5586" name="Rectangle 2"/>
          <p:cNvSpPr>
            <a:spLocks noChangeArrowheads="1"/>
          </p:cNvSpPr>
          <p:nvPr/>
        </p:nvSpPr>
        <p:spPr bwMode="white">
          <a:xfrm>
            <a:off x="1143000" y="457200"/>
            <a:ext cx="7391400" cy="487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a:defRPr sz="2800" b="1">
                <a:solidFill>
                  <a:schemeClr val="bg1"/>
                </a:solidFill>
                <a:latin typeface="Arial" panose="020B0604020202020204" pitchFamily="34" charset="0"/>
              </a:defRPr>
            </a:lvl1pPr>
            <a:lvl2pPr algn="l">
              <a:defRPr sz="2800" b="1">
                <a:solidFill>
                  <a:schemeClr val="bg1"/>
                </a:solidFill>
                <a:latin typeface="Arial" panose="020B0604020202020204" pitchFamily="34" charset="0"/>
              </a:defRPr>
            </a:lvl2pPr>
            <a:lvl3pPr algn="l">
              <a:defRPr sz="2800" b="1">
                <a:solidFill>
                  <a:schemeClr val="bg1"/>
                </a:solidFill>
                <a:latin typeface="Arial" panose="020B0604020202020204" pitchFamily="34" charset="0"/>
              </a:defRPr>
            </a:lvl3pPr>
            <a:lvl4pPr algn="l">
              <a:defRPr sz="2800" b="1">
                <a:solidFill>
                  <a:schemeClr val="bg1"/>
                </a:solidFill>
                <a:latin typeface="Arial" panose="020B0604020202020204" pitchFamily="34" charset="0"/>
              </a:defRPr>
            </a:lvl4pPr>
            <a:lvl5pPr algn="l">
              <a:defRPr sz="2800" b="1">
                <a:solidFill>
                  <a:schemeClr val="bg1"/>
                </a:solidFill>
                <a:latin typeface="Arial" panose="020B0604020202020204" pitchFamily="34" charset="0"/>
              </a:defRPr>
            </a:lvl5pPr>
            <a:lvl6pPr marL="457200" fontAlgn="base">
              <a:spcBef>
                <a:spcPct val="0"/>
              </a:spcBef>
              <a:spcAft>
                <a:spcPct val="0"/>
              </a:spcAft>
              <a:defRPr sz="2800" b="1">
                <a:solidFill>
                  <a:schemeClr val="bg1"/>
                </a:solidFill>
                <a:latin typeface="Arial" panose="020B0604020202020204" pitchFamily="34" charset="0"/>
              </a:defRPr>
            </a:lvl6pPr>
            <a:lvl7pPr marL="914400" fontAlgn="base">
              <a:spcBef>
                <a:spcPct val="0"/>
              </a:spcBef>
              <a:spcAft>
                <a:spcPct val="0"/>
              </a:spcAft>
              <a:defRPr sz="2800" b="1">
                <a:solidFill>
                  <a:schemeClr val="bg1"/>
                </a:solidFill>
                <a:latin typeface="Arial" panose="020B0604020202020204" pitchFamily="34" charset="0"/>
              </a:defRPr>
            </a:lvl7pPr>
            <a:lvl8pPr marL="1371600" fontAlgn="base">
              <a:spcBef>
                <a:spcPct val="0"/>
              </a:spcBef>
              <a:spcAft>
                <a:spcPct val="0"/>
              </a:spcAft>
              <a:defRPr sz="2800" b="1">
                <a:solidFill>
                  <a:schemeClr val="bg1"/>
                </a:solidFill>
                <a:latin typeface="Arial" panose="020B0604020202020204" pitchFamily="34" charset="0"/>
              </a:defRPr>
            </a:lvl8pPr>
            <a:lvl9pPr marL="1828800" fontAlgn="base">
              <a:spcBef>
                <a:spcPct val="0"/>
              </a:spcBef>
              <a:spcAft>
                <a:spcPct val="0"/>
              </a:spcAft>
              <a:defRPr sz="2800" b="1">
                <a:solidFill>
                  <a:schemeClr val="bg1"/>
                </a:solidFill>
                <a:latin typeface="Arial" panose="020B0604020202020204" pitchFamily="34" charset="0"/>
              </a:defRPr>
            </a:lvl9pPr>
          </a:lstStyle>
          <a:p>
            <a:pPr eaLnBrk="1" hangingPunct="1">
              <a:defRPr/>
            </a:pPr>
            <a:r>
              <a:rPr lang="zh-CN" altLang="en-US" b="0" smtClean="0">
                <a:effectLst>
                  <a:outerShdw blurRad="38100" dist="38100" dir="2700000" algn="tl">
                    <a:srgbClr val="C0C0C0"/>
                  </a:outerShdw>
                </a:effectLst>
                <a:latin typeface="Times New Roman" panose="02020603050405020304" pitchFamily="18" charset="0"/>
                <a:ea typeface="宋体" panose="02010600030101010101" pitchFamily="2" charset="-122"/>
              </a:rPr>
              <a:t>主要内容</a:t>
            </a:r>
          </a:p>
        </p:txBody>
      </p:sp>
      <p:sp>
        <p:nvSpPr>
          <p:cNvPr id="28675" name="Text Box 3"/>
          <p:cNvSpPr txBox="1">
            <a:spLocks noChangeArrowheads="1"/>
          </p:cNvSpPr>
          <p:nvPr/>
        </p:nvSpPr>
        <p:spPr bwMode="auto">
          <a:xfrm>
            <a:off x="76200" y="1684338"/>
            <a:ext cx="632460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r>
              <a:rPr lang="zh-CN" altLang="en-US" sz="3200" b="1">
                <a:ea typeface="楷体_GB2312" pitchFamily="49" charset="-122"/>
              </a:rPr>
              <a:t>外光电效应</a:t>
            </a:r>
            <a:r>
              <a:rPr lang="en-US" altLang="zh-CN" sz="3200" b="1">
                <a:ea typeface="楷体_GB2312" pitchFamily="49" charset="-122"/>
              </a:rPr>
              <a:t>——</a:t>
            </a:r>
            <a:r>
              <a:rPr lang="zh-CN" altLang="en-US" sz="3200" b="1">
                <a:solidFill>
                  <a:srgbClr val="9933FF"/>
                </a:solidFill>
                <a:ea typeface="楷体_GB2312" pitchFamily="49" charset="-122"/>
              </a:rPr>
              <a:t>光电发射效应 </a:t>
            </a:r>
            <a:endParaRPr lang="en-US" altLang="zh-CN" sz="3200" b="1">
              <a:solidFill>
                <a:srgbClr val="9933FF"/>
              </a:solidFill>
              <a:ea typeface="楷体_GB2312" pitchFamily="49" charset="-122"/>
            </a:endParaRPr>
          </a:p>
        </p:txBody>
      </p:sp>
      <p:sp>
        <p:nvSpPr>
          <p:cNvPr id="835588" name="Rectangle 4"/>
          <p:cNvSpPr>
            <a:spLocks noChangeArrowheads="1"/>
          </p:cNvSpPr>
          <p:nvPr/>
        </p:nvSpPr>
        <p:spPr bwMode="auto">
          <a:xfrm>
            <a:off x="3525838" y="2306638"/>
            <a:ext cx="383857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1" hangingPunct="1">
              <a:defRPr/>
            </a:pPr>
            <a:r>
              <a:rPr lang="zh-CN" altLang="en-US" sz="2800">
                <a:solidFill>
                  <a:srgbClr val="0000FF"/>
                </a:solidFill>
                <a:effectLst>
                  <a:outerShdw blurRad="38100" dist="38100" dir="2700000" algn="tl">
                    <a:srgbClr val="C0C0C0"/>
                  </a:outerShdw>
                </a:effectLst>
                <a:ea typeface="楷体_GB2312" pitchFamily="49" charset="-122"/>
              </a:rPr>
              <a:t>相应器件：光电倍增管 </a:t>
            </a:r>
          </a:p>
        </p:txBody>
      </p:sp>
      <p:sp>
        <p:nvSpPr>
          <p:cNvPr id="28677" name="Rectangle 5"/>
          <p:cNvSpPr>
            <a:spLocks noChangeArrowheads="1"/>
          </p:cNvSpPr>
          <p:nvPr/>
        </p:nvSpPr>
        <p:spPr bwMode="auto">
          <a:xfrm>
            <a:off x="228600" y="4278313"/>
            <a:ext cx="271780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r>
              <a:rPr lang="zh-CN" altLang="en-US" sz="3200" b="1">
                <a:ea typeface="楷体_GB2312" pitchFamily="49" charset="-122"/>
              </a:rPr>
              <a:t>内光电效应 </a:t>
            </a:r>
            <a:endParaRPr lang="zh-CN" altLang="en-US" sz="3200" b="1">
              <a:solidFill>
                <a:srgbClr val="6600FF"/>
              </a:solidFill>
              <a:ea typeface="楷体_GB2312" pitchFamily="49" charset="-122"/>
            </a:endParaRPr>
          </a:p>
        </p:txBody>
      </p:sp>
      <p:sp>
        <p:nvSpPr>
          <p:cNvPr id="28678" name="AutoShape 6"/>
          <p:cNvSpPr>
            <a:spLocks/>
          </p:cNvSpPr>
          <p:nvPr/>
        </p:nvSpPr>
        <p:spPr bwMode="auto">
          <a:xfrm>
            <a:off x="2667000" y="3886200"/>
            <a:ext cx="152400" cy="1447800"/>
          </a:xfrm>
          <a:prstGeom prst="leftBrace">
            <a:avLst>
              <a:gd name="adj1" fmla="val 79167"/>
              <a:gd name="adj2" fmla="val 50000"/>
            </a:avLst>
          </a:prstGeom>
          <a:noFill/>
          <a:ln w="2540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28679" name="Rectangle 7"/>
          <p:cNvSpPr>
            <a:spLocks noChangeArrowheads="1"/>
          </p:cNvSpPr>
          <p:nvPr/>
        </p:nvSpPr>
        <p:spPr bwMode="auto">
          <a:xfrm>
            <a:off x="2743200" y="3671888"/>
            <a:ext cx="23622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r>
              <a:rPr lang="zh-CN" altLang="en-US" b="1" u="sng">
                <a:solidFill>
                  <a:srgbClr val="FF0000"/>
                </a:solidFill>
                <a:ea typeface="楷体_GB2312" pitchFamily="49" charset="-122"/>
              </a:rPr>
              <a:t>光电导效应 </a:t>
            </a:r>
          </a:p>
        </p:txBody>
      </p:sp>
      <p:sp>
        <p:nvSpPr>
          <p:cNvPr id="835592" name="Rectangle 8"/>
          <p:cNvSpPr>
            <a:spLocks noChangeArrowheads="1"/>
          </p:cNvSpPr>
          <p:nvPr/>
        </p:nvSpPr>
        <p:spPr bwMode="auto">
          <a:xfrm>
            <a:off x="2992438" y="4225925"/>
            <a:ext cx="597217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1" hangingPunct="1">
              <a:defRPr/>
            </a:pPr>
            <a:r>
              <a:rPr lang="zh-CN" altLang="en-US" sz="2800">
                <a:solidFill>
                  <a:srgbClr val="0000FF"/>
                </a:solidFill>
                <a:effectLst>
                  <a:outerShdw blurRad="38100" dist="38100" dir="2700000" algn="tl">
                    <a:srgbClr val="C0C0C0"/>
                  </a:outerShdw>
                </a:effectLst>
                <a:ea typeface="楷体_GB2312" pitchFamily="49" charset="-122"/>
              </a:rPr>
              <a:t>相应器件：光敏电阻、光电导摄像管 </a:t>
            </a:r>
          </a:p>
        </p:txBody>
      </p:sp>
      <p:sp>
        <p:nvSpPr>
          <p:cNvPr id="28681" name="Rectangle 10"/>
          <p:cNvSpPr>
            <a:spLocks noChangeArrowheads="1"/>
          </p:cNvSpPr>
          <p:nvPr/>
        </p:nvSpPr>
        <p:spPr bwMode="auto">
          <a:xfrm>
            <a:off x="2717800" y="4989513"/>
            <a:ext cx="21590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r>
              <a:rPr lang="zh-CN" altLang="en-US" b="1">
                <a:solidFill>
                  <a:srgbClr val="9933FF"/>
                </a:solidFill>
                <a:latin typeface="Arial" panose="020B0604020202020204" pitchFamily="34" charset="0"/>
                <a:ea typeface="楷体_GB2312" pitchFamily="49" charset="-122"/>
              </a:rPr>
              <a:t>光伏效应 </a:t>
            </a:r>
          </a:p>
        </p:txBody>
      </p:sp>
      <p:sp>
        <p:nvSpPr>
          <p:cNvPr id="835595" name="Rectangle 11"/>
          <p:cNvSpPr>
            <a:spLocks noChangeArrowheads="1"/>
          </p:cNvSpPr>
          <p:nvPr/>
        </p:nvSpPr>
        <p:spPr bwMode="auto">
          <a:xfrm>
            <a:off x="2590800" y="5521325"/>
            <a:ext cx="571817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lvl="1" eaLnBrk="1" hangingPunct="1">
              <a:spcBef>
                <a:spcPct val="20000"/>
              </a:spcBef>
              <a:buClr>
                <a:schemeClr val="accent1"/>
              </a:buClr>
              <a:buFont typeface="Wingdings" panose="05000000000000000000" pitchFamily="2" charset="2"/>
              <a:buNone/>
              <a:defRPr/>
            </a:pPr>
            <a:r>
              <a:rPr lang="zh-CN" altLang="en-US" sz="2800">
                <a:solidFill>
                  <a:schemeClr val="accent1"/>
                </a:solidFill>
                <a:effectLst>
                  <a:outerShdw blurRad="38100" dist="38100" dir="2700000" algn="tl">
                    <a:srgbClr val="C0C0C0"/>
                  </a:outerShdw>
                </a:effectLst>
                <a:ea typeface="楷体_GB2312" pitchFamily="49" charset="-122"/>
              </a:rPr>
              <a:t>相应器件：光电池、光敏二极管 </a:t>
            </a:r>
          </a:p>
        </p:txBody>
      </p:sp>
    </p:spTree>
  </p:cSld>
  <p:clrMapOvr>
    <a:masterClrMapping/>
  </p:clrMapOvr>
  <p:transition>
    <p:blinds dir="vert"/>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ext Box 2"/>
          <p:cNvSpPr txBox="1">
            <a:spLocks noChangeArrowheads="1"/>
          </p:cNvSpPr>
          <p:nvPr/>
        </p:nvSpPr>
        <p:spPr bwMode="auto">
          <a:xfrm>
            <a:off x="395288" y="1778000"/>
            <a:ext cx="5715000" cy="965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nSpc>
                <a:spcPct val="110000"/>
              </a:lnSpc>
              <a:spcBef>
                <a:spcPct val="0"/>
              </a:spcBef>
              <a:buClrTx/>
              <a:buFontTx/>
              <a:buNone/>
            </a:pPr>
            <a:r>
              <a:rPr kumimoji="1" lang="zh-CN" altLang="en-US" sz="2600" b="1">
                <a:latin typeface="Times New Roman" panose="02020603050405020304" pitchFamily="18" charset="0"/>
                <a:ea typeface="宋体" panose="02010600030101010101" pitchFamily="2" charset="-122"/>
              </a:rPr>
              <a:t>         本征半导体就是完全纯净的、具有晶体结构的半导体。      </a:t>
            </a:r>
          </a:p>
        </p:txBody>
      </p:sp>
      <p:sp>
        <p:nvSpPr>
          <p:cNvPr id="29699" name="Text Box 3"/>
          <p:cNvSpPr txBox="1">
            <a:spLocks noChangeArrowheads="1"/>
          </p:cNvSpPr>
          <p:nvPr/>
        </p:nvSpPr>
        <p:spPr bwMode="auto">
          <a:xfrm>
            <a:off x="152400" y="1295400"/>
            <a:ext cx="4225925"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kumimoji="1" lang="zh-CN" altLang="en-US" b="1">
                <a:solidFill>
                  <a:srgbClr val="FF00FF"/>
                </a:solidFill>
                <a:latin typeface="Times New Roman" panose="02020603050405020304" pitchFamily="18" charset="0"/>
                <a:ea typeface="宋体" panose="02010600030101010101" pitchFamily="2" charset="-122"/>
              </a:rPr>
              <a:t>本征半导体</a:t>
            </a:r>
            <a:r>
              <a:rPr kumimoji="1" lang="zh-CN" altLang="en-US" b="1">
                <a:solidFill>
                  <a:srgbClr val="FF00FF"/>
                </a:solidFill>
                <a:latin typeface="Times New Roman" panose="02020603050405020304" pitchFamily="18" charset="0"/>
                <a:ea typeface="楷体_GB2312" pitchFamily="49" charset="-122"/>
              </a:rPr>
              <a:t> </a:t>
            </a:r>
          </a:p>
        </p:txBody>
      </p:sp>
      <p:sp>
        <p:nvSpPr>
          <p:cNvPr id="29700" name="Text Box 4"/>
          <p:cNvSpPr txBox="1">
            <a:spLocks noChangeArrowheads="1"/>
          </p:cNvSpPr>
          <p:nvPr/>
        </p:nvSpPr>
        <p:spPr bwMode="auto">
          <a:xfrm>
            <a:off x="8035925" y="1792288"/>
            <a:ext cx="12779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ClrTx/>
              <a:buFontTx/>
              <a:buNone/>
            </a:pPr>
            <a:r>
              <a:rPr kumimoji="1" lang="zh-CN" altLang="en-US" sz="2000" b="1">
                <a:solidFill>
                  <a:srgbClr val="008000"/>
                </a:solidFill>
                <a:latin typeface="Times New Roman" panose="02020603050405020304" pitchFamily="18" charset="0"/>
                <a:ea typeface="宋体" panose="02010600030101010101" pitchFamily="2" charset="-122"/>
              </a:rPr>
              <a:t>自由电子</a:t>
            </a:r>
          </a:p>
        </p:txBody>
      </p:sp>
      <p:grpSp>
        <p:nvGrpSpPr>
          <p:cNvPr id="29701" name="Group 5"/>
          <p:cNvGrpSpPr>
            <a:grpSpLocks/>
          </p:cNvGrpSpPr>
          <p:nvPr/>
        </p:nvGrpSpPr>
        <p:grpSpPr bwMode="auto">
          <a:xfrm>
            <a:off x="7329488" y="2143125"/>
            <a:ext cx="706437" cy="565150"/>
            <a:chOff x="4617" y="1350"/>
            <a:chExt cx="445" cy="356"/>
          </a:xfrm>
        </p:grpSpPr>
        <p:sp>
          <p:nvSpPr>
            <p:cNvPr id="29757" name="Text Box 6"/>
            <p:cNvSpPr txBox="1">
              <a:spLocks noChangeArrowheads="1"/>
            </p:cNvSpPr>
            <p:nvPr/>
          </p:nvSpPr>
          <p:spPr bwMode="auto">
            <a:xfrm>
              <a:off x="4617" y="1350"/>
              <a:ext cx="445"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ClrTx/>
                <a:buFontTx/>
                <a:buNone/>
              </a:pPr>
              <a:r>
                <a:rPr kumimoji="1" lang="zh-CN" altLang="en-US" sz="2000" b="1">
                  <a:solidFill>
                    <a:srgbClr val="FF3300"/>
                  </a:solidFill>
                  <a:latin typeface="Times New Roman" panose="02020603050405020304" pitchFamily="18" charset="0"/>
                  <a:ea typeface="宋体" panose="02010600030101010101" pitchFamily="2" charset="-122"/>
                </a:rPr>
                <a:t>空穴</a:t>
              </a:r>
            </a:p>
          </p:txBody>
        </p:sp>
        <p:sp>
          <p:nvSpPr>
            <p:cNvPr id="29758" name="Line 7"/>
            <p:cNvSpPr>
              <a:spLocks noChangeShapeType="1"/>
            </p:cNvSpPr>
            <p:nvPr/>
          </p:nvSpPr>
          <p:spPr bwMode="auto">
            <a:xfrm>
              <a:off x="4910" y="1589"/>
              <a:ext cx="49" cy="11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29702" name="Group 8"/>
          <p:cNvGrpSpPr>
            <a:grpSpLocks/>
          </p:cNvGrpSpPr>
          <p:nvPr/>
        </p:nvGrpSpPr>
        <p:grpSpPr bwMode="auto">
          <a:xfrm>
            <a:off x="6210300" y="2125663"/>
            <a:ext cx="1209675" cy="554037"/>
            <a:chOff x="3912" y="1339"/>
            <a:chExt cx="762" cy="349"/>
          </a:xfrm>
        </p:grpSpPr>
        <p:sp>
          <p:nvSpPr>
            <p:cNvPr id="29755" name="Text Box 9"/>
            <p:cNvSpPr txBox="1">
              <a:spLocks noChangeArrowheads="1"/>
            </p:cNvSpPr>
            <p:nvPr/>
          </p:nvSpPr>
          <p:spPr bwMode="auto">
            <a:xfrm>
              <a:off x="3912" y="1339"/>
              <a:ext cx="76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ClrTx/>
                <a:buFontTx/>
                <a:buNone/>
              </a:pPr>
              <a:r>
                <a:rPr kumimoji="1" lang="zh-CN" altLang="en-US" sz="2000" b="1">
                  <a:latin typeface="Times New Roman" panose="02020603050405020304" pitchFamily="18" charset="0"/>
                  <a:ea typeface="宋体" panose="02010600030101010101" pitchFamily="2" charset="-122"/>
                </a:rPr>
                <a:t>共价键</a:t>
              </a:r>
            </a:p>
          </p:txBody>
        </p:sp>
        <p:sp>
          <p:nvSpPr>
            <p:cNvPr id="29756" name="Line 10"/>
            <p:cNvSpPr>
              <a:spLocks noChangeShapeType="1"/>
            </p:cNvSpPr>
            <p:nvPr/>
          </p:nvSpPr>
          <p:spPr bwMode="auto">
            <a:xfrm>
              <a:off x="4212" y="1574"/>
              <a:ext cx="70" cy="11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29703" name="Group 11"/>
          <p:cNvGrpSpPr>
            <a:grpSpLocks/>
          </p:cNvGrpSpPr>
          <p:nvPr/>
        </p:nvGrpSpPr>
        <p:grpSpPr bwMode="auto">
          <a:xfrm>
            <a:off x="6089650" y="2260600"/>
            <a:ext cx="2749550" cy="3813175"/>
            <a:chOff x="3825" y="1424"/>
            <a:chExt cx="1732" cy="2402"/>
          </a:xfrm>
        </p:grpSpPr>
        <p:sp>
          <p:nvSpPr>
            <p:cNvPr id="29706" name="Freeform 12"/>
            <p:cNvSpPr>
              <a:spLocks/>
            </p:cNvSpPr>
            <p:nvPr/>
          </p:nvSpPr>
          <p:spPr bwMode="auto">
            <a:xfrm>
              <a:off x="4993" y="1458"/>
              <a:ext cx="395" cy="248"/>
            </a:xfrm>
            <a:custGeom>
              <a:avLst/>
              <a:gdLst>
                <a:gd name="T0" fmla="*/ 0 w 395"/>
                <a:gd name="T1" fmla="*/ 248 h 248"/>
                <a:gd name="T2" fmla="*/ 113 w 395"/>
                <a:gd name="T3" fmla="*/ 90 h 248"/>
                <a:gd name="T4" fmla="*/ 395 w 395"/>
                <a:gd name="T5" fmla="*/ 0 h 248"/>
                <a:gd name="T6" fmla="*/ 0 60000 65536"/>
                <a:gd name="T7" fmla="*/ 0 60000 65536"/>
                <a:gd name="T8" fmla="*/ 0 60000 65536"/>
              </a:gdLst>
              <a:ahLst/>
              <a:cxnLst>
                <a:cxn ang="T6">
                  <a:pos x="T0" y="T1"/>
                </a:cxn>
                <a:cxn ang="T7">
                  <a:pos x="T2" y="T3"/>
                </a:cxn>
                <a:cxn ang="T8">
                  <a:pos x="T4" y="T5"/>
                </a:cxn>
              </a:cxnLst>
              <a:rect l="0" t="0" r="r" b="b"/>
              <a:pathLst>
                <a:path w="395" h="248">
                  <a:moveTo>
                    <a:pt x="0" y="248"/>
                  </a:moveTo>
                  <a:cubicBezTo>
                    <a:pt x="23" y="189"/>
                    <a:pt x="47" y="131"/>
                    <a:pt x="113" y="90"/>
                  </a:cubicBezTo>
                  <a:cubicBezTo>
                    <a:pt x="179" y="49"/>
                    <a:pt x="287" y="24"/>
                    <a:pt x="395" y="0"/>
                  </a:cubicBezTo>
                </a:path>
              </a:pathLst>
            </a:custGeom>
            <a:noFill/>
            <a:ln w="12700" cap="flat" cmpd="sng">
              <a:solidFill>
                <a:schemeClr val="tx1"/>
              </a:solidFill>
              <a:prstDash val="solid"/>
              <a:round/>
              <a:headEnd type="none" w="med" len="med"/>
              <a:tailEnd type="arrow"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29707" name="Group 13"/>
            <p:cNvGrpSpPr>
              <a:grpSpLocks/>
            </p:cNvGrpSpPr>
            <p:nvPr/>
          </p:nvGrpSpPr>
          <p:grpSpPr bwMode="auto">
            <a:xfrm>
              <a:off x="3825" y="1424"/>
              <a:ext cx="1732" cy="2402"/>
              <a:chOff x="3825" y="1424"/>
              <a:chExt cx="1732" cy="2402"/>
            </a:xfrm>
          </p:grpSpPr>
          <p:grpSp>
            <p:nvGrpSpPr>
              <p:cNvPr id="29708" name="Group 14"/>
              <p:cNvGrpSpPr>
                <a:grpSpLocks/>
              </p:cNvGrpSpPr>
              <p:nvPr/>
            </p:nvGrpSpPr>
            <p:grpSpPr bwMode="auto">
              <a:xfrm>
                <a:off x="3825" y="1424"/>
                <a:ext cx="1732" cy="1815"/>
                <a:chOff x="218" y="1900"/>
                <a:chExt cx="1732" cy="1815"/>
              </a:xfrm>
            </p:grpSpPr>
            <p:sp>
              <p:nvSpPr>
                <p:cNvPr id="29710" name="Oval 15"/>
                <p:cNvSpPr>
                  <a:spLocks noChangeArrowheads="1"/>
                </p:cNvSpPr>
                <p:nvPr/>
              </p:nvSpPr>
              <p:spPr bwMode="auto">
                <a:xfrm>
                  <a:off x="537" y="2414"/>
                  <a:ext cx="352" cy="330"/>
                </a:xfrm>
                <a:prstGeom prst="ellipse">
                  <a:avLst/>
                </a:prstGeom>
                <a:solidFill>
                  <a:srgbClr val="FFFF66"/>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29711" name="Text Box 16"/>
                <p:cNvSpPr txBox="1">
                  <a:spLocks noChangeArrowheads="1"/>
                </p:cNvSpPr>
                <p:nvPr/>
              </p:nvSpPr>
              <p:spPr bwMode="auto">
                <a:xfrm>
                  <a:off x="585" y="2458"/>
                  <a:ext cx="382" cy="250"/>
                </a:xfrm>
                <a:prstGeom prst="rect">
                  <a:avLst/>
                </a:prstGeom>
                <a:noFill/>
                <a:ln>
                  <a:noFill/>
                </a:ln>
                <a:effectLst/>
                <a:extLst>
                  <a:ext uri="{909E8E84-426E-40DD-AFC4-6F175D3DCCD1}">
                    <a14:hiddenFill xmlns:a14="http://schemas.microsoft.com/office/drawing/2010/main">
                      <a:solidFill>
                        <a:srgbClr val="FFFF6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ClrTx/>
                    <a:buFontTx/>
                    <a:buNone/>
                  </a:pPr>
                  <a:r>
                    <a:rPr kumimoji="1" lang="en-US" altLang="zh-CN" sz="2000" b="1">
                      <a:latin typeface="Times New Roman" panose="02020603050405020304" pitchFamily="18" charset="0"/>
                      <a:ea typeface="宋体" panose="02010600030101010101" pitchFamily="2" charset="-122"/>
                    </a:rPr>
                    <a:t>Si</a:t>
                  </a:r>
                </a:p>
              </p:txBody>
            </p:sp>
            <p:sp>
              <p:nvSpPr>
                <p:cNvPr id="29712" name="Oval 17"/>
                <p:cNvSpPr>
                  <a:spLocks noChangeArrowheads="1"/>
                </p:cNvSpPr>
                <p:nvPr/>
              </p:nvSpPr>
              <p:spPr bwMode="auto">
                <a:xfrm>
                  <a:off x="218" y="2129"/>
                  <a:ext cx="961" cy="896"/>
                </a:xfrm>
                <a:prstGeom prst="ellipse">
                  <a:avLst/>
                </a:prstGeom>
                <a:noFill/>
                <a:ln w="9525">
                  <a:solidFill>
                    <a:schemeClr val="tx1"/>
                  </a:solidFill>
                  <a:prstDash val="sysDot"/>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29713" name="Oval 18"/>
                <p:cNvSpPr>
                  <a:spLocks noChangeArrowheads="1"/>
                </p:cNvSpPr>
                <p:nvPr/>
              </p:nvSpPr>
              <p:spPr bwMode="auto">
                <a:xfrm>
                  <a:off x="586" y="2202"/>
                  <a:ext cx="55" cy="5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29714" name="Oval 19"/>
                <p:cNvSpPr>
                  <a:spLocks noChangeArrowheads="1"/>
                </p:cNvSpPr>
                <p:nvPr/>
              </p:nvSpPr>
              <p:spPr bwMode="auto">
                <a:xfrm>
                  <a:off x="767" y="2202"/>
                  <a:ext cx="54" cy="5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29715" name="Oval 20"/>
                <p:cNvSpPr>
                  <a:spLocks noChangeArrowheads="1"/>
                </p:cNvSpPr>
                <p:nvPr/>
              </p:nvSpPr>
              <p:spPr bwMode="auto">
                <a:xfrm>
                  <a:off x="601" y="2892"/>
                  <a:ext cx="54" cy="5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29716" name="Oval 21"/>
                <p:cNvSpPr>
                  <a:spLocks noChangeArrowheads="1"/>
                </p:cNvSpPr>
                <p:nvPr/>
              </p:nvSpPr>
              <p:spPr bwMode="auto">
                <a:xfrm>
                  <a:off x="787" y="2892"/>
                  <a:ext cx="54" cy="5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29717" name="Oval 22"/>
                <p:cNvSpPr>
                  <a:spLocks noChangeArrowheads="1"/>
                </p:cNvSpPr>
                <p:nvPr/>
              </p:nvSpPr>
              <p:spPr bwMode="auto">
                <a:xfrm>
                  <a:off x="1047" y="2487"/>
                  <a:ext cx="55" cy="5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29718" name="Oval 23"/>
                <p:cNvSpPr>
                  <a:spLocks noChangeArrowheads="1"/>
                </p:cNvSpPr>
                <p:nvPr/>
              </p:nvSpPr>
              <p:spPr bwMode="auto">
                <a:xfrm>
                  <a:off x="1047" y="2634"/>
                  <a:ext cx="55" cy="5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29719" name="Oval 24"/>
                <p:cNvSpPr>
                  <a:spLocks noChangeArrowheads="1"/>
                </p:cNvSpPr>
                <p:nvPr/>
              </p:nvSpPr>
              <p:spPr bwMode="auto">
                <a:xfrm>
                  <a:off x="296" y="2639"/>
                  <a:ext cx="55" cy="5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29720" name="Oval 25"/>
                <p:cNvSpPr>
                  <a:spLocks noChangeArrowheads="1"/>
                </p:cNvSpPr>
                <p:nvPr/>
              </p:nvSpPr>
              <p:spPr bwMode="auto">
                <a:xfrm>
                  <a:off x="296" y="2497"/>
                  <a:ext cx="55" cy="5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29721" name="Oval 26"/>
                <p:cNvSpPr>
                  <a:spLocks noChangeArrowheads="1"/>
                </p:cNvSpPr>
                <p:nvPr/>
              </p:nvSpPr>
              <p:spPr bwMode="auto">
                <a:xfrm>
                  <a:off x="1303" y="2400"/>
                  <a:ext cx="352" cy="330"/>
                </a:xfrm>
                <a:prstGeom prst="ellipse">
                  <a:avLst/>
                </a:prstGeom>
                <a:solidFill>
                  <a:srgbClr val="FFFF66"/>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29722" name="Text Box 27"/>
                <p:cNvSpPr txBox="1">
                  <a:spLocks noChangeArrowheads="1"/>
                </p:cNvSpPr>
                <p:nvPr/>
              </p:nvSpPr>
              <p:spPr bwMode="auto">
                <a:xfrm>
                  <a:off x="1352" y="2444"/>
                  <a:ext cx="381" cy="250"/>
                </a:xfrm>
                <a:prstGeom prst="rect">
                  <a:avLst/>
                </a:prstGeom>
                <a:noFill/>
                <a:ln>
                  <a:noFill/>
                </a:ln>
                <a:effectLst/>
                <a:extLst>
                  <a:ext uri="{909E8E84-426E-40DD-AFC4-6F175D3DCCD1}">
                    <a14:hiddenFill xmlns:a14="http://schemas.microsoft.com/office/drawing/2010/main">
                      <a:solidFill>
                        <a:srgbClr val="FFFF6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ClrTx/>
                    <a:buFontTx/>
                    <a:buNone/>
                  </a:pPr>
                  <a:r>
                    <a:rPr kumimoji="1" lang="en-US" altLang="zh-CN" sz="2000" b="1">
                      <a:latin typeface="Times New Roman" panose="02020603050405020304" pitchFamily="18" charset="0"/>
                      <a:ea typeface="宋体" panose="02010600030101010101" pitchFamily="2" charset="-122"/>
                    </a:rPr>
                    <a:t>Si</a:t>
                  </a:r>
                </a:p>
              </p:txBody>
            </p:sp>
            <p:sp>
              <p:nvSpPr>
                <p:cNvPr id="29723" name="Oval 28"/>
                <p:cNvSpPr>
                  <a:spLocks noChangeArrowheads="1"/>
                </p:cNvSpPr>
                <p:nvPr/>
              </p:nvSpPr>
              <p:spPr bwMode="auto">
                <a:xfrm>
                  <a:off x="984" y="2115"/>
                  <a:ext cx="961" cy="896"/>
                </a:xfrm>
                <a:prstGeom prst="ellipse">
                  <a:avLst/>
                </a:prstGeom>
                <a:noFill/>
                <a:ln w="9525">
                  <a:solidFill>
                    <a:schemeClr val="tx1"/>
                  </a:solidFill>
                  <a:prstDash val="sysDot"/>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29724" name="Oval 29"/>
                <p:cNvSpPr>
                  <a:spLocks noChangeArrowheads="1"/>
                </p:cNvSpPr>
                <p:nvPr/>
              </p:nvSpPr>
              <p:spPr bwMode="auto">
                <a:xfrm>
                  <a:off x="1352" y="2188"/>
                  <a:ext cx="55" cy="51"/>
                </a:xfrm>
                <a:prstGeom prst="ellipse">
                  <a:avLst/>
                </a:prstGeom>
                <a:noFill/>
                <a:ln w="9525">
                  <a:solidFill>
                    <a:schemeClr val="tx1"/>
                  </a:solidFill>
                  <a:round/>
                  <a:headEnd/>
                  <a:tailEnd/>
                </a:ln>
                <a:effectLst/>
                <a:extLst>
                  <a:ext uri="{909E8E84-426E-40DD-AFC4-6F175D3DCCD1}">
                    <a14:hiddenFill xmlns:a14="http://schemas.microsoft.com/office/drawing/2010/main">
                      <a:solidFill>
                        <a:srgbClr val="FFFF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29725" name="Oval 30"/>
                <p:cNvSpPr>
                  <a:spLocks noChangeArrowheads="1"/>
                </p:cNvSpPr>
                <p:nvPr/>
              </p:nvSpPr>
              <p:spPr bwMode="auto">
                <a:xfrm>
                  <a:off x="1533" y="2188"/>
                  <a:ext cx="54" cy="5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29726" name="Oval 31"/>
                <p:cNvSpPr>
                  <a:spLocks noChangeArrowheads="1"/>
                </p:cNvSpPr>
                <p:nvPr/>
              </p:nvSpPr>
              <p:spPr bwMode="auto">
                <a:xfrm>
                  <a:off x="1367" y="2878"/>
                  <a:ext cx="54" cy="5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29727" name="Oval 32"/>
                <p:cNvSpPr>
                  <a:spLocks noChangeArrowheads="1"/>
                </p:cNvSpPr>
                <p:nvPr/>
              </p:nvSpPr>
              <p:spPr bwMode="auto">
                <a:xfrm>
                  <a:off x="1553" y="2878"/>
                  <a:ext cx="54" cy="5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29728" name="Oval 33"/>
                <p:cNvSpPr>
                  <a:spLocks noChangeArrowheads="1"/>
                </p:cNvSpPr>
                <p:nvPr/>
              </p:nvSpPr>
              <p:spPr bwMode="auto">
                <a:xfrm>
                  <a:off x="1813" y="2473"/>
                  <a:ext cx="55" cy="5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29729" name="Oval 34"/>
                <p:cNvSpPr>
                  <a:spLocks noChangeArrowheads="1"/>
                </p:cNvSpPr>
                <p:nvPr/>
              </p:nvSpPr>
              <p:spPr bwMode="auto">
                <a:xfrm>
                  <a:off x="1813" y="2620"/>
                  <a:ext cx="55" cy="5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29730" name="Oval 35"/>
                <p:cNvSpPr>
                  <a:spLocks noChangeArrowheads="1"/>
                </p:cNvSpPr>
                <p:nvPr/>
              </p:nvSpPr>
              <p:spPr bwMode="auto">
                <a:xfrm>
                  <a:off x="557" y="3104"/>
                  <a:ext cx="352" cy="330"/>
                </a:xfrm>
                <a:prstGeom prst="ellipse">
                  <a:avLst/>
                </a:prstGeom>
                <a:solidFill>
                  <a:srgbClr val="FFFF66"/>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29731" name="Text Box 36"/>
                <p:cNvSpPr txBox="1">
                  <a:spLocks noChangeArrowheads="1"/>
                </p:cNvSpPr>
                <p:nvPr/>
              </p:nvSpPr>
              <p:spPr bwMode="auto">
                <a:xfrm>
                  <a:off x="605" y="3137"/>
                  <a:ext cx="382" cy="250"/>
                </a:xfrm>
                <a:prstGeom prst="rect">
                  <a:avLst/>
                </a:prstGeom>
                <a:noFill/>
                <a:ln>
                  <a:noFill/>
                </a:ln>
                <a:effectLst/>
                <a:extLst>
                  <a:ext uri="{909E8E84-426E-40DD-AFC4-6F175D3DCCD1}">
                    <a14:hiddenFill xmlns:a14="http://schemas.microsoft.com/office/drawing/2010/main">
                      <a:solidFill>
                        <a:srgbClr val="FFFF6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ClrTx/>
                    <a:buFontTx/>
                    <a:buNone/>
                  </a:pPr>
                  <a:r>
                    <a:rPr kumimoji="1" lang="en-US" altLang="zh-CN" sz="2000" b="1">
                      <a:latin typeface="Times New Roman" panose="02020603050405020304" pitchFamily="18" charset="0"/>
                      <a:ea typeface="宋体" panose="02010600030101010101" pitchFamily="2" charset="-122"/>
                    </a:rPr>
                    <a:t>Si</a:t>
                  </a:r>
                </a:p>
              </p:txBody>
            </p:sp>
            <p:sp>
              <p:nvSpPr>
                <p:cNvPr id="29732" name="Oval 37"/>
                <p:cNvSpPr>
                  <a:spLocks noChangeArrowheads="1"/>
                </p:cNvSpPr>
                <p:nvPr/>
              </p:nvSpPr>
              <p:spPr bwMode="auto">
                <a:xfrm>
                  <a:off x="238" y="2819"/>
                  <a:ext cx="961" cy="896"/>
                </a:xfrm>
                <a:prstGeom prst="ellipse">
                  <a:avLst/>
                </a:prstGeom>
                <a:noFill/>
                <a:ln w="9525">
                  <a:solidFill>
                    <a:schemeClr val="tx1"/>
                  </a:solidFill>
                  <a:prstDash val="sysDot"/>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29733" name="Oval 38"/>
                <p:cNvSpPr>
                  <a:spLocks noChangeArrowheads="1"/>
                </p:cNvSpPr>
                <p:nvPr/>
              </p:nvSpPr>
              <p:spPr bwMode="auto">
                <a:xfrm>
                  <a:off x="621" y="3582"/>
                  <a:ext cx="54" cy="5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29734" name="Oval 39"/>
                <p:cNvSpPr>
                  <a:spLocks noChangeArrowheads="1"/>
                </p:cNvSpPr>
                <p:nvPr/>
              </p:nvSpPr>
              <p:spPr bwMode="auto">
                <a:xfrm>
                  <a:off x="807" y="3582"/>
                  <a:ext cx="54" cy="5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29735" name="Oval 40"/>
                <p:cNvSpPr>
                  <a:spLocks noChangeArrowheads="1"/>
                </p:cNvSpPr>
                <p:nvPr/>
              </p:nvSpPr>
              <p:spPr bwMode="auto">
                <a:xfrm>
                  <a:off x="1067" y="3177"/>
                  <a:ext cx="55" cy="5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29736" name="Oval 41"/>
                <p:cNvSpPr>
                  <a:spLocks noChangeArrowheads="1"/>
                </p:cNvSpPr>
                <p:nvPr/>
              </p:nvSpPr>
              <p:spPr bwMode="auto">
                <a:xfrm>
                  <a:off x="1067" y="3324"/>
                  <a:ext cx="55" cy="5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29737" name="Oval 42"/>
                <p:cNvSpPr>
                  <a:spLocks noChangeArrowheads="1"/>
                </p:cNvSpPr>
                <p:nvPr/>
              </p:nvSpPr>
              <p:spPr bwMode="auto">
                <a:xfrm>
                  <a:off x="316" y="3329"/>
                  <a:ext cx="55" cy="5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29738" name="Oval 43"/>
                <p:cNvSpPr>
                  <a:spLocks noChangeArrowheads="1"/>
                </p:cNvSpPr>
                <p:nvPr/>
              </p:nvSpPr>
              <p:spPr bwMode="auto">
                <a:xfrm>
                  <a:off x="316" y="3187"/>
                  <a:ext cx="55" cy="5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29739" name="Oval 44"/>
                <p:cNvSpPr>
                  <a:spLocks noChangeArrowheads="1"/>
                </p:cNvSpPr>
                <p:nvPr/>
              </p:nvSpPr>
              <p:spPr bwMode="auto">
                <a:xfrm>
                  <a:off x="1308" y="3085"/>
                  <a:ext cx="352" cy="330"/>
                </a:xfrm>
                <a:prstGeom prst="ellipse">
                  <a:avLst/>
                </a:prstGeom>
                <a:solidFill>
                  <a:srgbClr val="FFFF66"/>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29740" name="Text Box 45"/>
                <p:cNvSpPr txBox="1">
                  <a:spLocks noChangeArrowheads="1"/>
                </p:cNvSpPr>
                <p:nvPr/>
              </p:nvSpPr>
              <p:spPr bwMode="auto">
                <a:xfrm>
                  <a:off x="1356" y="3118"/>
                  <a:ext cx="382" cy="250"/>
                </a:xfrm>
                <a:prstGeom prst="rect">
                  <a:avLst/>
                </a:prstGeom>
                <a:noFill/>
                <a:ln>
                  <a:noFill/>
                </a:ln>
                <a:effectLst/>
                <a:extLst>
                  <a:ext uri="{909E8E84-426E-40DD-AFC4-6F175D3DCCD1}">
                    <a14:hiddenFill xmlns:a14="http://schemas.microsoft.com/office/drawing/2010/main">
                      <a:solidFill>
                        <a:srgbClr val="FFFF6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ClrTx/>
                    <a:buFontTx/>
                    <a:buNone/>
                  </a:pPr>
                  <a:r>
                    <a:rPr kumimoji="1" lang="en-US" altLang="zh-CN" sz="2000" b="1">
                      <a:latin typeface="Times New Roman" panose="02020603050405020304" pitchFamily="18" charset="0"/>
                      <a:ea typeface="宋体" panose="02010600030101010101" pitchFamily="2" charset="-122"/>
                    </a:rPr>
                    <a:t>Si</a:t>
                  </a:r>
                </a:p>
              </p:txBody>
            </p:sp>
            <p:sp>
              <p:nvSpPr>
                <p:cNvPr id="29741" name="Oval 46"/>
                <p:cNvSpPr>
                  <a:spLocks noChangeArrowheads="1"/>
                </p:cNvSpPr>
                <p:nvPr/>
              </p:nvSpPr>
              <p:spPr bwMode="auto">
                <a:xfrm>
                  <a:off x="989" y="2800"/>
                  <a:ext cx="961" cy="896"/>
                </a:xfrm>
                <a:prstGeom prst="ellipse">
                  <a:avLst/>
                </a:prstGeom>
                <a:noFill/>
                <a:ln w="9525">
                  <a:solidFill>
                    <a:schemeClr val="tx1"/>
                  </a:solidFill>
                  <a:prstDash val="sysDot"/>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29742" name="Oval 47"/>
                <p:cNvSpPr>
                  <a:spLocks noChangeArrowheads="1"/>
                </p:cNvSpPr>
                <p:nvPr/>
              </p:nvSpPr>
              <p:spPr bwMode="auto">
                <a:xfrm>
                  <a:off x="1372" y="3585"/>
                  <a:ext cx="54" cy="5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29743" name="Oval 48"/>
                <p:cNvSpPr>
                  <a:spLocks noChangeArrowheads="1"/>
                </p:cNvSpPr>
                <p:nvPr/>
              </p:nvSpPr>
              <p:spPr bwMode="auto">
                <a:xfrm>
                  <a:off x="1558" y="3585"/>
                  <a:ext cx="54" cy="5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29744" name="Oval 49"/>
                <p:cNvSpPr>
                  <a:spLocks noChangeArrowheads="1"/>
                </p:cNvSpPr>
                <p:nvPr/>
              </p:nvSpPr>
              <p:spPr bwMode="auto">
                <a:xfrm>
                  <a:off x="1818" y="3158"/>
                  <a:ext cx="55" cy="5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29745" name="Oval 50"/>
                <p:cNvSpPr>
                  <a:spLocks noChangeArrowheads="1"/>
                </p:cNvSpPr>
                <p:nvPr/>
              </p:nvSpPr>
              <p:spPr bwMode="auto">
                <a:xfrm>
                  <a:off x="1818" y="3305"/>
                  <a:ext cx="55" cy="5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29746" name="Freeform 51"/>
                <p:cNvSpPr>
                  <a:spLocks/>
                </p:cNvSpPr>
                <p:nvPr/>
              </p:nvSpPr>
              <p:spPr bwMode="auto">
                <a:xfrm>
                  <a:off x="298" y="2164"/>
                  <a:ext cx="760" cy="166"/>
                </a:xfrm>
                <a:custGeom>
                  <a:avLst/>
                  <a:gdLst>
                    <a:gd name="T0" fmla="*/ 49 w 572"/>
                    <a:gd name="T1" fmla="*/ 15 h 134"/>
                    <a:gd name="T2" fmla="*/ 92 w 572"/>
                    <a:gd name="T3" fmla="*/ 64 h 134"/>
                    <a:gd name="T4" fmla="*/ 601 w 572"/>
                    <a:gd name="T5" fmla="*/ 194 h 134"/>
                    <a:gd name="T6" fmla="*/ 1010 w 572"/>
                    <a:gd name="T7" fmla="*/ 0 h 13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72" h="134">
                      <a:moveTo>
                        <a:pt x="28" y="10"/>
                      </a:moveTo>
                      <a:cubicBezTo>
                        <a:pt x="32" y="15"/>
                        <a:pt x="0" y="23"/>
                        <a:pt x="52" y="42"/>
                      </a:cubicBezTo>
                      <a:cubicBezTo>
                        <a:pt x="104" y="61"/>
                        <a:pt x="253" y="134"/>
                        <a:pt x="340" y="127"/>
                      </a:cubicBezTo>
                      <a:cubicBezTo>
                        <a:pt x="427" y="120"/>
                        <a:pt x="524" y="26"/>
                        <a:pt x="572" y="0"/>
                      </a:cubicBezTo>
                    </a:path>
                  </a:pathLst>
                </a:custGeom>
                <a:noFill/>
                <a:ln w="9525" cap="flat">
                  <a:solidFill>
                    <a:schemeClr val="tx1"/>
                  </a:solidFill>
                  <a:prstDash val="sysDot"/>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9747" name="Freeform 52"/>
                <p:cNvSpPr>
                  <a:spLocks/>
                </p:cNvSpPr>
                <p:nvPr/>
              </p:nvSpPr>
              <p:spPr bwMode="auto">
                <a:xfrm>
                  <a:off x="1047" y="2161"/>
                  <a:ext cx="761" cy="167"/>
                </a:xfrm>
                <a:custGeom>
                  <a:avLst/>
                  <a:gdLst>
                    <a:gd name="T0" fmla="*/ 49 w 572"/>
                    <a:gd name="T1" fmla="*/ 15 h 134"/>
                    <a:gd name="T2" fmla="*/ 92 w 572"/>
                    <a:gd name="T3" fmla="*/ 65 h 134"/>
                    <a:gd name="T4" fmla="*/ 601 w 572"/>
                    <a:gd name="T5" fmla="*/ 197 h 134"/>
                    <a:gd name="T6" fmla="*/ 1012 w 572"/>
                    <a:gd name="T7" fmla="*/ 0 h 13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72" h="134">
                      <a:moveTo>
                        <a:pt x="28" y="10"/>
                      </a:moveTo>
                      <a:cubicBezTo>
                        <a:pt x="32" y="15"/>
                        <a:pt x="0" y="23"/>
                        <a:pt x="52" y="42"/>
                      </a:cubicBezTo>
                      <a:cubicBezTo>
                        <a:pt x="104" y="61"/>
                        <a:pt x="253" y="134"/>
                        <a:pt x="340" y="127"/>
                      </a:cubicBezTo>
                      <a:cubicBezTo>
                        <a:pt x="427" y="120"/>
                        <a:pt x="524" y="26"/>
                        <a:pt x="572" y="0"/>
                      </a:cubicBezTo>
                    </a:path>
                  </a:pathLst>
                </a:custGeom>
                <a:noFill/>
                <a:ln w="9525" cap="flat">
                  <a:solidFill>
                    <a:schemeClr val="tx1"/>
                  </a:solidFill>
                  <a:prstDash val="sysDot"/>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9748" name="Freeform 53"/>
                <p:cNvSpPr>
                  <a:spLocks/>
                </p:cNvSpPr>
                <p:nvPr/>
              </p:nvSpPr>
              <p:spPr bwMode="auto">
                <a:xfrm flipV="1">
                  <a:off x="296" y="3517"/>
                  <a:ext cx="761" cy="167"/>
                </a:xfrm>
                <a:custGeom>
                  <a:avLst/>
                  <a:gdLst>
                    <a:gd name="T0" fmla="*/ 49 w 572"/>
                    <a:gd name="T1" fmla="*/ 15 h 134"/>
                    <a:gd name="T2" fmla="*/ 92 w 572"/>
                    <a:gd name="T3" fmla="*/ 65 h 134"/>
                    <a:gd name="T4" fmla="*/ 601 w 572"/>
                    <a:gd name="T5" fmla="*/ 197 h 134"/>
                    <a:gd name="T6" fmla="*/ 1012 w 572"/>
                    <a:gd name="T7" fmla="*/ 0 h 13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72" h="134">
                      <a:moveTo>
                        <a:pt x="28" y="10"/>
                      </a:moveTo>
                      <a:cubicBezTo>
                        <a:pt x="32" y="15"/>
                        <a:pt x="0" y="23"/>
                        <a:pt x="52" y="42"/>
                      </a:cubicBezTo>
                      <a:cubicBezTo>
                        <a:pt x="104" y="61"/>
                        <a:pt x="253" y="134"/>
                        <a:pt x="340" y="127"/>
                      </a:cubicBezTo>
                      <a:cubicBezTo>
                        <a:pt x="427" y="120"/>
                        <a:pt x="524" y="26"/>
                        <a:pt x="572" y="0"/>
                      </a:cubicBezTo>
                    </a:path>
                  </a:pathLst>
                </a:custGeom>
                <a:noFill/>
                <a:ln w="9525" cap="flat">
                  <a:solidFill>
                    <a:schemeClr val="tx1"/>
                  </a:solidFill>
                  <a:prstDash val="sysDot"/>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9749" name="Freeform 54"/>
                <p:cNvSpPr>
                  <a:spLocks/>
                </p:cNvSpPr>
                <p:nvPr/>
              </p:nvSpPr>
              <p:spPr bwMode="auto">
                <a:xfrm flipV="1">
                  <a:off x="1067" y="3517"/>
                  <a:ext cx="761" cy="167"/>
                </a:xfrm>
                <a:custGeom>
                  <a:avLst/>
                  <a:gdLst>
                    <a:gd name="T0" fmla="*/ 49 w 572"/>
                    <a:gd name="T1" fmla="*/ 15 h 134"/>
                    <a:gd name="T2" fmla="*/ 92 w 572"/>
                    <a:gd name="T3" fmla="*/ 65 h 134"/>
                    <a:gd name="T4" fmla="*/ 601 w 572"/>
                    <a:gd name="T5" fmla="*/ 197 h 134"/>
                    <a:gd name="T6" fmla="*/ 1012 w 572"/>
                    <a:gd name="T7" fmla="*/ 0 h 13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72" h="134">
                      <a:moveTo>
                        <a:pt x="28" y="10"/>
                      </a:moveTo>
                      <a:cubicBezTo>
                        <a:pt x="32" y="15"/>
                        <a:pt x="0" y="23"/>
                        <a:pt x="52" y="42"/>
                      </a:cubicBezTo>
                      <a:cubicBezTo>
                        <a:pt x="104" y="61"/>
                        <a:pt x="253" y="134"/>
                        <a:pt x="340" y="127"/>
                      </a:cubicBezTo>
                      <a:cubicBezTo>
                        <a:pt x="427" y="120"/>
                        <a:pt x="524" y="26"/>
                        <a:pt x="572" y="0"/>
                      </a:cubicBezTo>
                    </a:path>
                  </a:pathLst>
                </a:custGeom>
                <a:noFill/>
                <a:ln w="9525" cap="flat">
                  <a:solidFill>
                    <a:schemeClr val="tx1"/>
                  </a:solidFill>
                  <a:prstDash val="sysDot"/>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9750" name="Freeform 55"/>
                <p:cNvSpPr>
                  <a:spLocks/>
                </p:cNvSpPr>
                <p:nvPr/>
              </p:nvSpPr>
              <p:spPr bwMode="auto">
                <a:xfrm rot="-5400000">
                  <a:off x="-11" y="2515"/>
                  <a:ext cx="712" cy="178"/>
                </a:xfrm>
                <a:custGeom>
                  <a:avLst/>
                  <a:gdLst>
                    <a:gd name="T0" fmla="*/ 44 w 572"/>
                    <a:gd name="T1" fmla="*/ 17 h 134"/>
                    <a:gd name="T2" fmla="*/ 81 w 572"/>
                    <a:gd name="T3" fmla="*/ 74 h 134"/>
                    <a:gd name="T4" fmla="*/ 527 w 572"/>
                    <a:gd name="T5" fmla="*/ 224 h 134"/>
                    <a:gd name="T6" fmla="*/ 886 w 572"/>
                    <a:gd name="T7" fmla="*/ 0 h 13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72" h="134">
                      <a:moveTo>
                        <a:pt x="28" y="10"/>
                      </a:moveTo>
                      <a:cubicBezTo>
                        <a:pt x="32" y="15"/>
                        <a:pt x="0" y="23"/>
                        <a:pt x="52" y="42"/>
                      </a:cubicBezTo>
                      <a:cubicBezTo>
                        <a:pt x="104" y="61"/>
                        <a:pt x="253" y="134"/>
                        <a:pt x="340" y="127"/>
                      </a:cubicBezTo>
                      <a:cubicBezTo>
                        <a:pt x="427" y="120"/>
                        <a:pt x="524" y="26"/>
                        <a:pt x="572" y="0"/>
                      </a:cubicBezTo>
                    </a:path>
                  </a:pathLst>
                </a:custGeom>
                <a:noFill/>
                <a:ln w="9525" cap="flat">
                  <a:solidFill>
                    <a:schemeClr val="tx1"/>
                  </a:solidFill>
                  <a:prstDash val="sysDot"/>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9751" name="Freeform 56"/>
                <p:cNvSpPr>
                  <a:spLocks/>
                </p:cNvSpPr>
                <p:nvPr/>
              </p:nvSpPr>
              <p:spPr bwMode="auto">
                <a:xfrm rot="-5400000">
                  <a:off x="15" y="3219"/>
                  <a:ext cx="712" cy="178"/>
                </a:xfrm>
                <a:custGeom>
                  <a:avLst/>
                  <a:gdLst>
                    <a:gd name="T0" fmla="*/ 44 w 572"/>
                    <a:gd name="T1" fmla="*/ 17 h 134"/>
                    <a:gd name="T2" fmla="*/ 81 w 572"/>
                    <a:gd name="T3" fmla="*/ 74 h 134"/>
                    <a:gd name="T4" fmla="*/ 527 w 572"/>
                    <a:gd name="T5" fmla="*/ 224 h 134"/>
                    <a:gd name="T6" fmla="*/ 886 w 572"/>
                    <a:gd name="T7" fmla="*/ 0 h 13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72" h="134">
                      <a:moveTo>
                        <a:pt x="28" y="10"/>
                      </a:moveTo>
                      <a:cubicBezTo>
                        <a:pt x="32" y="15"/>
                        <a:pt x="0" y="23"/>
                        <a:pt x="52" y="42"/>
                      </a:cubicBezTo>
                      <a:cubicBezTo>
                        <a:pt x="104" y="61"/>
                        <a:pt x="253" y="134"/>
                        <a:pt x="340" y="127"/>
                      </a:cubicBezTo>
                      <a:cubicBezTo>
                        <a:pt x="427" y="120"/>
                        <a:pt x="524" y="26"/>
                        <a:pt x="572" y="0"/>
                      </a:cubicBezTo>
                    </a:path>
                  </a:pathLst>
                </a:custGeom>
                <a:noFill/>
                <a:ln w="9525" cap="flat">
                  <a:solidFill>
                    <a:schemeClr val="tx1"/>
                  </a:solidFill>
                  <a:prstDash val="sysDot"/>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9752" name="Freeform 57"/>
                <p:cNvSpPr>
                  <a:spLocks/>
                </p:cNvSpPr>
                <p:nvPr/>
              </p:nvSpPr>
              <p:spPr bwMode="auto">
                <a:xfrm rot="5400000" flipH="1">
                  <a:off x="1468" y="2469"/>
                  <a:ext cx="712" cy="178"/>
                </a:xfrm>
                <a:custGeom>
                  <a:avLst/>
                  <a:gdLst>
                    <a:gd name="T0" fmla="*/ 44 w 572"/>
                    <a:gd name="T1" fmla="*/ 17 h 134"/>
                    <a:gd name="T2" fmla="*/ 81 w 572"/>
                    <a:gd name="T3" fmla="*/ 74 h 134"/>
                    <a:gd name="T4" fmla="*/ 527 w 572"/>
                    <a:gd name="T5" fmla="*/ 224 h 134"/>
                    <a:gd name="T6" fmla="*/ 886 w 572"/>
                    <a:gd name="T7" fmla="*/ 0 h 13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72" h="134">
                      <a:moveTo>
                        <a:pt x="28" y="10"/>
                      </a:moveTo>
                      <a:cubicBezTo>
                        <a:pt x="32" y="15"/>
                        <a:pt x="0" y="23"/>
                        <a:pt x="52" y="42"/>
                      </a:cubicBezTo>
                      <a:cubicBezTo>
                        <a:pt x="104" y="61"/>
                        <a:pt x="253" y="134"/>
                        <a:pt x="340" y="127"/>
                      </a:cubicBezTo>
                      <a:cubicBezTo>
                        <a:pt x="427" y="120"/>
                        <a:pt x="524" y="26"/>
                        <a:pt x="572" y="0"/>
                      </a:cubicBezTo>
                    </a:path>
                  </a:pathLst>
                </a:custGeom>
                <a:noFill/>
                <a:ln w="9525" cap="flat">
                  <a:solidFill>
                    <a:schemeClr val="tx1"/>
                  </a:solidFill>
                  <a:prstDash val="sysDot"/>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9753" name="Freeform 58"/>
                <p:cNvSpPr>
                  <a:spLocks/>
                </p:cNvSpPr>
                <p:nvPr/>
              </p:nvSpPr>
              <p:spPr bwMode="auto">
                <a:xfrm rot="5400000" flipH="1">
                  <a:off x="1467" y="3192"/>
                  <a:ext cx="713" cy="178"/>
                </a:xfrm>
                <a:custGeom>
                  <a:avLst/>
                  <a:gdLst>
                    <a:gd name="T0" fmla="*/ 44 w 572"/>
                    <a:gd name="T1" fmla="*/ 17 h 134"/>
                    <a:gd name="T2" fmla="*/ 81 w 572"/>
                    <a:gd name="T3" fmla="*/ 74 h 134"/>
                    <a:gd name="T4" fmla="*/ 529 w 572"/>
                    <a:gd name="T5" fmla="*/ 224 h 134"/>
                    <a:gd name="T6" fmla="*/ 889 w 572"/>
                    <a:gd name="T7" fmla="*/ 0 h 13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72" h="134">
                      <a:moveTo>
                        <a:pt x="28" y="10"/>
                      </a:moveTo>
                      <a:cubicBezTo>
                        <a:pt x="32" y="15"/>
                        <a:pt x="0" y="23"/>
                        <a:pt x="52" y="42"/>
                      </a:cubicBezTo>
                      <a:cubicBezTo>
                        <a:pt x="104" y="61"/>
                        <a:pt x="253" y="134"/>
                        <a:pt x="340" y="127"/>
                      </a:cubicBezTo>
                      <a:cubicBezTo>
                        <a:pt x="427" y="120"/>
                        <a:pt x="524" y="26"/>
                        <a:pt x="572" y="0"/>
                      </a:cubicBezTo>
                    </a:path>
                  </a:pathLst>
                </a:custGeom>
                <a:noFill/>
                <a:ln w="9525" cap="flat">
                  <a:solidFill>
                    <a:schemeClr val="tx1"/>
                  </a:solidFill>
                  <a:prstDash val="sysDot"/>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9754" name="Oval 59"/>
                <p:cNvSpPr>
                  <a:spLocks noChangeArrowheads="1"/>
                </p:cNvSpPr>
                <p:nvPr/>
              </p:nvSpPr>
              <p:spPr bwMode="auto">
                <a:xfrm>
                  <a:off x="1786" y="1900"/>
                  <a:ext cx="54" cy="5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grpSp>
          <p:sp>
            <p:nvSpPr>
              <p:cNvPr id="29709" name="Text Box 60"/>
              <p:cNvSpPr txBox="1">
                <a:spLocks noChangeArrowheads="1"/>
              </p:cNvSpPr>
              <p:nvPr/>
            </p:nvSpPr>
            <p:spPr bwMode="auto">
              <a:xfrm>
                <a:off x="4106" y="3422"/>
                <a:ext cx="1446"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lnSpc>
                    <a:spcPct val="65000"/>
                  </a:lnSpc>
                  <a:spcBef>
                    <a:spcPct val="50000"/>
                  </a:spcBef>
                  <a:buClrTx/>
                  <a:buFontTx/>
                  <a:buNone/>
                </a:pPr>
                <a:r>
                  <a:rPr kumimoji="1" lang="zh-CN" altLang="en-US" sz="2000" b="1">
                    <a:latin typeface="Times New Roman" panose="02020603050405020304" pitchFamily="18" charset="0"/>
                    <a:ea typeface="宋体" panose="02010600030101010101" pitchFamily="2" charset="-122"/>
                  </a:rPr>
                  <a:t>本征半导体中自由</a:t>
                </a:r>
              </a:p>
              <a:p>
                <a:pPr eaLnBrk="1" hangingPunct="1">
                  <a:lnSpc>
                    <a:spcPct val="65000"/>
                  </a:lnSpc>
                  <a:spcBef>
                    <a:spcPct val="50000"/>
                  </a:spcBef>
                  <a:buClrTx/>
                  <a:buFontTx/>
                  <a:buNone/>
                </a:pPr>
                <a:r>
                  <a:rPr kumimoji="1" lang="zh-CN" altLang="en-US" sz="2000" b="1">
                    <a:latin typeface="Times New Roman" panose="02020603050405020304" pitchFamily="18" charset="0"/>
                    <a:ea typeface="宋体" panose="02010600030101010101" pitchFamily="2" charset="-122"/>
                  </a:rPr>
                  <a:t>电子和空穴的形成</a:t>
                </a:r>
              </a:p>
            </p:txBody>
          </p:sp>
        </p:grpSp>
      </p:grpSp>
      <p:sp>
        <p:nvSpPr>
          <p:cNvPr id="29704" name="Text Box 61"/>
          <p:cNvSpPr txBox="1">
            <a:spLocks noChangeArrowheads="1"/>
          </p:cNvSpPr>
          <p:nvPr/>
        </p:nvSpPr>
        <p:spPr bwMode="auto">
          <a:xfrm>
            <a:off x="323850" y="2816225"/>
            <a:ext cx="5635625" cy="3584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just" eaLnBrk="1" hangingPunct="1">
              <a:lnSpc>
                <a:spcPct val="110000"/>
              </a:lnSpc>
              <a:spcBef>
                <a:spcPct val="50000"/>
              </a:spcBef>
              <a:buClrTx/>
              <a:buFontTx/>
              <a:buNone/>
            </a:pPr>
            <a:r>
              <a:rPr kumimoji="1" lang="zh-CN" altLang="en-US" sz="2600" b="1">
                <a:latin typeface="Times New Roman" panose="02020603050405020304" pitchFamily="18" charset="0"/>
                <a:ea typeface="宋体" panose="02010600030101010101" pitchFamily="2" charset="-122"/>
              </a:rPr>
              <a:t>         用得最多的半导体是硅或锗</a:t>
            </a:r>
            <a:r>
              <a:rPr kumimoji="1" lang="en-US" altLang="zh-CN" sz="2600" b="1">
                <a:latin typeface="Times New Roman" panose="02020603050405020304" pitchFamily="18" charset="0"/>
                <a:ea typeface="宋体" panose="02010600030101010101" pitchFamily="2" charset="-122"/>
              </a:rPr>
              <a:t>,</a:t>
            </a:r>
            <a:r>
              <a:rPr kumimoji="1" lang="zh-CN" altLang="en-US" sz="2600" b="1">
                <a:latin typeface="Times New Roman" panose="02020603050405020304" pitchFamily="18" charset="0"/>
                <a:ea typeface="宋体" panose="02010600030101010101" pitchFamily="2" charset="-122"/>
              </a:rPr>
              <a:t>它们都是四价元素。将硅或锗材料提纯并形成单晶体后，便形成共价键结构。在获得一定能量</a:t>
            </a:r>
            <a:r>
              <a:rPr kumimoji="1" lang="en-US" altLang="zh-CN" sz="2600" b="1">
                <a:latin typeface="宋体" panose="02010600030101010101" pitchFamily="2" charset="-122"/>
                <a:ea typeface="宋体" panose="02010600030101010101" pitchFamily="2" charset="-122"/>
              </a:rPr>
              <a:t>(</a:t>
            </a:r>
            <a:r>
              <a:rPr kumimoji="1" lang="zh-CN" altLang="en-US" sz="2600" b="1">
                <a:latin typeface="宋体" panose="02010600030101010101" pitchFamily="2" charset="-122"/>
                <a:ea typeface="宋体" panose="02010600030101010101" pitchFamily="2" charset="-122"/>
              </a:rPr>
              <a:t>热、光等</a:t>
            </a:r>
            <a:r>
              <a:rPr kumimoji="1" lang="en-US" altLang="zh-CN" sz="2600" b="1">
                <a:latin typeface="宋体" panose="02010600030101010101" pitchFamily="2" charset="-122"/>
                <a:ea typeface="宋体" panose="02010600030101010101" pitchFamily="2" charset="-122"/>
              </a:rPr>
              <a:t>)</a:t>
            </a:r>
            <a:r>
              <a:rPr kumimoji="1" lang="zh-CN" altLang="en-US" sz="2600" b="1">
                <a:latin typeface="宋体" panose="02010600030101010101" pitchFamily="2" charset="-122"/>
                <a:ea typeface="宋体" panose="02010600030101010101" pitchFamily="2" charset="-122"/>
              </a:rPr>
              <a:t>后，少量价电子即可挣脱</a:t>
            </a:r>
            <a:r>
              <a:rPr kumimoji="1" lang="zh-CN" altLang="en-US" sz="2600" b="1">
                <a:latin typeface="Times New Roman" panose="02020603050405020304" pitchFamily="18" charset="0"/>
                <a:ea typeface="宋体" panose="02010600030101010101" pitchFamily="2" charset="-122"/>
              </a:rPr>
              <a:t>共价键的束缚成为</a:t>
            </a:r>
            <a:r>
              <a:rPr kumimoji="1" lang="zh-CN" altLang="en-US" sz="2600" b="1">
                <a:solidFill>
                  <a:srgbClr val="008000"/>
                </a:solidFill>
                <a:latin typeface="Times New Roman" panose="02020603050405020304" pitchFamily="18" charset="0"/>
                <a:ea typeface="宋体" panose="02010600030101010101" pitchFamily="2" charset="-122"/>
              </a:rPr>
              <a:t>自由电子</a:t>
            </a:r>
            <a:r>
              <a:rPr kumimoji="1" lang="zh-CN" altLang="en-US" sz="2600" b="1">
                <a:latin typeface="Times New Roman" panose="02020603050405020304" pitchFamily="18" charset="0"/>
                <a:ea typeface="宋体" panose="02010600030101010101" pitchFamily="2" charset="-122"/>
              </a:rPr>
              <a:t>，同时在共价键中就留下一个空位，称为</a:t>
            </a:r>
            <a:r>
              <a:rPr kumimoji="1" lang="zh-CN" altLang="en-US" sz="2600" b="1">
                <a:solidFill>
                  <a:srgbClr val="FF0000"/>
                </a:solidFill>
                <a:latin typeface="Times New Roman" panose="02020603050405020304" pitchFamily="18" charset="0"/>
                <a:ea typeface="宋体" panose="02010600030101010101" pitchFamily="2" charset="-122"/>
              </a:rPr>
              <a:t>空穴</a:t>
            </a:r>
            <a:r>
              <a:rPr kumimoji="1" lang="zh-CN" altLang="en-US" sz="2600" b="1">
                <a:latin typeface="Times New Roman" panose="02020603050405020304" pitchFamily="18" charset="0"/>
                <a:ea typeface="宋体" panose="02010600030101010101" pitchFamily="2" charset="-122"/>
              </a:rPr>
              <a:t>。自由电子和空穴总是成对出现，同时又不断复合。</a:t>
            </a:r>
          </a:p>
        </p:txBody>
      </p:sp>
      <p:sp>
        <p:nvSpPr>
          <p:cNvPr id="826446" name="Rectangle 78"/>
          <p:cNvSpPr>
            <a:spLocks noChangeArrowheads="1"/>
          </p:cNvSpPr>
          <p:nvPr/>
        </p:nvSpPr>
        <p:spPr bwMode="white">
          <a:xfrm>
            <a:off x="1143000" y="685800"/>
            <a:ext cx="7391400" cy="258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a:defRPr sz="2800" b="1">
                <a:solidFill>
                  <a:schemeClr val="bg1"/>
                </a:solidFill>
                <a:latin typeface="Arial" panose="020B0604020202020204" pitchFamily="34" charset="0"/>
              </a:defRPr>
            </a:lvl1pPr>
            <a:lvl2pPr algn="l">
              <a:defRPr sz="2800" b="1">
                <a:solidFill>
                  <a:schemeClr val="bg1"/>
                </a:solidFill>
                <a:latin typeface="Arial" panose="020B0604020202020204" pitchFamily="34" charset="0"/>
              </a:defRPr>
            </a:lvl2pPr>
            <a:lvl3pPr algn="l">
              <a:defRPr sz="2800" b="1">
                <a:solidFill>
                  <a:schemeClr val="bg1"/>
                </a:solidFill>
                <a:latin typeface="Arial" panose="020B0604020202020204" pitchFamily="34" charset="0"/>
              </a:defRPr>
            </a:lvl3pPr>
            <a:lvl4pPr algn="l">
              <a:defRPr sz="2800" b="1">
                <a:solidFill>
                  <a:schemeClr val="bg1"/>
                </a:solidFill>
                <a:latin typeface="Arial" panose="020B0604020202020204" pitchFamily="34" charset="0"/>
              </a:defRPr>
            </a:lvl4pPr>
            <a:lvl5pPr algn="l">
              <a:defRPr sz="2800" b="1">
                <a:solidFill>
                  <a:schemeClr val="bg1"/>
                </a:solidFill>
                <a:latin typeface="Arial" panose="020B0604020202020204" pitchFamily="34" charset="0"/>
              </a:defRPr>
            </a:lvl5pPr>
            <a:lvl6pPr marL="457200" fontAlgn="base">
              <a:spcBef>
                <a:spcPct val="0"/>
              </a:spcBef>
              <a:spcAft>
                <a:spcPct val="0"/>
              </a:spcAft>
              <a:defRPr sz="2800" b="1">
                <a:solidFill>
                  <a:schemeClr val="bg1"/>
                </a:solidFill>
                <a:latin typeface="Arial" panose="020B0604020202020204" pitchFamily="34" charset="0"/>
              </a:defRPr>
            </a:lvl6pPr>
            <a:lvl7pPr marL="914400" fontAlgn="base">
              <a:spcBef>
                <a:spcPct val="0"/>
              </a:spcBef>
              <a:spcAft>
                <a:spcPct val="0"/>
              </a:spcAft>
              <a:defRPr sz="2800" b="1">
                <a:solidFill>
                  <a:schemeClr val="bg1"/>
                </a:solidFill>
                <a:latin typeface="Arial" panose="020B0604020202020204" pitchFamily="34" charset="0"/>
              </a:defRPr>
            </a:lvl7pPr>
            <a:lvl8pPr marL="1371600" fontAlgn="base">
              <a:spcBef>
                <a:spcPct val="0"/>
              </a:spcBef>
              <a:spcAft>
                <a:spcPct val="0"/>
              </a:spcAft>
              <a:defRPr sz="2800" b="1">
                <a:solidFill>
                  <a:schemeClr val="bg1"/>
                </a:solidFill>
                <a:latin typeface="Arial" panose="020B0604020202020204" pitchFamily="34" charset="0"/>
              </a:defRPr>
            </a:lvl8pPr>
            <a:lvl9pPr marL="1828800" fontAlgn="base">
              <a:spcBef>
                <a:spcPct val="0"/>
              </a:spcBef>
              <a:spcAft>
                <a:spcPct val="0"/>
              </a:spcAft>
              <a:defRPr sz="2800" b="1">
                <a:solidFill>
                  <a:schemeClr val="bg1"/>
                </a:solidFill>
                <a:latin typeface="Arial" panose="020B0604020202020204" pitchFamily="34" charset="0"/>
              </a:defRPr>
            </a:lvl9pPr>
          </a:lstStyle>
          <a:p>
            <a:pPr eaLnBrk="1" hangingPunct="1">
              <a:defRPr/>
            </a:pPr>
            <a:r>
              <a:rPr lang="zh-CN" altLang="en-US" b="0" smtClean="0">
                <a:effectLst>
                  <a:outerShdw blurRad="38100" dist="38100" dir="2700000" algn="tl">
                    <a:srgbClr val="C0C0C0"/>
                  </a:outerShdw>
                </a:effectLst>
                <a:ea typeface="宋体" panose="02010600030101010101" pitchFamily="2" charset="-122"/>
              </a:rPr>
              <a:t>内光电效应</a:t>
            </a:r>
            <a:r>
              <a:rPr lang="en-US" altLang="zh-CN" b="0" smtClean="0">
                <a:effectLst>
                  <a:outerShdw blurRad="38100" dist="38100" dir="2700000" algn="tl">
                    <a:srgbClr val="C0C0C0"/>
                  </a:outerShdw>
                </a:effectLst>
                <a:ea typeface="宋体" panose="02010600030101010101" pitchFamily="2" charset="-122"/>
              </a:rPr>
              <a:t>----</a:t>
            </a:r>
            <a:r>
              <a:rPr lang="zh-CN" altLang="en-US" b="0" smtClean="0">
                <a:effectLst>
                  <a:outerShdw blurRad="38100" dist="38100" dir="2700000" algn="tl">
                    <a:srgbClr val="C0C0C0"/>
                  </a:outerShdw>
                </a:effectLst>
                <a:ea typeface="宋体" panose="02010600030101010101" pitchFamily="2" charset="-122"/>
              </a:rPr>
              <a:t>半导体</a:t>
            </a:r>
          </a:p>
        </p:txBody>
      </p:sp>
    </p:spTree>
  </p:cSld>
  <p:clrMapOvr>
    <a:masterClrMapping/>
  </p:clrMapOvr>
  <p:transition>
    <p:blinds dir="vert"/>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ext Box 2"/>
          <p:cNvSpPr txBox="1">
            <a:spLocks noChangeArrowheads="1"/>
          </p:cNvSpPr>
          <p:nvPr/>
        </p:nvSpPr>
        <p:spPr bwMode="auto">
          <a:xfrm>
            <a:off x="546100" y="1031875"/>
            <a:ext cx="3949700" cy="4073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just" eaLnBrk="1" hangingPunct="1">
              <a:lnSpc>
                <a:spcPct val="120000"/>
              </a:lnSpc>
              <a:spcBef>
                <a:spcPct val="50000"/>
              </a:spcBef>
              <a:buClrTx/>
              <a:buFontTx/>
              <a:buNone/>
            </a:pPr>
            <a:r>
              <a:rPr kumimoji="1" lang="zh-CN" altLang="en-US" sz="2600" b="1">
                <a:solidFill>
                  <a:schemeClr val="accent2"/>
                </a:solidFill>
                <a:latin typeface="Times New Roman" panose="02020603050405020304" pitchFamily="18" charset="0"/>
                <a:ea typeface="宋体" panose="02010600030101010101" pitchFamily="2" charset="-122"/>
              </a:rPr>
              <a:t>　　</a:t>
            </a:r>
            <a:r>
              <a:rPr kumimoji="1" lang="zh-CN" altLang="en-US" sz="2400" b="1">
                <a:solidFill>
                  <a:schemeClr val="tx2"/>
                </a:solidFill>
                <a:latin typeface="Times New Roman" panose="02020603050405020304" pitchFamily="18" charset="0"/>
                <a:ea typeface="宋体" panose="02010600030101010101" pitchFamily="2" charset="-122"/>
              </a:rPr>
              <a:t>在外电场的作用下，自由电子逆着电场方向定向运动形成</a:t>
            </a:r>
            <a:r>
              <a:rPr kumimoji="1" lang="zh-CN" altLang="en-US" sz="2400" b="1">
                <a:solidFill>
                  <a:srgbClr val="008000"/>
                </a:solidFill>
                <a:latin typeface="Times New Roman" panose="02020603050405020304" pitchFamily="18" charset="0"/>
                <a:ea typeface="宋体" panose="02010600030101010101" pitchFamily="2" charset="-122"/>
              </a:rPr>
              <a:t>电子电流</a:t>
            </a:r>
            <a:r>
              <a:rPr kumimoji="1" lang="zh-CN" altLang="en-US" sz="2400" b="1">
                <a:solidFill>
                  <a:schemeClr val="accent2"/>
                </a:solidFill>
                <a:latin typeface="Times New Roman" panose="02020603050405020304" pitchFamily="18" charset="0"/>
                <a:ea typeface="宋体" panose="02010600030101010101" pitchFamily="2" charset="-122"/>
              </a:rPr>
              <a:t>。</a:t>
            </a:r>
            <a:r>
              <a:rPr kumimoji="1" lang="zh-CN" altLang="en-US" sz="2400" b="1">
                <a:solidFill>
                  <a:schemeClr val="tx2"/>
                </a:solidFill>
                <a:latin typeface="Times New Roman" panose="02020603050405020304" pitchFamily="18" charset="0"/>
                <a:ea typeface="宋体" panose="02010600030101010101" pitchFamily="2" charset="-122"/>
              </a:rPr>
              <a:t>带正电的空穴吸引相邻原子中的价电子来填补，而在该原子的共价键中产生另一个空穴。空穴被填补和相继产生的现象，可以看成空穴顺着电场方向移动，形成</a:t>
            </a:r>
            <a:r>
              <a:rPr kumimoji="1" lang="zh-CN" altLang="en-US" sz="2400" b="1">
                <a:solidFill>
                  <a:srgbClr val="CC3300"/>
                </a:solidFill>
                <a:latin typeface="Times New Roman" panose="02020603050405020304" pitchFamily="18" charset="0"/>
                <a:ea typeface="宋体" panose="02010600030101010101" pitchFamily="2" charset="-122"/>
              </a:rPr>
              <a:t>空穴电流</a:t>
            </a:r>
            <a:r>
              <a:rPr kumimoji="1" lang="zh-CN" altLang="en-US" sz="2400" b="1">
                <a:solidFill>
                  <a:schemeClr val="accent2"/>
                </a:solidFill>
                <a:latin typeface="Times New Roman" panose="02020603050405020304" pitchFamily="18" charset="0"/>
                <a:ea typeface="宋体" panose="02010600030101010101" pitchFamily="2" charset="-122"/>
              </a:rPr>
              <a:t>。</a:t>
            </a:r>
          </a:p>
        </p:txBody>
      </p:sp>
      <p:sp>
        <p:nvSpPr>
          <p:cNvPr id="30723" name="Text Box 3"/>
          <p:cNvSpPr txBox="1">
            <a:spLocks noChangeArrowheads="1"/>
          </p:cNvSpPr>
          <p:nvPr/>
        </p:nvSpPr>
        <p:spPr bwMode="auto">
          <a:xfrm>
            <a:off x="546100" y="5105400"/>
            <a:ext cx="4178300" cy="1520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just" eaLnBrk="1" hangingPunct="1">
              <a:lnSpc>
                <a:spcPct val="120000"/>
              </a:lnSpc>
              <a:spcBef>
                <a:spcPct val="50000"/>
              </a:spcBef>
              <a:buClrTx/>
              <a:buFontTx/>
              <a:buNone/>
            </a:pPr>
            <a:r>
              <a:rPr kumimoji="1" lang="zh-CN" altLang="en-US" sz="2600" b="1">
                <a:latin typeface="Times New Roman" panose="02020603050405020304" pitchFamily="18" charset="0"/>
                <a:ea typeface="宋体" panose="02010600030101010101" pitchFamily="2" charset="-122"/>
              </a:rPr>
              <a:t>　　可见在半导体中有</a:t>
            </a:r>
            <a:r>
              <a:rPr kumimoji="1" lang="zh-CN" altLang="en-US" sz="2600" b="1">
                <a:solidFill>
                  <a:srgbClr val="008000"/>
                </a:solidFill>
                <a:latin typeface="Times New Roman" panose="02020603050405020304" pitchFamily="18" charset="0"/>
                <a:ea typeface="宋体" panose="02010600030101010101" pitchFamily="2" charset="-122"/>
              </a:rPr>
              <a:t>自由电子</a:t>
            </a:r>
            <a:r>
              <a:rPr kumimoji="1" lang="zh-CN" altLang="en-US" sz="2600" b="1">
                <a:latin typeface="Times New Roman" panose="02020603050405020304" pitchFamily="18" charset="0"/>
                <a:ea typeface="宋体" panose="02010600030101010101" pitchFamily="2" charset="-122"/>
              </a:rPr>
              <a:t>和</a:t>
            </a:r>
            <a:r>
              <a:rPr kumimoji="1" lang="zh-CN" altLang="en-US" sz="2600" b="1">
                <a:solidFill>
                  <a:srgbClr val="CC3300"/>
                </a:solidFill>
                <a:latin typeface="Times New Roman" panose="02020603050405020304" pitchFamily="18" charset="0"/>
                <a:ea typeface="宋体" panose="02010600030101010101" pitchFamily="2" charset="-122"/>
              </a:rPr>
              <a:t>空穴</a:t>
            </a:r>
            <a:r>
              <a:rPr kumimoji="1" lang="zh-CN" altLang="en-US" sz="2600" b="1">
                <a:latin typeface="Times New Roman" panose="02020603050405020304" pitchFamily="18" charset="0"/>
                <a:ea typeface="宋体" panose="02010600030101010101" pitchFamily="2" charset="-122"/>
              </a:rPr>
              <a:t>两种载流子，它们都能参与导电。</a:t>
            </a:r>
          </a:p>
        </p:txBody>
      </p:sp>
      <p:sp>
        <p:nvSpPr>
          <p:cNvPr id="30724" name="Text Box 4"/>
          <p:cNvSpPr txBox="1">
            <a:spLocks noChangeArrowheads="1"/>
          </p:cNvSpPr>
          <p:nvPr/>
        </p:nvSpPr>
        <p:spPr bwMode="auto">
          <a:xfrm>
            <a:off x="4476750" y="4354513"/>
            <a:ext cx="2219325" cy="641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r>
              <a:rPr kumimoji="1" lang="zh-CN" altLang="en-US" sz="2000" b="1">
                <a:solidFill>
                  <a:srgbClr val="CC3300"/>
                </a:solidFill>
                <a:latin typeface="Times New Roman" panose="02020603050405020304" pitchFamily="18" charset="0"/>
                <a:ea typeface="方正琥珀繁体" pitchFamily="2" charset="-122"/>
              </a:rPr>
              <a:t>空穴移动方向</a:t>
            </a:r>
            <a:r>
              <a:rPr kumimoji="1" lang="zh-CN" altLang="en-US" sz="2000">
                <a:solidFill>
                  <a:srgbClr val="CC3300"/>
                </a:solidFill>
                <a:latin typeface="Times New Roman" panose="02020603050405020304" pitchFamily="18" charset="0"/>
                <a:ea typeface="方正琥珀繁体" pitchFamily="2" charset="-122"/>
              </a:rPr>
              <a:t>   </a:t>
            </a:r>
            <a:r>
              <a:rPr kumimoji="1" lang="zh-CN" altLang="en-US" sz="3600">
                <a:solidFill>
                  <a:srgbClr val="CC3300"/>
                </a:solidFill>
                <a:latin typeface="Times New Roman" panose="02020603050405020304" pitchFamily="18" charset="0"/>
                <a:ea typeface="方正琥珀繁体" pitchFamily="2" charset="-122"/>
              </a:rPr>
              <a:t>    </a:t>
            </a:r>
          </a:p>
        </p:txBody>
      </p:sp>
      <p:sp>
        <p:nvSpPr>
          <p:cNvPr id="30725" name="Line 5"/>
          <p:cNvSpPr>
            <a:spLocks noChangeShapeType="1"/>
          </p:cNvSpPr>
          <p:nvPr/>
        </p:nvSpPr>
        <p:spPr bwMode="auto">
          <a:xfrm>
            <a:off x="6565900" y="2205038"/>
            <a:ext cx="461963" cy="0"/>
          </a:xfrm>
          <a:prstGeom prst="line">
            <a:avLst/>
          </a:prstGeom>
          <a:noFill/>
          <a:ln w="38100">
            <a:solidFill>
              <a:srgbClr val="0000FF"/>
            </a:solidFill>
            <a:round/>
            <a:headEnd/>
            <a:tailEnd type="stealth"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0726" name="Line 6"/>
          <p:cNvSpPr>
            <a:spLocks noChangeShapeType="1"/>
          </p:cNvSpPr>
          <p:nvPr/>
        </p:nvSpPr>
        <p:spPr bwMode="auto">
          <a:xfrm flipH="1">
            <a:off x="6400800" y="4624388"/>
            <a:ext cx="2455863" cy="0"/>
          </a:xfrm>
          <a:prstGeom prst="line">
            <a:avLst/>
          </a:prstGeom>
          <a:noFill/>
          <a:ln w="25400">
            <a:solidFill>
              <a:srgbClr val="FF0000"/>
            </a:solidFill>
            <a:round/>
            <a:headEnd/>
            <a:tailEnd type="stealth"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27" name="Line 7"/>
          <p:cNvSpPr>
            <a:spLocks noChangeShapeType="1"/>
          </p:cNvSpPr>
          <p:nvPr/>
        </p:nvSpPr>
        <p:spPr bwMode="auto">
          <a:xfrm flipH="1">
            <a:off x="5765800" y="3825875"/>
            <a:ext cx="460375" cy="0"/>
          </a:xfrm>
          <a:prstGeom prst="line">
            <a:avLst/>
          </a:prstGeom>
          <a:noFill/>
          <a:ln w="38100">
            <a:solidFill>
              <a:srgbClr val="FF0066"/>
            </a:solidFill>
            <a:round/>
            <a:headEnd type="none" w="sm" len="lg"/>
            <a:tailEnd type="stealth"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0728" name="Text Box 8"/>
          <p:cNvSpPr txBox="1">
            <a:spLocks noChangeArrowheads="1"/>
          </p:cNvSpPr>
          <p:nvPr/>
        </p:nvSpPr>
        <p:spPr bwMode="auto">
          <a:xfrm>
            <a:off x="6048375" y="1028700"/>
            <a:ext cx="2219325" cy="641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r>
              <a:rPr kumimoji="1" lang="zh-CN" altLang="en-US" sz="2000" b="1">
                <a:latin typeface="Times New Roman" panose="02020603050405020304" pitchFamily="18" charset="0"/>
                <a:ea typeface="方正琥珀繁体" pitchFamily="2" charset="-122"/>
              </a:rPr>
              <a:t>电子移动方向</a:t>
            </a:r>
            <a:r>
              <a:rPr kumimoji="1" lang="zh-CN" altLang="en-US" sz="2000">
                <a:latin typeface="Times New Roman" panose="02020603050405020304" pitchFamily="18" charset="0"/>
                <a:ea typeface="方正琥珀繁体" pitchFamily="2" charset="-122"/>
              </a:rPr>
              <a:t>   </a:t>
            </a:r>
            <a:r>
              <a:rPr kumimoji="1" lang="zh-CN" altLang="en-US" sz="3600">
                <a:latin typeface="Times New Roman" panose="02020603050405020304" pitchFamily="18" charset="0"/>
                <a:ea typeface="方正琥珀繁体" pitchFamily="2" charset="-122"/>
              </a:rPr>
              <a:t>    </a:t>
            </a:r>
          </a:p>
        </p:txBody>
      </p:sp>
      <p:sp>
        <p:nvSpPr>
          <p:cNvPr id="827401" name="Text Box 9"/>
          <p:cNvSpPr txBox="1">
            <a:spLocks noChangeArrowheads="1"/>
          </p:cNvSpPr>
          <p:nvPr/>
        </p:nvSpPr>
        <p:spPr bwMode="auto">
          <a:xfrm>
            <a:off x="6748463" y="4624388"/>
            <a:ext cx="21955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defRPr/>
            </a:pPr>
            <a:r>
              <a:rPr kumimoji="1" lang="zh-CN" altLang="en-US" sz="2400" b="1">
                <a:solidFill>
                  <a:srgbClr val="FF0066"/>
                </a:solidFill>
                <a:effectLst>
                  <a:outerShdw blurRad="38100" dist="38100" dir="2700000" algn="tl">
                    <a:srgbClr val="C0C0C0"/>
                  </a:outerShdw>
                </a:effectLst>
                <a:latin typeface="Times New Roman" panose="02020603050405020304" pitchFamily="18" charset="0"/>
                <a:ea typeface="宋体" panose="02010600030101010101" pitchFamily="2" charset="-122"/>
              </a:rPr>
              <a:t>外电场方向</a:t>
            </a:r>
          </a:p>
        </p:txBody>
      </p:sp>
      <p:grpSp>
        <p:nvGrpSpPr>
          <p:cNvPr id="30730" name="Group 10"/>
          <p:cNvGrpSpPr>
            <a:grpSpLocks/>
          </p:cNvGrpSpPr>
          <p:nvPr/>
        </p:nvGrpSpPr>
        <p:grpSpPr bwMode="auto">
          <a:xfrm>
            <a:off x="4589463" y="1466850"/>
            <a:ext cx="4449762" cy="3271838"/>
            <a:chOff x="1045" y="942"/>
            <a:chExt cx="2943" cy="2061"/>
          </a:xfrm>
        </p:grpSpPr>
        <p:sp>
          <p:nvSpPr>
            <p:cNvPr id="30734" name="Text Box 11"/>
            <p:cNvSpPr txBox="1">
              <a:spLocks noChangeArrowheads="1"/>
            </p:cNvSpPr>
            <p:nvPr/>
          </p:nvSpPr>
          <p:spPr bwMode="auto">
            <a:xfrm>
              <a:off x="1625" y="2203"/>
              <a:ext cx="382" cy="250"/>
            </a:xfrm>
            <a:prstGeom prst="rect">
              <a:avLst/>
            </a:prstGeom>
            <a:noFill/>
            <a:ln>
              <a:noFill/>
            </a:ln>
            <a:effectLst/>
            <a:extLst>
              <a:ext uri="{909E8E84-426E-40DD-AFC4-6F175D3DCCD1}">
                <a14:hiddenFill xmlns:a14="http://schemas.microsoft.com/office/drawing/2010/main">
                  <a:solidFill>
                    <a:srgbClr val="FFFF6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ClrTx/>
                <a:buFontTx/>
                <a:buNone/>
              </a:pPr>
              <a:r>
                <a:rPr kumimoji="1" lang="en-US" altLang="zh-CN" sz="2000" b="1">
                  <a:latin typeface="Times New Roman" panose="02020603050405020304" pitchFamily="18" charset="0"/>
                  <a:ea typeface="宋体" panose="02010600030101010101" pitchFamily="2" charset="-122"/>
                </a:rPr>
                <a:t>Si</a:t>
              </a:r>
            </a:p>
          </p:txBody>
        </p:sp>
        <p:sp>
          <p:nvSpPr>
            <p:cNvPr id="30735" name="Oval 12"/>
            <p:cNvSpPr>
              <a:spLocks noChangeArrowheads="1"/>
            </p:cNvSpPr>
            <p:nvPr/>
          </p:nvSpPr>
          <p:spPr bwMode="auto">
            <a:xfrm>
              <a:off x="2101" y="2393"/>
              <a:ext cx="55" cy="51"/>
            </a:xfrm>
            <a:prstGeom prst="ellipse">
              <a:avLst/>
            </a:prstGeom>
            <a:noFill/>
            <a:ln w="9525">
              <a:solidFill>
                <a:schemeClr val="tx1"/>
              </a:solidFill>
              <a:round/>
              <a:headEnd/>
              <a:tailEnd/>
            </a:ln>
            <a:effectLst/>
            <a:extLst>
              <a:ext uri="{909E8E84-426E-40DD-AFC4-6F175D3DCCD1}">
                <a14:hiddenFill xmlns:a14="http://schemas.microsoft.com/office/drawing/2010/main">
                  <a:solidFill>
                    <a:srgbClr val="FFFF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30736" name="Oval 13"/>
            <p:cNvSpPr>
              <a:spLocks noChangeArrowheads="1"/>
            </p:cNvSpPr>
            <p:nvPr/>
          </p:nvSpPr>
          <p:spPr bwMode="auto">
            <a:xfrm>
              <a:off x="1586" y="1209"/>
              <a:ext cx="55" cy="5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30737" name="Oval 14"/>
            <p:cNvSpPr>
              <a:spLocks noChangeArrowheads="1"/>
            </p:cNvSpPr>
            <p:nvPr/>
          </p:nvSpPr>
          <p:spPr bwMode="auto">
            <a:xfrm>
              <a:off x="1791" y="1209"/>
              <a:ext cx="54" cy="5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30738" name="Oval 15"/>
            <p:cNvSpPr>
              <a:spLocks noChangeArrowheads="1"/>
            </p:cNvSpPr>
            <p:nvPr/>
          </p:nvSpPr>
          <p:spPr bwMode="auto">
            <a:xfrm>
              <a:off x="1550" y="1421"/>
              <a:ext cx="352" cy="330"/>
            </a:xfrm>
            <a:prstGeom prst="ellipse">
              <a:avLst/>
            </a:prstGeom>
            <a:solidFill>
              <a:srgbClr val="FFFF66"/>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30739" name="Text Box 16"/>
            <p:cNvSpPr txBox="1">
              <a:spLocks noChangeArrowheads="1"/>
            </p:cNvSpPr>
            <p:nvPr/>
          </p:nvSpPr>
          <p:spPr bwMode="auto">
            <a:xfrm>
              <a:off x="1609" y="1454"/>
              <a:ext cx="382" cy="250"/>
            </a:xfrm>
            <a:prstGeom prst="rect">
              <a:avLst/>
            </a:prstGeom>
            <a:noFill/>
            <a:ln>
              <a:noFill/>
            </a:ln>
            <a:effectLst/>
            <a:extLst>
              <a:ext uri="{909E8E84-426E-40DD-AFC4-6F175D3DCCD1}">
                <a14:hiddenFill xmlns:a14="http://schemas.microsoft.com/office/drawing/2010/main">
                  <a:solidFill>
                    <a:srgbClr val="FFFF6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ClrTx/>
                <a:buFontTx/>
                <a:buNone/>
              </a:pPr>
              <a:r>
                <a:rPr kumimoji="1" lang="en-US" altLang="zh-CN" sz="2000" b="1">
                  <a:latin typeface="Times New Roman" panose="02020603050405020304" pitchFamily="18" charset="0"/>
                  <a:ea typeface="宋体" panose="02010600030101010101" pitchFamily="2" charset="-122"/>
                </a:rPr>
                <a:t>Si</a:t>
              </a:r>
            </a:p>
          </p:txBody>
        </p:sp>
        <p:sp>
          <p:nvSpPr>
            <p:cNvPr id="30740" name="Oval 17"/>
            <p:cNvSpPr>
              <a:spLocks noChangeArrowheads="1"/>
            </p:cNvSpPr>
            <p:nvPr/>
          </p:nvSpPr>
          <p:spPr bwMode="auto">
            <a:xfrm>
              <a:off x="1253" y="1136"/>
              <a:ext cx="961" cy="896"/>
            </a:xfrm>
            <a:prstGeom prst="ellipse">
              <a:avLst/>
            </a:prstGeom>
            <a:noFill/>
            <a:ln w="9525">
              <a:solidFill>
                <a:schemeClr val="tx1"/>
              </a:solidFill>
              <a:prstDash val="sysDot"/>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30741" name="Oval 18"/>
            <p:cNvSpPr>
              <a:spLocks noChangeArrowheads="1"/>
            </p:cNvSpPr>
            <p:nvPr/>
          </p:nvSpPr>
          <p:spPr bwMode="auto">
            <a:xfrm>
              <a:off x="1625" y="1921"/>
              <a:ext cx="54" cy="5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30742" name="Oval 19"/>
            <p:cNvSpPr>
              <a:spLocks noChangeArrowheads="1"/>
            </p:cNvSpPr>
            <p:nvPr/>
          </p:nvSpPr>
          <p:spPr bwMode="auto">
            <a:xfrm>
              <a:off x="1811" y="1932"/>
              <a:ext cx="54" cy="5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30743" name="Oval 20"/>
            <p:cNvSpPr>
              <a:spLocks noChangeArrowheads="1"/>
            </p:cNvSpPr>
            <p:nvPr/>
          </p:nvSpPr>
          <p:spPr bwMode="auto">
            <a:xfrm>
              <a:off x="2071" y="1494"/>
              <a:ext cx="55" cy="5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30744" name="Oval 21"/>
            <p:cNvSpPr>
              <a:spLocks noChangeArrowheads="1"/>
            </p:cNvSpPr>
            <p:nvPr/>
          </p:nvSpPr>
          <p:spPr bwMode="auto">
            <a:xfrm>
              <a:off x="2071" y="1641"/>
              <a:ext cx="55" cy="5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30745" name="Oval 22"/>
            <p:cNvSpPr>
              <a:spLocks noChangeArrowheads="1"/>
            </p:cNvSpPr>
            <p:nvPr/>
          </p:nvSpPr>
          <p:spPr bwMode="auto">
            <a:xfrm>
              <a:off x="1320" y="1646"/>
              <a:ext cx="55" cy="5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30746" name="Oval 23"/>
            <p:cNvSpPr>
              <a:spLocks noChangeArrowheads="1"/>
            </p:cNvSpPr>
            <p:nvPr/>
          </p:nvSpPr>
          <p:spPr bwMode="auto">
            <a:xfrm>
              <a:off x="1320" y="1504"/>
              <a:ext cx="55" cy="5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30747" name="Oval 24"/>
            <p:cNvSpPr>
              <a:spLocks noChangeArrowheads="1"/>
            </p:cNvSpPr>
            <p:nvPr/>
          </p:nvSpPr>
          <p:spPr bwMode="auto">
            <a:xfrm>
              <a:off x="2342" y="1227"/>
              <a:ext cx="55" cy="5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30748" name="Oval 25"/>
            <p:cNvSpPr>
              <a:spLocks noChangeArrowheads="1"/>
            </p:cNvSpPr>
            <p:nvPr/>
          </p:nvSpPr>
          <p:spPr bwMode="auto">
            <a:xfrm>
              <a:off x="2547" y="1227"/>
              <a:ext cx="54" cy="5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30749" name="Oval 26"/>
            <p:cNvSpPr>
              <a:spLocks noChangeArrowheads="1"/>
            </p:cNvSpPr>
            <p:nvPr/>
          </p:nvSpPr>
          <p:spPr bwMode="auto">
            <a:xfrm>
              <a:off x="2306" y="1450"/>
              <a:ext cx="352" cy="330"/>
            </a:xfrm>
            <a:prstGeom prst="ellipse">
              <a:avLst/>
            </a:prstGeom>
            <a:solidFill>
              <a:srgbClr val="FFFF66"/>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30750" name="Text Box 27"/>
            <p:cNvSpPr txBox="1">
              <a:spLocks noChangeArrowheads="1"/>
            </p:cNvSpPr>
            <p:nvPr/>
          </p:nvSpPr>
          <p:spPr bwMode="auto">
            <a:xfrm>
              <a:off x="2365" y="1483"/>
              <a:ext cx="382" cy="250"/>
            </a:xfrm>
            <a:prstGeom prst="rect">
              <a:avLst/>
            </a:prstGeom>
            <a:noFill/>
            <a:ln>
              <a:noFill/>
            </a:ln>
            <a:effectLst/>
            <a:extLst>
              <a:ext uri="{909E8E84-426E-40DD-AFC4-6F175D3DCCD1}">
                <a14:hiddenFill xmlns:a14="http://schemas.microsoft.com/office/drawing/2010/main">
                  <a:solidFill>
                    <a:srgbClr val="FFFF6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ClrTx/>
                <a:buFontTx/>
                <a:buNone/>
              </a:pPr>
              <a:r>
                <a:rPr kumimoji="1" lang="en-US" altLang="zh-CN" sz="2000" b="1">
                  <a:latin typeface="Times New Roman" panose="02020603050405020304" pitchFamily="18" charset="0"/>
                  <a:ea typeface="宋体" panose="02010600030101010101" pitchFamily="2" charset="-122"/>
                </a:rPr>
                <a:t>Si</a:t>
              </a:r>
            </a:p>
          </p:txBody>
        </p:sp>
        <p:sp>
          <p:nvSpPr>
            <p:cNvPr id="30751" name="Oval 28"/>
            <p:cNvSpPr>
              <a:spLocks noChangeArrowheads="1"/>
            </p:cNvSpPr>
            <p:nvPr/>
          </p:nvSpPr>
          <p:spPr bwMode="auto">
            <a:xfrm>
              <a:off x="2009" y="1165"/>
              <a:ext cx="961" cy="896"/>
            </a:xfrm>
            <a:prstGeom prst="ellipse">
              <a:avLst/>
            </a:prstGeom>
            <a:noFill/>
            <a:ln w="9525">
              <a:solidFill>
                <a:schemeClr val="tx1"/>
              </a:solidFill>
              <a:prstDash val="sysDot"/>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30752" name="Oval 29"/>
            <p:cNvSpPr>
              <a:spLocks noChangeArrowheads="1"/>
            </p:cNvSpPr>
            <p:nvPr/>
          </p:nvSpPr>
          <p:spPr bwMode="auto">
            <a:xfrm>
              <a:off x="2381" y="1950"/>
              <a:ext cx="54" cy="5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30753" name="Oval 30"/>
            <p:cNvSpPr>
              <a:spLocks noChangeArrowheads="1"/>
            </p:cNvSpPr>
            <p:nvPr/>
          </p:nvSpPr>
          <p:spPr bwMode="auto">
            <a:xfrm>
              <a:off x="2567" y="1950"/>
              <a:ext cx="54" cy="5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30754" name="Oval 31"/>
            <p:cNvSpPr>
              <a:spLocks noChangeArrowheads="1"/>
            </p:cNvSpPr>
            <p:nvPr/>
          </p:nvSpPr>
          <p:spPr bwMode="auto">
            <a:xfrm>
              <a:off x="2827" y="1523"/>
              <a:ext cx="55" cy="5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30755" name="Oval 32"/>
            <p:cNvSpPr>
              <a:spLocks noChangeArrowheads="1"/>
            </p:cNvSpPr>
            <p:nvPr/>
          </p:nvSpPr>
          <p:spPr bwMode="auto">
            <a:xfrm>
              <a:off x="2827" y="1670"/>
              <a:ext cx="55" cy="5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30756" name="Oval 33"/>
            <p:cNvSpPr>
              <a:spLocks noChangeArrowheads="1"/>
            </p:cNvSpPr>
            <p:nvPr/>
          </p:nvSpPr>
          <p:spPr bwMode="auto">
            <a:xfrm>
              <a:off x="3102" y="1233"/>
              <a:ext cx="55" cy="5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30757" name="Oval 34"/>
            <p:cNvSpPr>
              <a:spLocks noChangeArrowheads="1"/>
            </p:cNvSpPr>
            <p:nvPr/>
          </p:nvSpPr>
          <p:spPr bwMode="auto">
            <a:xfrm>
              <a:off x="3296" y="1233"/>
              <a:ext cx="54" cy="5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30758" name="Oval 35"/>
            <p:cNvSpPr>
              <a:spLocks noChangeArrowheads="1"/>
            </p:cNvSpPr>
            <p:nvPr/>
          </p:nvSpPr>
          <p:spPr bwMode="auto">
            <a:xfrm>
              <a:off x="3044" y="1467"/>
              <a:ext cx="352" cy="330"/>
            </a:xfrm>
            <a:prstGeom prst="ellipse">
              <a:avLst/>
            </a:prstGeom>
            <a:solidFill>
              <a:srgbClr val="FFFF66"/>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30759" name="Text Box 36"/>
            <p:cNvSpPr txBox="1">
              <a:spLocks noChangeArrowheads="1"/>
            </p:cNvSpPr>
            <p:nvPr/>
          </p:nvSpPr>
          <p:spPr bwMode="auto">
            <a:xfrm>
              <a:off x="3103" y="1500"/>
              <a:ext cx="382" cy="250"/>
            </a:xfrm>
            <a:prstGeom prst="rect">
              <a:avLst/>
            </a:prstGeom>
            <a:noFill/>
            <a:ln>
              <a:noFill/>
            </a:ln>
            <a:effectLst/>
            <a:extLst>
              <a:ext uri="{909E8E84-426E-40DD-AFC4-6F175D3DCCD1}">
                <a14:hiddenFill xmlns:a14="http://schemas.microsoft.com/office/drawing/2010/main">
                  <a:solidFill>
                    <a:srgbClr val="FFFF6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ClrTx/>
                <a:buFontTx/>
                <a:buNone/>
              </a:pPr>
              <a:r>
                <a:rPr kumimoji="1" lang="en-US" altLang="zh-CN" sz="2000" b="1">
                  <a:latin typeface="Times New Roman" panose="02020603050405020304" pitchFamily="18" charset="0"/>
                  <a:ea typeface="宋体" panose="02010600030101010101" pitchFamily="2" charset="-122"/>
                </a:rPr>
                <a:t>Si</a:t>
              </a:r>
            </a:p>
          </p:txBody>
        </p:sp>
        <p:sp>
          <p:nvSpPr>
            <p:cNvPr id="30760" name="Oval 37"/>
            <p:cNvSpPr>
              <a:spLocks noChangeArrowheads="1"/>
            </p:cNvSpPr>
            <p:nvPr/>
          </p:nvSpPr>
          <p:spPr bwMode="auto">
            <a:xfrm>
              <a:off x="2747" y="1182"/>
              <a:ext cx="961" cy="896"/>
            </a:xfrm>
            <a:prstGeom prst="ellipse">
              <a:avLst/>
            </a:prstGeom>
            <a:noFill/>
            <a:ln w="9525">
              <a:solidFill>
                <a:schemeClr val="tx1"/>
              </a:solidFill>
              <a:prstDash val="sysDot"/>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30761" name="Oval 38"/>
            <p:cNvSpPr>
              <a:spLocks noChangeArrowheads="1"/>
            </p:cNvSpPr>
            <p:nvPr/>
          </p:nvSpPr>
          <p:spPr bwMode="auto">
            <a:xfrm>
              <a:off x="3141" y="1978"/>
              <a:ext cx="54" cy="5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30762" name="Oval 39"/>
            <p:cNvSpPr>
              <a:spLocks noChangeArrowheads="1"/>
            </p:cNvSpPr>
            <p:nvPr/>
          </p:nvSpPr>
          <p:spPr bwMode="auto">
            <a:xfrm>
              <a:off x="3338" y="1978"/>
              <a:ext cx="54" cy="5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30763" name="Oval 40"/>
            <p:cNvSpPr>
              <a:spLocks noChangeArrowheads="1"/>
            </p:cNvSpPr>
            <p:nvPr/>
          </p:nvSpPr>
          <p:spPr bwMode="auto">
            <a:xfrm>
              <a:off x="3598" y="1540"/>
              <a:ext cx="55" cy="5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30764" name="Oval 41"/>
            <p:cNvSpPr>
              <a:spLocks noChangeArrowheads="1"/>
            </p:cNvSpPr>
            <p:nvPr/>
          </p:nvSpPr>
          <p:spPr bwMode="auto">
            <a:xfrm>
              <a:off x="3598" y="1687"/>
              <a:ext cx="55" cy="5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30765" name="Oval 42"/>
            <p:cNvSpPr>
              <a:spLocks noChangeArrowheads="1"/>
            </p:cNvSpPr>
            <p:nvPr/>
          </p:nvSpPr>
          <p:spPr bwMode="auto">
            <a:xfrm>
              <a:off x="3675" y="2249"/>
              <a:ext cx="55" cy="5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30766" name="Oval 43"/>
            <p:cNvSpPr>
              <a:spLocks noChangeArrowheads="1"/>
            </p:cNvSpPr>
            <p:nvPr/>
          </p:nvSpPr>
          <p:spPr bwMode="auto">
            <a:xfrm>
              <a:off x="3675" y="2399"/>
              <a:ext cx="54" cy="5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30767" name="Oval 44"/>
            <p:cNvSpPr>
              <a:spLocks noChangeArrowheads="1"/>
            </p:cNvSpPr>
            <p:nvPr/>
          </p:nvSpPr>
          <p:spPr bwMode="auto">
            <a:xfrm>
              <a:off x="1550" y="2150"/>
              <a:ext cx="352" cy="330"/>
            </a:xfrm>
            <a:prstGeom prst="ellipse">
              <a:avLst/>
            </a:prstGeom>
            <a:solidFill>
              <a:srgbClr val="FFFF66"/>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30768" name="Oval 45"/>
            <p:cNvSpPr>
              <a:spLocks noChangeArrowheads="1"/>
            </p:cNvSpPr>
            <p:nvPr/>
          </p:nvSpPr>
          <p:spPr bwMode="auto">
            <a:xfrm>
              <a:off x="1253" y="1865"/>
              <a:ext cx="961" cy="896"/>
            </a:xfrm>
            <a:prstGeom prst="ellipse">
              <a:avLst/>
            </a:prstGeom>
            <a:noFill/>
            <a:ln w="9525">
              <a:solidFill>
                <a:schemeClr val="tx1"/>
              </a:solidFill>
              <a:prstDash val="sysDot"/>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30769" name="Oval 46"/>
            <p:cNvSpPr>
              <a:spLocks noChangeArrowheads="1"/>
            </p:cNvSpPr>
            <p:nvPr/>
          </p:nvSpPr>
          <p:spPr bwMode="auto">
            <a:xfrm>
              <a:off x="1625" y="2650"/>
              <a:ext cx="54" cy="5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30770" name="Oval 47"/>
            <p:cNvSpPr>
              <a:spLocks noChangeArrowheads="1"/>
            </p:cNvSpPr>
            <p:nvPr/>
          </p:nvSpPr>
          <p:spPr bwMode="auto">
            <a:xfrm>
              <a:off x="1811" y="2650"/>
              <a:ext cx="54" cy="5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30771" name="Oval 48"/>
            <p:cNvSpPr>
              <a:spLocks noChangeArrowheads="1"/>
            </p:cNvSpPr>
            <p:nvPr/>
          </p:nvSpPr>
          <p:spPr bwMode="auto">
            <a:xfrm>
              <a:off x="1308" y="2213"/>
              <a:ext cx="55" cy="5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30772" name="Oval 49"/>
            <p:cNvSpPr>
              <a:spLocks noChangeArrowheads="1"/>
            </p:cNvSpPr>
            <p:nvPr/>
          </p:nvSpPr>
          <p:spPr bwMode="auto">
            <a:xfrm>
              <a:off x="1313" y="2360"/>
              <a:ext cx="55" cy="5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30773" name="Oval 50"/>
            <p:cNvSpPr>
              <a:spLocks noChangeArrowheads="1"/>
            </p:cNvSpPr>
            <p:nvPr/>
          </p:nvSpPr>
          <p:spPr bwMode="auto">
            <a:xfrm>
              <a:off x="2338" y="2161"/>
              <a:ext cx="352" cy="330"/>
            </a:xfrm>
            <a:prstGeom prst="ellipse">
              <a:avLst/>
            </a:prstGeom>
            <a:solidFill>
              <a:srgbClr val="FFFF66"/>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30774" name="Text Box 51"/>
            <p:cNvSpPr txBox="1">
              <a:spLocks noChangeArrowheads="1"/>
            </p:cNvSpPr>
            <p:nvPr/>
          </p:nvSpPr>
          <p:spPr bwMode="auto">
            <a:xfrm>
              <a:off x="2397" y="2194"/>
              <a:ext cx="382" cy="250"/>
            </a:xfrm>
            <a:prstGeom prst="rect">
              <a:avLst/>
            </a:prstGeom>
            <a:noFill/>
            <a:ln>
              <a:noFill/>
            </a:ln>
            <a:effectLst/>
            <a:extLst>
              <a:ext uri="{909E8E84-426E-40DD-AFC4-6F175D3DCCD1}">
                <a14:hiddenFill xmlns:a14="http://schemas.microsoft.com/office/drawing/2010/main">
                  <a:solidFill>
                    <a:srgbClr val="FFFF6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ClrTx/>
                <a:buFontTx/>
                <a:buNone/>
              </a:pPr>
              <a:r>
                <a:rPr kumimoji="1" lang="en-US" altLang="zh-CN" sz="2000" b="1">
                  <a:latin typeface="Times New Roman" panose="02020603050405020304" pitchFamily="18" charset="0"/>
                  <a:ea typeface="宋体" panose="02010600030101010101" pitchFamily="2" charset="-122"/>
                </a:rPr>
                <a:t>Si</a:t>
              </a:r>
            </a:p>
          </p:txBody>
        </p:sp>
        <p:sp>
          <p:nvSpPr>
            <p:cNvPr id="30775" name="Oval 52"/>
            <p:cNvSpPr>
              <a:spLocks noChangeArrowheads="1"/>
            </p:cNvSpPr>
            <p:nvPr/>
          </p:nvSpPr>
          <p:spPr bwMode="auto">
            <a:xfrm>
              <a:off x="2041" y="1876"/>
              <a:ext cx="961" cy="896"/>
            </a:xfrm>
            <a:prstGeom prst="ellipse">
              <a:avLst/>
            </a:prstGeom>
            <a:noFill/>
            <a:ln w="9525">
              <a:solidFill>
                <a:schemeClr val="tx1"/>
              </a:solidFill>
              <a:prstDash val="sysDot"/>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30776" name="Oval 53"/>
            <p:cNvSpPr>
              <a:spLocks noChangeArrowheads="1"/>
            </p:cNvSpPr>
            <p:nvPr/>
          </p:nvSpPr>
          <p:spPr bwMode="auto">
            <a:xfrm>
              <a:off x="2413" y="2672"/>
              <a:ext cx="54" cy="5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30777" name="Oval 54"/>
            <p:cNvSpPr>
              <a:spLocks noChangeArrowheads="1"/>
            </p:cNvSpPr>
            <p:nvPr/>
          </p:nvSpPr>
          <p:spPr bwMode="auto">
            <a:xfrm>
              <a:off x="2599" y="2672"/>
              <a:ext cx="54" cy="5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30778" name="Oval 55"/>
            <p:cNvSpPr>
              <a:spLocks noChangeArrowheads="1"/>
            </p:cNvSpPr>
            <p:nvPr/>
          </p:nvSpPr>
          <p:spPr bwMode="auto">
            <a:xfrm>
              <a:off x="2096" y="2224"/>
              <a:ext cx="55" cy="5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30779" name="Oval 56"/>
            <p:cNvSpPr>
              <a:spLocks noChangeArrowheads="1"/>
            </p:cNvSpPr>
            <p:nvPr/>
          </p:nvSpPr>
          <p:spPr bwMode="auto">
            <a:xfrm>
              <a:off x="2284" y="1374"/>
              <a:ext cx="55" cy="5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30780" name="Oval 57"/>
            <p:cNvSpPr>
              <a:spLocks noChangeArrowheads="1"/>
            </p:cNvSpPr>
            <p:nvPr/>
          </p:nvSpPr>
          <p:spPr bwMode="auto">
            <a:xfrm>
              <a:off x="3112" y="2173"/>
              <a:ext cx="352" cy="330"/>
            </a:xfrm>
            <a:prstGeom prst="ellipse">
              <a:avLst/>
            </a:prstGeom>
            <a:solidFill>
              <a:srgbClr val="FFFF66"/>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30781" name="Text Box 58"/>
            <p:cNvSpPr txBox="1">
              <a:spLocks noChangeArrowheads="1"/>
            </p:cNvSpPr>
            <p:nvPr/>
          </p:nvSpPr>
          <p:spPr bwMode="auto">
            <a:xfrm>
              <a:off x="3171" y="2206"/>
              <a:ext cx="382" cy="250"/>
            </a:xfrm>
            <a:prstGeom prst="rect">
              <a:avLst/>
            </a:prstGeom>
            <a:noFill/>
            <a:ln>
              <a:noFill/>
            </a:ln>
            <a:effectLst/>
            <a:extLst>
              <a:ext uri="{909E8E84-426E-40DD-AFC4-6F175D3DCCD1}">
                <a14:hiddenFill xmlns:a14="http://schemas.microsoft.com/office/drawing/2010/main">
                  <a:solidFill>
                    <a:srgbClr val="FFFF6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ClrTx/>
                <a:buFontTx/>
                <a:buNone/>
              </a:pPr>
              <a:r>
                <a:rPr kumimoji="1" lang="en-US" altLang="zh-CN" sz="2000" b="1">
                  <a:latin typeface="Times New Roman" panose="02020603050405020304" pitchFamily="18" charset="0"/>
                  <a:ea typeface="宋体" panose="02010600030101010101" pitchFamily="2" charset="-122"/>
                </a:rPr>
                <a:t>Si</a:t>
              </a:r>
            </a:p>
          </p:txBody>
        </p:sp>
        <p:sp>
          <p:nvSpPr>
            <p:cNvPr id="30782" name="Oval 59"/>
            <p:cNvSpPr>
              <a:spLocks noChangeArrowheads="1"/>
            </p:cNvSpPr>
            <p:nvPr/>
          </p:nvSpPr>
          <p:spPr bwMode="auto">
            <a:xfrm>
              <a:off x="2804" y="1888"/>
              <a:ext cx="961" cy="896"/>
            </a:xfrm>
            <a:prstGeom prst="ellipse">
              <a:avLst/>
            </a:prstGeom>
            <a:noFill/>
            <a:ln w="9525">
              <a:solidFill>
                <a:schemeClr val="tx1"/>
              </a:solidFill>
              <a:prstDash val="sysDot"/>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30783" name="Oval 60"/>
            <p:cNvSpPr>
              <a:spLocks noChangeArrowheads="1"/>
            </p:cNvSpPr>
            <p:nvPr/>
          </p:nvSpPr>
          <p:spPr bwMode="auto">
            <a:xfrm>
              <a:off x="3187" y="2673"/>
              <a:ext cx="54" cy="5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30784" name="Oval 61"/>
            <p:cNvSpPr>
              <a:spLocks noChangeArrowheads="1"/>
            </p:cNvSpPr>
            <p:nvPr/>
          </p:nvSpPr>
          <p:spPr bwMode="auto">
            <a:xfrm>
              <a:off x="3373" y="2673"/>
              <a:ext cx="54" cy="5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30785" name="Oval 62"/>
            <p:cNvSpPr>
              <a:spLocks noChangeArrowheads="1"/>
            </p:cNvSpPr>
            <p:nvPr/>
          </p:nvSpPr>
          <p:spPr bwMode="auto">
            <a:xfrm>
              <a:off x="2870" y="2236"/>
              <a:ext cx="55" cy="5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30786" name="Oval 63"/>
            <p:cNvSpPr>
              <a:spLocks noChangeArrowheads="1"/>
            </p:cNvSpPr>
            <p:nvPr/>
          </p:nvSpPr>
          <p:spPr bwMode="auto">
            <a:xfrm>
              <a:off x="2875" y="2383"/>
              <a:ext cx="55" cy="5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30787" name="Arc 64"/>
            <p:cNvSpPr>
              <a:spLocks/>
            </p:cNvSpPr>
            <p:nvPr/>
          </p:nvSpPr>
          <p:spPr bwMode="auto">
            <a:xfrm rot="-3049406">
              <a:off x="3091" y="2481"/>
              <a:ext cx="460" cy="553"/>
            </a:xfrm>
            <a:custGeom>
              <a:avLst/>
              <a:gdLst>
                <a:gd name="T0" fmla="*/ 0 w 21600"/>
                <a:gd name="T1" fmla="*/ 0 h 21600"/>
                <a:gd name="T2" fmla="*/ 10 w 21600"/>
                <a:gd name="T3" fmla="*/ 14 h 21600"/>
                <a:gd name="T4" fmla="*/ 0 w 21600"/>
                <a:gd name="T5" fmla="*/ 14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lnTo>
                    <a:pt x="0" y="0"/>
                  </a:lnTo>
                  <a:close/>
                </a:path>
              </a:pathLst>
            </a:custGeom>
            <a:noFill/>
            <a:ln w="9525">
              <a:solidFill>
                <a:schemeClr val="tx1"/>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88" name="Arc 65"/>
            <p:cNvSpPr>
              <a:spLocks/>
            </p:cNvSpPr>
            <p:nvPr/>
          </p:nvSpPr>
          <p:spPr bwMode="auto">
            <a:xfrm rot="3049406" flipV="1">
              <a:off x="1524" y="895"/>
              <a:ext cx="460" cy="553"/>
            </a:xfrm>
            <a:custGeom>
              <a:avLst/>
              <a:gdLst>
                <a:gd name="T0" fmla="*/ 0 w 21600"/>
                <a:gd name="T1" fmla="*/ 0 h 21600"/>
                <a:gd name="T2" fmla="*/ 10 w 21600"/>
                <a:gd name="T3" fmla="*/ 14 h 21600"/>
                <a:gd name="T4" fmla="*/ 0 w 21600"/>
                <a:gd name="T5" fmla="*/ 14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lnTo>
                    <a:pt x="0" y="0"/>
                  </a:lnTo>
                  <a:close/>
                </a:path>
              </a:pathLst>
            </a:custGeom>
            <a:noFill/>
            <a:ln w="9525">
              <a:solidFill>
                <a:schemeClr val="tx1"/>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89" name="Arc 66"/>
            <p:cNvSpPr>
              <a:spLocks/>
            </p:cNvSpPr>
            <p:nvPr/>
          </p:nvSpPr>
          <p:spPr bwMode="auto">
            <a:xfrm rot="-3049406">
              <a:off x="1514" y="2470"/>
              <a:ext cx="460" cy="553"/>
            </a:xfrm>
            <a:custGeom>
              <a:avLst/>
              <a:gdLst>
                <a:gd name="T0" fmla="*/ 0 w 21600"/>
                <a:gd name="T1" fmla="*/ 0 h 21600"/>
                <a:gd name="T2" fmla="*/ 10 w 21600"/>
                <a:gd name="T3" fmla="*/ 14 h 21600"/>
                <a:gd name="T4" fmla="*/ 0 w 21600"/>
                <a:gd name="T5" fmla="*/ 14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lnTo>
                    <a:pt x="0" y="0"/>
                  </a:lnTo>
                  <a:close/>
                </a:path>
              </a:pathLst>
            </a:custGeom>
            <a:noFill/>
            <a:ln w="9525">
              <a:solidFill>
                <a:schemeClr val="tx1"/>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90" name="Arc 67"/>
            <p:cNvSpPr>
              <a:spLocks/>
            </p:cNvSpPr>
            <p:nvPr/>
          </p:nvSpPr>
          <p:spPr bwMode="auto">
            <a:xfrm rot="-3049406">
              <a:off x="2331" y="2496"/>
              <a:ext cx="460" cy="553"/>
            </a:xfrm>
            <a:custGeom>
              <a:avLst/>
              <a:gdLst>
                <a:gd name="T0" fmla="*/ 0 w 21600"/>
                <a:gd name="T1" fmla="*/ 0 h 21600"/>
                <a:gd name="T2" fmla="*/ 10 w 21600"/>
                <a:gd name="T3" fmla="*/ 14 h 21600"/>
                <a:gd name="T4" fmla="*/ 0 w 21600"/>
                <a:gd name="T5" fmla="*/ 14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lnTo>
                    <a:pt x="0" y="0"/>
                  </a:lnTo>
                  <a:close/>
                </a:path>
              </a:pathLst>
            </a:custGeom>
            <a:noFill/>
            <a:ln w="9525">
              <a:solidFill>
                <a:schemeClr val="tx1"/>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91" name="Arc 68"/>
            <p:cNvSpPr>
              <a:spLocks/>
            </p:cNvSpPr>
            <p:nvPr/>
          </p:nvSpPr>
          <p:spPr bwMode="auto">
            <a:xfrm rot="3049406" flipV="1">
              <a:off x="2272" y="910"/>
              <a:ext cx="460" cy="553"/>
            </a:xfrm>
            <a:custGeom>
              <a:avLst/>
              <a:gdLst>
                <a:gd name="T0" fmla="*/ 0 w 21600"/>
                <a:gd name="T1" fmla="*/ 0 h 21600"/>
                <a:gd name="T2" fmla="*/ 10 w 21600"/>
                <a:gd name="T3" fmla="*/ 14 h 21600"/>
                <a:gd name="T4" fmla="*/ 0 w 21600"/>
                <a:gd name="T5" fmla="*/ 14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lnTo>
                    <a:pt x="0" y="0"/>
                  </a:lnTo>
                  <a:close/>
                </a:path>
              </a:pathLst>
            </a:custGeom>
            <a:noFill/>
            <a:ln w="9525">
              <a:solidFill>
                <a:schemeClr val="tx1"/>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92" name="Arc 69"/>
            <p:cNvSpPr>
              <a:spLocks/>
            </p:cNvSpPr>
            <p:nvPr/>
          </p:nvSpPr>
          <p:spPr bwMode="auto">
            <a:xfrm rot="3049406" flipV="1">
              <a:off x="3011" y="915"/>
              <a:ext cx="460" cy="553"/>
            </a:xfrm>
            <a:custGeom>
              <a:avLst/>
              <a:gdLst>
                <a:gd name="T0" fmla="*/ 0 w 21600"/>
                <a:gd name="T1" fmla="*/ 0 h 21600"/>
                <a:gd name="T2" fmla="*/ 10 w 21600"/>
                <a:gd name="T3" fmla="*/ 14 h 21600"/>
                <a:gd name="T4" fmla="*/ 0 w 21600"/>
                <a:gd name="T5" fmla="*/ 14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lnTo>
                    <a:pt x="0" y="0"/>
                  </a:lnTo>
                  <a:close/>
                </a:path>
              </a:pathLst>
            </a:custGeom>
            <a:noFill/>
            <a:ln w="9525">
              <a:solidFill>
                <a:schemeClr val="tx1"/>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93" name="Arc 70"/>
            <p:cNvSpPr>
              <a:spLocks/>
            </p:cNvSpPr>
            <p:nvPr/>
          </p:nvSpPr>
          <p:spPr bwMode="auto">
            <a:xfrm rot="19249406" flipV="1">
              <a:off x="1078" y="1314"/>
              <a:ext cx="460" cy="553"/>
            </a:xfrm>
            <a:custGeom>
              <a:avLst/>
              <a:gdLst>
                <a:gd name="T0" fmla="*/ 0 w 21600"/>
                <a:gd name="T1" fmla="*/ 0 h 21600"/>
                <a:gd name="T2" fmla="*/ 10 w 21600"/>
                <a:gd name="T3" fmla="*/ 14 h 21600"/>
                <a:gd name="T4" fmla="*/ 0 w 21600"/>
                <a:gd name="T5" fmla="*/ 14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lnTo>
                    <a:pt x="0" y="0"/>
                  </a:lnTo>
                  <a:close/>
                </a:path>
              </a:pathLst>
            </a:custGeom>
            <a:noFill/>
            <a:ln w="9525">
              <a:solidFill>
                <a:schemeClr val="tx1"/>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94" name="Arc 71"/>
            <p:cNvSpPr>
              <a:spLocks/>
            </p:cNvSpPr>
            <p:nvPr/>
          </p:nvSpPr>
          <p:spPr bwMode="auto">
            <a:xfrm rot="19249406" flipV="1">
              <a:off x="1045" y="2043"/>
              <a:ext cx="460" cy="553"/>
            </a:xfrm>
            <a:custGeom>
              <a:avLst/>
              <a:gdLst>
                <a:gd name="T0" fmla="*/ 0 w 21600"/>
                <a:gd name="T1" fmla="*/ 0 h 21600"/>
                <a:gd name="T2" fmla="*/ 10 w 21600"/>
                <a:gd name="T3" fmla="*/ 14 h 21600"/>
                <a:gd name="T4" fmla="*/ 0 w 21600"/>
                <a:gd name="T5" fmla="*/ 14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lnTo>
                    <a:pt x="0" y="0"/>
                  </a:lnTo>
                  <a:close/>
                </a:path>
              </a:pathLst>
            </a:custGeom>
            <a:noFill/>
            <a:ln w="9525">
              <a:solidFill>
                <a:schemeClr val="tx1"/>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95" name="Arc 72"/>
            <p:cNvSpPr>
              <a:spLocks/>
            </p:cNvSpPr>
            <p:nvPr/>
          </p:nvSpPr>
          <p:spPr bwMode="auto">
            <a:xfrm rot="2350594" flipH="1" flipV="1">
              <a:off x="3460" y="1348"/>
              <a:ext cx="460" cy="553"/>
            </a:xfrm>
            <a:custGeom>
              <a:avLst/>
              <a:gdLst>
                <a:gd name="T0" fmla="*/ 0 w 21600"/>
                <a:gd name="T1" fmla="*/ 0 h 21600"/>
                <a:gd name="T2" fmla="*/ 10 w 21600"/>
                <a:gd name="T3" fmla="*/ 14 h 21600"/>
                <a:gd name="T4" fmla="*/ 0 w 21600"/>
                <a:gd name="T5" fmla="*/ 14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lnTo>
                    <a:pt x="0" y="0"/>
                  </a:lnTo>
                  <a:close/>
                </a:path>
              </a:pathLst>
            </a:custGeom>
            <a:noFill/>
            <a:ln w="9525">
              <a:solidFill>
                <a:schemeClr val="tx1"/>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96" name="Arc 73"/>
            <p:cNvSpPr>
              <a:spLocks/>
            </p:cNvSpPr>
            <p:nvPr/>
          </p:nvSpPr>
          <p:spPr bwMode="auto">
            <a:xfrm rot="2350594" flipH="1" flipV="1">
              <a:off x="3528" y="2067"/>
              <a:ext cx="460" cy="553"/>
            </a:xfrm>
            <a:custGeom>
              <a:avLst/>
              <a:gdLst>
                <a:gd name="T0" fmla="*/ 0 w 21600"/>
                <a:gd name="T1" fmla="*/ 0 h 21600"/>
                <a:gd name="T2" fmla="*/ 10 w 21600"/>
                <a:gd name="T3" fmla="*/ 14 h 21600"/>
                <a:gd name="T4" fmla="*/ 0 w 21600"/>
                <a:gd name="T5" fmla="*/ 14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lnTo>
                    <a:pt x="0" y="0"/>
                  </a:lnTo>
                  <a:close/>
                </a:path>
              </a:pathLst>
            </a:custGeom>
            <a:noFill/>
            <a:ln w="9525">
              <a:solidFill>
                <a:schemeClr val="tx1"/>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97" name="Text Box 74"/>
            <p:cNvSpPr txBox="1">
              <a:spLocks noChangeArrowheads="1"/>
            </p:cNvSpPr>
            <p:nvPr/>
          </p:nvSpPr>
          <p:spPr bwMode="auto">
            <a:xfrm>
              <a:off x="1538" y="2194"/>
              <a:ext cx="382" cy="250"/>
            </a:xfrm>
            <a:prstGeom prst="rect">
              <a:avLst/>
            </a:prstGeom>
            <a:noFill/>
            <a:ln>
              <a:noFill/>
            </a:ln>
            <a:effectLst/>
            <a:extLst>
              <a:ext uri="{909E8E84-426E-40DD-AFC4-6F175D3DCCD1}">
                <a14:hiddenFill xmlns:a14="http://schemas.microsoft.com/office/drawing/2010/main">
                  <a:solidFill>
                    <a:srgbClr val="FFFF6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ClrTx/>
                <a:buFontTx/>
                <a:buNone/>
              </a:pPr>
              <a:r>
                <a:rPr kumimoji="1" lang="en-US" altLang="zh-CN" sz="2000" b="1">
                  <a:latin typeface="Times New Roman" panose="02020603050405020304" pitchFamily="18" charset="0"/>
                  <a:ea typeface="宋体" panose="02010600030101010101" pitchFamily="2" charset="-122"/>
                </a:rPr>
                <a:t>Si</a:t>
              </a:r>
            </a:p>
          </p:txBody>
        </p:sp>
      </p:grpSp>
      <p:sp>
        <p:nvSpPr>
          <p:cNvPr id="30731" name="Line 75"/>
          <p:cNvSpPr>
            <a:spLocks noChangeShapeType="1"/>
          </p:cNvSpPr>
          <p:nvPr/>
        </p:nvSpPr>
        <p:spPr bwMode="auto">
          <a:xfrm flipH="1">
            <a:off x="6858000" y="1595438"/>
            <a:ext cx="388938" cy="55721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32" name="Line 76"/>
          <p:cNvSpPr>
            <a:spLocks noChangeShapeType="1"/>
          </p:cNvSpPr>
          <p:nvPr/>
        </p:nvSpPr>
        <p:spPr bwMode="auto">
          <a:xfrm flipV="1">
            <a:off x="5334000" y="3908425"/>
            <a:ext cx="744538" cy="66833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27485" name="Rectangle 93"/>
          <p:cNvSpPr>
            <a:spLocks noChangeArrowheads="1"/>
          </p:cNvSpPr>
          <p:nvPr/>
        </p:nvSpPr>
        <p:spPr bwMode="white">
          <a:xfrm>
            <a:off x="1143000" y="685800"/>
            <a:ext cx="7391400" cy="258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a:defRPr sz="2800" b="1">
                <a:solidFill>
                  <a:schemeClr val="bg1"/>
                </a:solidFill>
                <a:latin typeface="Arial" panose="020B0604020202020204" pitchFamily="34" charset="0"/>
              </a:defRPr>
            </a:lvl1pPr>
            <a:lvl2pPr algn="l">
              <a:defRPr sz="2800" b="1">
                <a:solidFill>
                  <a:schemeClr val="bg1"/>
                </a:solidFill>
                <a:latin typeface="Arial" panose="020B0604020202020204" pitchFamily="34" charset="0"/>
              </a:defRPr>
            </a:lvl2pPr>
            <a:lvl3pPr algn="l">
              <a:defRPr sz="2800" b="1">
                <a:solidFill>
                  <a:schemeClr val="bg1"/>
                </a:solidFill>
                <a:latin typeface="Arial" panose="020B0604020202020204" pitchFamily="34" charset="0"/>
              </a:defRPr>
            </a:lvl3pPr>
            <a:lvl4pPr algn="l">
              <a:defRPr sz="2800" b="1">
                <a:solidFill>
                  <a:schemeClr val="bg1"/>
                </a:solidFill>
                <a:latin typeface="Arial" panose="020B0604020202020204" pitchFamily="34" charset="0"/>
              </a:defRPr>
            </a:lvl4pPr>
            <a:lvl5pPr algn="l">
              <a:defRPr sz="2800" b="1">
                <a:solidFill>
                  <a:schemeClr val="bg1"/>
                </a:solidFill>
                <a:latin typeface="Arial" panose="020B0604020202020204" pitchFamily="34" charset="0"/>
              </a:defRPr>
            </a:lvl5pPr>
            <a:lvl6pPr marL="457200" fontAlgn="base">
              <a:spcBef>
                <a:spcPct val="0"/>
              </a:spcBef>
              <a:spcAft>
                <a:spcPct val="0"/>
              </a:spcAft>
              <a:defRPr sz="2800" b="1">
                <a:solidFill>
                  <a:schemeClr val="bg1"/>
                </a:solidFill>
                <a:latin typeface="Arial" panose="020B0604020202020204" pitchFamily="34" charset="0"/>
              </a:defRPr>
            </a:lvl6pPr>
            <a:lvl7pPr marL="914400" fontAlgn="base">
              <a:spcBef>
                <a:spcPct val="0"/>
              </a:spcBef>
              <a:spcAft>
                <a:spcPct val="0"/>
              </a:spcAft>
              <a:defRPr sz="2800" b="1">
                <a:solidFill>
                  <a:schemeClr val="bg1"/>
                </a:solidFill>
                <a:latin typeface="Arial" panose="020B0604020202020204" pitchFamily="34" charset="0"/>
              </a:defRPr>
            </a:lvl7pPr>
            <a:lvl8pPr marL="1371600" fontAlgn="base">
              <a:spcBef>
                <a:spcPct val="0"/>
              </a:spcBef>
              <a:spcAft>
                <a:spcPct val="0"/>
              </a:spcAft>
              <a:defRPr sz="2800" b="1">
                <a:solidFill>
                  <a:schemeClr val="bg1"/>
                </a:solidFill>
                <a:latin typeface="Arial" panose="020B0604020202020204" pitchFamily="34" charset="0"/>
              </a:defRPr>
            </a:lvl8pPr>
            <a:lvl9pPr marL="1828800" fontAlgn="base">
              <a:spcBef>
                <a:spcPct val="0"/>
              </a:spcBef>
              <a:spcAft>
                <a:spcPct val="0"/>
              </a:spcAft>
              <a:defRPr sz="2800" b="1">
                <a:solidFill>
                  <a:schemeClr val="bg1"/>
                </a:solidFill>
                <a:latin typeface="Arial" panose="020B0604020202020204" pitchFamily="34" charset="0"/>
              </a:defRPr>
            </a:lvl9pPr>
          </a:lstStyle>
          <a:p>
            <a:pPr eaLnBrk="1" hangingPunct="1">
              <a:defRPr/>
            </a:pPr>
            <a:r>
              <a:rPr lang="zh-CN" altLang="en-US" b="0" smtClean="0">
                <a:effectLst>
                  <a:outerShdw blurRad="38100" dist="38100" dir="2700000" algn="tl">
                    <a:srgbClr val="C0C0C0"/>
                  </a:outerShdw>
                </a:effectLst>
                <a:ea typeface="宋体" panose="02010600030101010101" pitchFamily="2" charset="-122"/>
              </a:rPr>
              <a:t>内光电效应</a:t>
            </a:r>
            <a:r>
              <a:rPr lang="en-US" altLang="zh-CN" b="0" smtClean="0">
                <a:effectLst>
                  <a:outerShdw blurRad="38100" dist="38100" dir="2700000" algn="tl">
                    <a:srgbClr val="C0C0C0"/>
                  </a:outerShdw>
                </a:effectLst>
                <a:ea typeface="宋体" panose="02010600030101010101" pitchFamily="2" charset="-122"/>
              </a:rPr>
              <a:t>----</a:t>
            </a:r>
            <a:r>
              <a:rPr lang="zh-CN" altLang="en-US" b="0" smtClean="0">
                <a:effectLst>
                  <a:outerShdw blurRad="38100" dist="38100" dir="2700000" algn="tl">
                    <a:srgbClr val="C0C0C0"/>
                  </a:outerShdw>
                </a:effectLst>
                <a:ea typeface="宋体" panose="02010600030101010101" pitchFamily="2" charset="-122"/>
              </a:rPr>
              <a:t>半导体</a:t>
            </a:r>
          </a:p>
        </p:txBody>
      </p:sp>
    </p:spTree>
  </p:cSld>
  <p:clrMapOvr>
    <a:masterClrMapping/>
  </p:clrMapOvr>
  <p:transition>
    <p:blinds dir="vert"/>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ext Box 2"/>
          <p:cNvSpPr txBox="1">
            <a:spLocks noChangeArrowheads="1"/>
          </p:cNvSpPr>
          <p:nvPr/>
        </p:nvSpPr>
        <p:spPr bwMode="auto">
          <a:xfrm>
            <a:off x="76200" y="1143000"/>
            <a:ext cx="44196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r>
              <a:rPr kumimoji="1" lang="en-US" altLang="zh-CN" b="1">
                <a:solidFill>
                  <a:srgbClr val="FF00FF"/>
                </a:solidFill>
                <a:latin typeface="Times New Roman" panose="02020603050405020304" pitchFamily="18" charset="0"/>
                <a:ea typeface="楷体_GB2312" pitchFamily="49" charset="-122"/>
              </a:rPr>
              <a:t>N </a:t>
            </a:r>
            <a:r>
              <a:rPr kumimoji="1" lang="zh-CN" altLang="en-US" b="1">
                <a:solidFill>
                  <a:srgbClr val="FF00FF"/>
                </a:solidFill>
                <a:latin typeface="Times New Roman" panose="02020603050405020304" pitchFamily="18" charset="0"/>
                <a:ea typeface="宋体" panose="02010600030101010101" pitchFamily="2" charset="-122"/>
              </a:rPr>
              <a:t>型半导体和</a:t>
            </a:r>
            <a:r>
              <a:rPr kumimoji="1" lang="zh-CN" altLang="en-US" b="1">
                <a:solidFill>
                  <a:srgbClr val="FF00FF"/>
                </a:solidFill>
                <a:latin typeface="Times New Roman" panose="02020603050405020304" pitchFamily="18" charset="0"/>
                <a:ea typeface="楷体_GB2312" pitchFamily="49" charset="-122"/>
              </a:rPr>
              <a:t> </a:t>
            </a:r>
            <a:r>
              <a:rPr kumimoji="1" lang="en-US" altLang="zh-CN" b="1">
                <a:solidFill>
                  <a:srgbClr val="FF00FF"/>
                </a:solidFill>
                <a:latin typeface="Times New Roman" panose="02020603050405020304" pitchFamily="18" charset="0"/>
                <a:ea typeface="楷体_GB2312" pitchFamily="49" charset="-122"/>
              </a:rPr>
              <a:t>P </a:t>
            </a:r>
            <a:r>
              <a:rPr kumimoji="1" lang="zh-CN" altLang="en-US" b="1">
                <a:solidFill>
                  <a:srgbClr val="FF00FF"/>
                </a:solidFill>
                <a:latin typeface="Times New Roman" panose="02020603050405020304" pitchFamily="18" charset="0"/>
                <a:ea typeface="宋体" panose="02010600030101010101" pitchFamily="2" charset="-122"/>
              </a:rPr>
              <a:t>型半导体 </a:t>
            </a:r>
          </a:p>
        </p:txBody>
      </p:sp>
      <p:sp>
        <p:nvSpPr>
          <p:cNvPr id="31747" name="Text Box 3"/>
          <p:cNvSpPr txBox="1">
            <a:spLocks noChangeArrowheads="1"/>
          </p:cNvSpPr>
          <p:nvPr/>
        </p:nvSpPr>
        <p:spPr bwMode="auto">
          <a:xfrm>
            <a:off x="1066800" y="4159250"/>
            <a:ext cx="258762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just" eaLnBrk="1" hangingPunct="1">
              <a:spcBef>
                <a:spcPct val="0"/>
              </a:spcBef>
              <a:buClrTx/>
              <a:buFontTx/>
              <a:buNone/>
            </a:pPr>
            <a:r>
              <a:rPr kumimoji="1" lang="en-US" altLang="zh-CN" sz="2600" b="1">
                <a:solidFill>
                  <a:srgbClr val="008000"/>
                </a:solidFill>
                <a:latin typeface="Times New Roman" panose="02020603050405020304" pitchFamily="18" charset="0"/>
                <a:ea typeface="宋体" panose="02010600030101010101" pitchFamily="2" charset="-122"/>
              </a:rPr>
              <a:t>1. N </a:t>
            </a:r>
            <a:r>
              <a:rPr kumimoji="1" lang="zh-CN" altLang="en-US" sz="2600" b="1">
                <a:solidFill>
                  <a:srgbClr val="008000"/>
                </a:solidFill>
                <a:latin typeface="Times New Roman" panose="02020603050405020304" pitchFamily="18" charset="0"/>
                <a:ea typeface="宋体" panose="02010600030101010101" pitchFamily="2" charset="-122"/>
              </a:rPr>
              <a:t>型半导体 </a:t>
            </a:r>
            <a:endParaRPr kumimoji="1" lang="zh-CN" altLang="en-US" sz="2600">
              <a:solidFill>
                <a:srgbClr val="008000"/>
              </a:solidFill>
              <a:latin typeface="Times New Roman" panose="02020603050405020304" pitchFamily="18" charset="0"/>
              <a:ea typeface="宋体" panose="02010600030101010101" pitchFamily="2" charset="-122"/>
            </a:endParaRPr>
          </a:p>
        </p:txBody>
      </p:sp>
      <p:sp>
        <p:nvSpPr>
          <p:cNvPr id="31748" name="Text Box 4"/>
          <p:cNvSpPr txBox="1">
            <a:spLocks noChangeArrowheads="1"/>
          </p:cNvSpPr>
          <p:nvPr/>
        </p:nvSpPr>
        <p:spPr bwMode="auto">
          <a:xfrm>
            <a:off x="179388" y="4535488"/>
            <a:ext cx="8583612" cy="2170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just" eaLnBrk="1" hangingPunct="1">
              <a:lnSpc>
                <a:spcPct val="110000"/>
              </a:lnSpc>
              <a:spcBef>
                <a:spcPct val="0"/>
              </a:spcBef>
              <a:buClrTx/>
              <a:buFontTx/>
              <a:buNone/>
            </a:pPr>
            <a:r>
              <a:rPr kumimoji="1" lang="zh-CN" altLang="en-US" sz="2600" b="1">
                <a:solidFill>
                  <a:schemeClr val="accent2"/>
                </a:solidFill>
                <a:latin typeface="Times New Roman" panose="02020603050405020304" pitchFamily="18" charset="0"/>
                <a:ea typeface="宋体" panose="02010600030101010101" pitchFamily="2" charset="-122"/>
              </a:rPr>
              <a:t>　　</a:t>
            </a:r>
            <a:r>
              <a:rPr kumimoji="1" lang="zh-CN" altLang="en-US" sz="2400" b="1">
                <a:solidFill>
                  <a:schemeClr val="accent1"/>
                </a:solidFill>
                <a:latin typeface="Times New Roman" panose="02020603050405020304" pitchFamily="18" charset="0"/>
                <a:ea typeface="宋体" panose="02010600030101010101" pitchFamily="2" charset="-122"/>
              </a:rPr>
              <a:t>在硅或锗的晶体中掺入五价元素磷，当某一个硅原子被磷原子取代时，磷原子的五个价电子中只有四个用于组成共价键，多余的一个很容易挣脱磷原子核的束缚而成为自由电子。因而自由电子的数量大大增加，是多数载流子，空穴是少数载流子，将这种半导体称为 </a:t>
            </a:r>
            <a:r>
              <a:rPr kumimoji="1" lang="en-US" altLang="zh-CN" sz="2400" b="1">
                <a:solidFill>
                  <a:schemeClr val="accent1"/>
                </a:solidFill>
                <a:latin typeface="Times New Roman" panose="02020603050405020304" pitchFamily="18" charset="0"/>
                <a:ea typeface="宋体" panose="02010600030101010101" pitchFamily="2" charset="-122"/>
              </a:rPr>
              <a:t>N </a:t>
            </a:r>
            <a:r>
              <a:rPr kumimoji="1" lang="zh-CN" altLang="en-US" sz="2400" b="1">
                <a:solidFill>
                  <a:schemeClr val="accent1"/>
                </a:solidFill>
                <a:latin typeface="Times New Roman" panose="02020603050405020304" pitchFamily="18" charset="0"/>
                <a:ea typeface="宋体" panose="02010600030101010101" pitchFamily="2" charset="-122"/>
              </a:rPr>
              <a:t>型半导体。</a:t>
            </a:r>
            <a:r>
              <a:rPr kumimoji="1" lang="zh-CN" altLang="en-US" sz="2600" b="1">
                <a:solidFill>
                  <a:schemeClr val="accent2"/>
                </a:solidFill>
                <a:latin typeface="Times New Roman" panose="02020603050405020304" pitchFamily="18" charset="0"/>
                <a:ea typeface="宋体" panose="02010600030101010101" pitchFamily="2" charset="-122"/>
              </a:rPr>
              <a:t>     </a:t>
            </a:r>
          </a:p>
        </p:txBody>
      </p:sp>
      <p:grpSp>
        <p:nvGrpSpPr>
          <p:cNvPr id="31749" name="Group 93"/>
          <p:cNvGrpSpPr>
            <a:grpSpLocks/>
          </p:cNvGrpSpPr>
          <p:nvPr/>
        </p:nvGrpSpPr>
        <p:grpSpPr bwMode="auto">
          <a:xfrm>
            <a:off x="4254500" y="1198563"/>
            <a:ext cx="4672013" cy="3373437"/>
            <a:chOff x="2680" y="755"/>
            <a:chExt cx="2943" cy="2125"/>
          </a:xfrm>
        </p:grpSpPr>
        <p:sp>
          <p:nvSpPr>
            <p:cNvPr id="31752" name="Text Box 5"/>
            <p:cNvSpPr txBox="1">
              <a:spLocks noChangeArrowheads="1"/>
            </p:cNvSpPr>
            <p:nvPr/>
          </p:nvSpPr>
          <p:spPr bwMode="auto">
            <a:xfrm>
              <a:off x="3260" y="2080"/>
              <a:ext cx="382" cy="250"/>
            </a:xfrm>
            <a:prstGeom prst="rect">
              <a:avLst/>
            </a:prstGeom>
            <a:noFill/>
            <a:ln>
              <a:noFill/>
            </a:ln>
            <a:effectLst/>
            <a:extLst>
              <a:ext uri="{909E8E84-426E-40DD-AFC4-6F175D3DCCD1}">
                <a14:hiddenFill xmlns:a14="http://schemas.microsoft.com/office/drawing/2010/main">
                  <a:solidFill>
                    <a:srgbClr val="FFFF6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ClrTx/>
                <a:buFontTx/>
                <a:buNone/>
              </a:pPr>
              <a:r>
                <a:rPr kumimoji="1" lang="en-US" altLang="zh-CN" sz="2000" b="1">
                  <a:latin typeface="Times New Roman" panose="02020603050405020304" pitchFamily="18" charset="0"/>
                  <a:ea typeface="宋体" panose="02010600030101010101" pitchFamily="2" charset="-122"/>
                </a:rPr>
                <a:t>Si</a:t>
              </a:r>
            </a:p>
          </p:txBody>
        </p:sp>
        <p:sp>
          <p:nvSpPr>
            <p:cNvPr id="31753" name="Oval 6"/>
            <p:cNvSpPr>
              <a:spLocks noChangeArrowheads="1"/>
            </p:cNvSpPr>
            <p:nvPr/>
          </p:nvSpPr>
          <p:spPr bwMode="auto">
            <a:xfrm>
              <a:off x="3736" y="2270"/>
              <a:ext cx="55" cy="51"/>
            </a:xfrm>
            <a:prstGeom prst="ellipse">
              <a:avLst/>
            </a:prstGeom>
            <a:noFill/>
            <a:ln w="9525">
              <a:solidFill>
                <a:schemeClr val="tx1"/>
              </a:solidFill>
              <a:round/>
              <a:headEnd/>
              <a:tailEnd/>
            </a:ln>
            <a:effectLst/>
            <a:extLst>
              <a:ext uri="{909E8E84-426E-40DD-AFC4-6F175D3DCCD1}">
                <a14:hiddenFill xmlns:a14="http://schemas.microsoft.com/office/drawing/2010/main">
                  <a:solidFill>
                    <a:srgbClr val="FFFF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31754" name="Oval 7"/>
            <p:cNvSpPr>
              <a:spLocks noChangeArrowheads="1"/>
            </p:cNvSpPr>
            <p:nvPr/>
          </p:nvSpPr>
          <p:spPr bwMode="auto">
            <a:xfrm>
              <a:off x="3221" y="1086"/>
              <a:ext cx="55" cy="5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31755" name="Oval 8"/>
            <p:cNvSpPr>
              <a:spLocks noChangeArrowheads="1"/>
            </p:cNvSpPr>
            <p:nvPr/>
          </p:nvSpPr>
          <p:spPr bwMode="auto">
            <a:xfrm>
              <a:off x="3426" y="1086"/>
              <a:ext cx="54" cy="5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31756" name="Oval 9"/>
            <p:cNvSpPr>
              <a:spLocks noChangeArrowheads="1"/>
            </p:cNvSpPr>
            <p:nvPr/>
          </p:nvSpPr>
          <p:spPr bwMode="auto">
            <a:xfrm>
              <a:off x="3185" y="1298"/>
              <a:ext cx="352" cy="330"/>
            </a:xfrm>
            <a:prstGeom prst="ellipse">
              <a:avLst/>
            </a:prstGeom>
            <a:solidFill>
              <a:srgbClr val="FFFF66"/>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31757" name="Text Box 10"/>
            <p:cNvSpPr txBox="1">
              <a:spLocks noChangeArrowheads="1"/>
            </p:cNvSpPr>
            <p:nvPr/>
          </p:nvSpPr>
          <p:spPr bwMode="auto">
            <a:xfrm>
              <a:off x="3244" y="1331"/>
              <a:ext cx="382" cy="250"/>
            </a:xfrm>
            <a:prstGeom prst="rect">
              <a:avLst/>
            </a:prstGeom>
            <a:noFill/>
            <a:ln>
              <a:noFill/>
            </a:ln>
            <a:effectLst/>
            <a:extLst>
              <a:ext uri="{909E8E84-426E-40DD-AFC4-6F175D3DCCD1}">
                <a14:hiddenFill xmlns:a14="http://schemas.microsoft.com/office/drawing/2010/main">
                  <a:solidFill>
                    <a:srgbClr val="FFFF6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ClrTx/>
                <a:buFontTx/>
                <a:buNone/>
              </a:pPr>
              <a:r>
                <a:rPr kumimoji="1" lang="en-US" altLang="zh-CN" sz="2000" b="1">
                  <a:latin typeface="Times New Roman" panose="02020603050405020304" pitchFamily="18" charset="0"/>
                  <a:ea typeface="宋体" panose="02010600030101010101" pitchFamily="2" charset="-122"/>
                </a:rPr>
                <a:t>Si</a:t>
              </a:r>
            </a:p>
          </p:txBody>
        </p:sp>
        <p:sp>
          <p:nvSpPr>
            <p:cNvPr id="31758" name="Oval 11"/>
            <p:cNvSpPr>
              <a:spLocks noChangeArrowheads="1"/>
            </p:cNvSpPr>
            <p:nvPr/>
          </p:nvSpPr>
          <p:spPr bwMode="auto">
            <a:xfrm>
              <a:off x="2888" y="1013"/>
              <a:ext cx="961" cy="896"/>
            </a:xfrm>
            <a:prstGeom prst="ellipse">
              <a:avLst/>
            </a:prstGeom>
            <a:noFill/>
            <a:ln w="9525">
              <a:solidFill>
                <a:schemeClr val="tx1"/>
              </a:solidFill>
              <a:prstDash val="sysDot"/>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31759" name="Oval 12"/>
            <p:cNvSpPr>
              <a:spLocks noChangeArrowheads="1"/>
            </p:cNvSpPr>
            <p:nvPr/>
          </p:nvSpPr>
          <p:spPr bwMode="auto">
            <a:xfrm>
              <a:off x="3260" y="1798"/>
              <a:ext cx="54" cy="5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31760" name="Oval 13"/>
            <p:cNvSpPr>
              <a:spLocks noChangeArrowheads="1"/>
            </p:cNvSpPr>
            <p:nvPr/>
          </p:nvSpPr>
          <p:spPr bwMode="auto">
            <a:xfrm>
              <a:off x="3446" y="1809"/>
              <a:ext cx="54" cy="5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31761" name="Oval 14"/>
            <p:cNvSpPr>
              <a:spLocks noChangeArrowheads="1"/>
            </p:cNvSpPr>
            <p:nvPr/>
          </p:nvSpPr>
          <p:spPr bwMode="auto">
            <a:xfrm>
              <a:off x="3706" y="1371"/>
              <a:ext cx="55" cy="5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31762" name="Oval 15"/>
            <p:cNvSpPr>
              <a:spLocks noChangeArrowheads="1"/>
            </p:cNvSpPr>
            <p:nvPr/>
          </p:nvSpPr>
          <p:spPr bwMode="auto">
            <a:xfrm>
              <a:off x="3706" y="1518"/>
              <a:ext cx="55" cy="5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31763" name="Oval 16"/>
            <p:cNvSpPr>
              <a:spLocks noChangeArrowheads="1"/>
            </p:cNvSpPr>
            <p:nvPr/>
          </p:nvSpPr>
          <p:spPr bwMode="auto">
            <a:xfrm>
              <a:off x="2955" y="1523"/>
              <a:ext cx="55" cy="5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31764" name="Oval 17"/>
            <p:cNvSpPr>
              <a:spLocks noChangeArrowheads="1"/>
            </p:cNvSpPr>
            <p:nvPr/>
          </p:nvSpPr>
          <p:spPr bwMode="auto">
            <a:xfrm>
              <a:off x="2955" y="1381"/>
              <a:ext cx="55" cy="5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31765" name="Oval 18"/>
            <p:cNvSpPr>
              <a:spLocks noChangeArrowheads="1"/>
            </p:cNvSpPr>
            <p:nvPr/>
          </p:nvSpPr>
          <p:spPr bwMode="auto">
            <a:xfrm>
              <a:off x="3977" y="1104"/>
              <a:ext cx="55" cy="5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31766" name="Oval 19"/>
            <p:cNvSpPr>
              <a:spLocks noChangeArrowheads="1"/>
            </p:cNvSpPr>
            <p:nvPr/>
          </p:nvSpPr>
          <p:spPr bwMode="auto">
            <a:xfrm>
              <a:off x="4182" y="1104"/>
              <a:ext cx="54" cy="5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31767" name="Oval 20"/>
            <p:cNvSpPr>
              <a:spLocks noChangeArrowheads="1"/>
            </p:cNvSpPr>
            <p:nvPr/>
          </p:nvSpPr>
          <p:spPr bwMode="auto">
            <a:xfrm>
              <a:off x="3941" y="1327"/>
              <a:ext cx="352" cy="330"/>
            </a:xfrm>
            <a:prstGeom prst="ellipse">
              <a:avLst/>
            </a:prstGeom>
            <a:solidFill>
              <a:srgbClr val="FFFF66"/>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31768" name="Text Box 21"/>
            <p:cNvSpPr txBox="1">
              <a:spLocks noChangeArrowheads="1"/>
            </p:cNvSpPr>
            <p:nvPr/>
          </p:nvSpPr>
          <p:spPr bwMode="auto">
            <a:xfrm>
              <a:off x="4000" y="1360"/>
              <a:ext cx="382" cy="250"/>
            </a:xfrm>
            <a:prstGeom prst="rect">
              <a:avLst/>
            </a:prstGeom>
            <a:noFill/>
            <a:ln>
              <a:noFill/>
            </a:ln>
            <a:effectLst/>
            <a:extLst>
              <a:ext uri="{909E8E84-426E-40DD-AFC4-6F175D3DCCD1}">
                <a14:hiddenFill xmlns:a14="http://schemas.microsoft.com/office/drawing/2010/main">
                  <a:solidFill>
                    <a:srgbClr val="FFFF6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ClrTx/>
                <a:buFontTx/>
                <a:buNone/>
              </a:pPr>
              <a:r>
                <a:rPr kumimoji="1" lang="en-US" altLang="zh-CN" sz="2000" b="1">
                  <a:latin typeface="Times New Roman" panose="02020603050405020304" pitchFamily="18" charset="0"/>
                  <a:ea typeface="宋体" panose="02010600030101010101" pitchFamily="2" charset="-122"/>
                </a:rPr>
                <a:t>Si</a:t>
              </a:r>
            </a:p>
          </p:txBody>
        </p:sp>
        <p:sp>
          <p:nvSpPr>
            <p:cNvPr id="31769" name="Oval 22"/>
            <p:cNvSpPr>
              <a:spLocks noChangeArrowheads="1"/>
            </p:cNvSpPr>
            <p:nvPr/>
          </p:nvSpPr>
          <p:spPr bwMode="auto">
            <a:xfrm>
              <a:off x="3644" y="1042"/>
              <a:ext cx="961" cy="896"/>
            </a:xfrm>
            <a:prstGeom prst="ellipse">
              <a:avLst/>
            </a:prstGeom>
            <a:noFill/>
            <a:ln w="9525">
              <a:solidFill>
                <a:schemeClr val="tx1"/>
              </a:solidFill>
              <a:prstDash val="sysDot"/>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31770" name="Oval 23"/>
            <p:cNvSpPr>
              <a:spLocks noChangeArrowheads="1"/>
            </p:cNvSpPr>
            <p:nvPr/>
          </p:nvSpPr>
          <p:spPr bwMode="auto">
            <a:xfrm>
              <a:off x="4016" y="1827"/>
              <a:ext cx="54" cy="5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31771" name="Oval 24"/>
            <p:cNvSpPr>
              <a:spLocks noChangeArrowheads="1"/>
            </p:cNvSpPr>
            <p:nvPr/>
          </p:nvSpPr>
          <p:spPr bwMode="auto">
            <a:xfrm>
              <a:off x="4202" y="1827"/>
              <a:ext cx="54" cy="5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31772" name="Oval 25"/>
            <p:cNvSpPr>
              <a:spLocks noChangeArrowheads="1"/>
            </p:cNvSpPr>
            <p:nvPr/>
          </p:nvSpPr>
          <p:spPr bwMode="auto">
            <a:xfrm>
              <a:off x="4462" y="1400"/>
              <a:ext cx="55" cy="5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31773" name="Oval 26"/>
            <p:cNvSpPr>
              <a:spLocks noChangeArrowheads="1"/>
            </p:cNvSpPr>
            <p:nvPr/>
          </p:nvSpPr>
          <p:spPr bwMode="auto">
            <a:xfrm>
              <a:off x="4462" y="1547"/>
              <a:ext cx="55" cy="5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31774" name="Oval 27"/>
            <p:cNvSpPr>
              <a:spLocks noChangeArrowheads="1"/>
            </p:cNvSpPr>
            <p:nvPr/>
          </p:nvSpPr>
          <p:spPr bwMode="auto">
            <a:xfrm>
              <a:off x="4737" y="1110"/>
              <a:ext cx="55" cy="5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31775" name="Oval 28"/>
            <p:cNvSpPr>
              <a:spLocks noChangeArrowheads="1"/>
            </p:cNvSpPr>
            <p:nvPr/>
          </p:nvSpPr>
          <p:spPr bwMode="auto">
            <a:xfrm>
              <a:off x="4931" y="1110"/>
              <a:ext cx="54" cy="5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31776" name="Oval 29"/>
            <p:cNvSpPr>
              <a:spLocks noChangeArrowheads="1"/>
            </p:cNvSpPr>
            <p:nvPr/>
          </p:nvSpPr>
          <p:spPr bwMode="auto">
            <a:xfrm>
              <a:off x="4679" y="1344"/>
              <a:ext cx="352" cy="330"/>
            </a:xfrm>
            <a:prstGeom prst="ellipse">
              <a:avLst/>
            </a:prstGeom>
            <a:solidFill>
              <a:srgbClr val="FFFF66"/>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31777" name="Text Box 30"/>
            <p:cNvSpPr txBox="1">
              <a:spLocks noChangeArrowheads="1"/>
            </p:cNvSpPr>
            <p:nvPr/>
          </p:nvSpPr>
          <p:spPr bwMode="auto">
            <a:xfrm>
              <a:off x="4738" y="1377"/>
              <a:ext cx="382" cy="250"/>
            </a:xfrm>
            <a:prstGeom prst="rect">
              <a:avLst/>
            </a:prstGeom>
            <a:noFill/>
            <a:ln>
              <a:noFill/>
            </a:ln>
            <a:effectLst/>
            <a:extLst>
              <a:ext uri="{909E8E84-426E-40DD-AFC4-6F175D3DCCD1}">
                <a14:hiddenFill xmlns:a14="http://schemas.microsoft.com/office/drawing/2010/main">
                  <a:solidFill>
                    <a:srgbClr val="FFFF6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ClrTx/>
                <a:buFontTx/>
                <a:buNone/>
              </a:pPr>
              <a:r>
                <a:rPr kumimoji="1" lang="en-US" altLang="zh-CN" sz="2000" b="1">
                  <a:latin typeface="Times New Roman" panose="02020603050405020304" pitchFamily="18" charset="0"/>
                  <a:ea typeface="宋体" panose="02010600030101010101" pitchFamily="2" charset="-122"/>
                </a:rPr>
                <a:t>Si</a:t>
              </a:r>
            </a:p>
          </p:txBody>
        </p:sp>
        <p:sp>
          <p:nvSpPr>
            <p:cNvPr id="31778" name="Oval 31"/>
            <p:cNvSpPr>
              <a:spLocks noChangeArrowheads="1"/>
            </p:cNvSpPr>
            <p:nvPr/>
          </p:nvSpPr>
          <p:spPr bwMode="auto">
            <a:xfrm>
              <a:off x="4382" y="1059"/>
              <a:ext cx="961" cy="896"/>
            </a:xfrm>
            <a:prstGeom prst="ellipse">
              <a:avLst/>
            </a:prstGeom>
            <a:noFill/>
            <a:ln w="9525">
              <a:solidFill>
                <a:schemeClr val="tx1"/>
              </a:solidFill>
              <a:prstDash val="sysDot"/>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31779" name="Oval 32"/>
            <p:cNvSpPr>
              <a:spLocks noChangeArrowheads="1"/>
            </p:cNvSpPr>
            <p:nvPr/>
          </p:nvSpPr>
          <p:spPr bwMode="auto">
            <a:xfrm>
              <a:off x="4776" y="1855"/>
              <a:ext cx="54" cy="5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31780" name="Oval 33"/>
            <p:cNvSpPr>
              <a:spLocks noChangeArrowheads="1"/>
            </p:cNvSpPr>
            <p:nvPr/>
          </p:nvSpPr>
          <p:spPr bwMode="auto">
            <a:xfrm>
              <a:off x="4973" y="1855"/>
              <a:ext cx="54" cy="5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31781" name="Oval 34"/>
            <p:cNvSpPr>
              <a:spLocks noChangeArrowheads="1"/>
            </p:cNvSpPr>
            <p:nvPr/>
          </p:nvSpPr>
          <p:spPr bwMode="auto">
            <a:xfrm>
              <a:off x="5233" y="1417"/>
              <a:ext cx="55" cy="5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31782" name="Oval 35"/>
            <p:cNvSpPr>
              <a:spLocks noChangeArrowheads="1"/>
            </p:cNvSpPr>
            <p:nvPr/>
          </p:nvSpPr>
          <p:spPr bwMode="auto">
            <a:xfrm>
              <a:off x="5233" y="1564"/>
              <a:ext cx="55" cy="5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31783" name="Oval 36"/>
            <p:cNvSpPr>
              <a:spLocks noChangeArrowheads="1"/>
            </p:cNvSpPr>
            <p:nvPr/>
          </p:nvSpPr>
          <p:spPr bwMode="auto">
            <a:xfrm>
              <a:off x="5310" y="2126"/>
              <a:ext cx="55" cy="5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31784" name="Oval 37"/>
            <p:cNvSpPr>
              <a:spLocks noChangeArrowheads="1"/>
            </p:cNvSpPr>
            <p:nvPr/>
          </p:nvSpPr>
          <p:spPr bwMode="auto">
            <a:xfrm>
              <a:off x="5310" y="2276"/>
              <a:ext cx="54" cy="5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31785" name="Oval 38"/>
            <p:cNvSpPr>
              <a:spLocks noChangeArrowheads="1"/>
            </p:cNvSpPr>
            <p:nvPr/>
          </p:nvSpPr>
          <p:spPr bwMode="auto">
            <a:xfrm>
              <a:off x="3185" y="2027"/>
              <a:ext cx="352" cy="330"/>
            </a:xfrm>
            <a:prstGeom prst="ellipse">
              <a:avLst/>
            </a:prstGeom>
            <a:solidFill>
              <a:srgbClr val="FFFF66"/>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31786" name="Oval 39"/>
            <p:cNvSpPr>
              <a:spLocks noChangeArrowheads="1"/>
            </p:cNvSpPr>
            <p:nvPr/>
          </p:nvSpPr>
          <p:spPr bwMode="auto">
            <a:xfrm>
              <a:off x="2888" y="1742"/>
              <a:ext cx="961" cy="896"/>
            </a:xfrm>
            <a:prstGeom prst="ellipse">
              <a:avLst/>
            </a:prstGeom>
            <a:noFill/>
            <a:ln w="9525">
              <a:solidFill>
                <a:schemeClr val="tx1"/>
              </a:solidFill>
              <a:prstDash val="sysDot"/>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31787" name="Oval 40"/>
            <p:cNvSpPr>
              <a:spLocks noChangeArrowheads="1"/>
            </p:cNvSpPr>
            <p:nvPr/>
          </p:nvSpPr>
          <p:spPr bwMode="auto">
            <a:xfrm>
              <a:off x="3260" y="2527"/>
              <a:ext cx="54" cy="5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31788" name="Oval 41"/>
            <p:cNvSpPr>
              <a:spLocks noChangeArrowheads="1"/>
            </p:cNvSpPr>
            <p:nvPr/>
          </p:nvSpPr>
          <p:spPr bwMode="auto">
            <a:xfrm>
              <a:off x="3446" y="2527"/>
              <a:ext cx="54" cy="5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31789" name="Oval 42"/>
            <p:cNvSpPr>
              <a:spLocks noChangeArrowheads="1"/>
            </p:cNvSpPr>
            <p:nvPr/>
          </p:nvSpPr>
          <p:spPr bwMode="auto">
            <a:xfrm>
              <a:off x="2943" y="2090"/>
              <a:ext cx="55" cy="5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31790" name="Oval 43"/>
            <p:cNvSpPr>
              <a:spLocks noChangeArrowheads="1"/>
            </p:cNvSpPr>
            <p:nvPr/>
          </p:nvSpPr>
          <p:spPr bwMode="auto">
            <a:xfrm>
              <a:off x="2948" y="2237"/>
              <a:ext cx="55" cy="5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31791" name="Oval 44"/>
            <p:cNvSpPr>
              <a:spLocks noChangeArrowheads="1"/>
            </p:cNvSpPr>
            <p:nvPr/>
          </p:nvSpPr>
          <p:spPr bwMode="auto">
            <a:xfrm>
              <a:off x="3973" y="2038"/>
              <a:ext cx="352" cy="330"/>
            </a:xfrm>
            <a:prstGeom prst="ellipse">
              <a:avLst/>
            </a:prstGeom>
            <a:solidFill>
              <a:srgbClr val="FFFF66"/>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31792" name="Text Box 45"/>
            <p:cNvSpPr txBox="1">
              <a:spLocks noChangeArrowheads="1"/>
            </p:cNvSpPr>
            <p:nvPr/>
          </p:nvSpPr>
          <p:spPr bwMode="auto">
            <a:xfrm>
              <a:off x="4032" y="2071"/>
              <a:ext cx="382" cy="250"/>
            </a:xfrm>
            <a:prstGeom prst="rect">
              <a:avLst/>
            </a:prstGeom>
            <a:noFill/>
            <a:ln>
              <a:noFill/>
            </a:ln>
            <a:effectLst/>
            <a:extLst>
              <a:ext uri="{909E8E84-426E-40DD-AFC4-6F175D3DCCD1}">
                <a14:hiddenFill xmlns:a14="http://schemas.microsoft.com/office/drawing/2010/main">
                  <a:solidFill>
                    <a:srgbClr val="FFFF6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ClrTx/>
                <a:buFontTx/>
                <a:buNone/>
              </a:pPr>
              <a:r>
                <a:rPr kumimoji="1" lang="en-US" altLang="zh-CN" sz="2000" b="1">
                  <a:latin typeface="Times New Roman" panose="02020603050405020304" pitchFamily="18" charset="0"/>
                  <a:ea typeface="宋体" panose="02010600030101010101" pitchFamily="2" charset="-122"/>
                </a:rPr>
                <a:t>Si</a:t>
              </a:r>
            </a:p>
          </p:txBody>
        </p:sp>
        <p:sp>
          <p:nvSpPr>
            <p:cNvPr id="31793" name="Oval 46"/>
            <p:cNvSpPr>
              <a:spLocks noChangeArrowheads="1"/>
            </p:cNvSpPr>
            <p:nvPr/>
          </p:nvSpPr>
          <p:spPr bwMode="auto">
            <a:xfrm>
              <a:off x="3676" y="1753"/>
              <a:ext cx="961" cy="896"/>
            </a:xfrm>
            <a:prstGeom prst="ellipse">
              <a:avLst/>
            </a:prstGeom>
            <a:noFill/>
            <a:ln w="9525">
              <a:solidFill>
                <a:schemeClr val="tx1"/>
              </a:solidFill>
              <a:prstDash val="sysDot"/>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31794" name="Oval 47"/>
            <p:cNvSpPr>
              <a:spLocks noChangeArrowheads="1"/>
            </p:cNvSpPr>
            <p:nvPr/>
          </p:nvSpPr>
          <p:spPr bwMode="auto">
            <a:xfrm>
              <a:off x="4048" y="2549"/>
              <a:ext cx="54" cy="5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31795" name="Oval 48"/>
            <p:cNvSpPr>
              <a:spLocks noChangeArrowheads="1"/>
            </p:cNvSpPr>
            <p:nvPr/>
          </p:nvSpPr>
          <p:spPr bwMode="auto">
            <a:xfrm>
              <a:off x="4234" y="2549"/>
              <a:ext cx="54" cy="5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31796" name="Oval 49"/>
            <p:cNvSpPr>
              <a:spLocks noChangeArrowheads="1"/>
            </p:cNvSpPr>
            <p:nvPr/>
          </p:nvSpPr>
          <p:spPr bwMode="auto">
            <a:xfrm>
              <a:off x="3731" y="2101"/>
              <a:ext cx="55" cy="5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31797" name="Oval 50"/>
            <p:cNvSpPr>
              <a:spLocks noChangeArrowheads="1"/>
            </p:cNvSpPr>
            <p:nvPr/>
          </p:nvSpPr>
          <p:spPr bwMode="auto">
            <a:xfrm>
              <a:off x="4747" y="2050"/>
              <a:ext cx="352" cy="330"/>
            </a:xfrm>
            <a:prstGeom prst="ellipse">
              <a:avLst/>
            </a:prstGeom>
            <a:solidFill>
              <a:srgbClr val="FFFF66"/>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31798" name="Text Box 51"/>
            <p:cNvSpPr txBox="1">
              <a:spLocks noChangeArrowheads="1"/>
            </p:cNvSpPr>
            <p:nvPr/>
          </p:nvSpPr>
          <p:spPr bwMode="auto">
            <a:xfrm>
              <a:off x="4806" y="2083"/>
              <a:ext cx="382" cy="250"/>
            </a:xfrm>
            <a:prstGeom prst="rect">
              <a:avLst/>
            </a:prstGeom>
            <a:noFill/>
            <a:ln>
              <a:noFill/>
            </a:ln>
            <a:effectLst/>
            <a:extLst>
              <a:ext uri="{909E8E84-426E-40DD-AFC4-6F175D3DCCD1}">
                <a14:hiddenFill xmlns:a14="http://schemas.microsoft.com/office/drawing/2010/main">
                  <a:solidFill>
                    <a:srgbClr val="FFFF6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ClrTx/>
                <a:buFontTx/>
                <a:buNone/>
              </a:pPr>
              <a:r>
                <a:rPr kumimoji="1" lang="en-US" altLang="zh-CN" sz="2000" b="1">
                  <a:latin typeface="Times New Roman" panose="02020603050405020304" pitchFamily="18" charset="0"/>
                  <a:ea typeface="宋体" panose="02010600030101010101" pitchFamily="2" charset="-122"/>
                </a:rPr>
                <a:t>Si</a:t>
              </a:r>
            </a:p>
          </p:txBody>
        </p:sp>
        <p:sp>
          <p:nvSpPr>
            <p:cNvPr id="31799" name="Oval 52"/>
            <p:cNvSpPr>
              <a:spLocks noChangeArrowheads="1"/>
            </p:cNvSpPr>
            <p:nvPr/>
          </p:nvSpPr>
          <p:spPr bwMode="auto">
            <a:xfrm>
              <a:off x="4439" y="1765"/>
              <a:ext cx="961" cy="896"/>
            </a:xfrm>
            <a:prstGeom prst="ellipse">
              <a:avLst/>
            </a:prstGeom>
            <a:noFill/>
            <a:ln w="9525">
              <a:solidFill>
                <a:schemeClr val="tx1"/>
              </a:solidFill>
              <a:prstDash val="sysDot"/>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31800" name="Oval 53"/>
            <p:cNvSpPr>
              <a:spLocks noChangeArrowheads="1"/>
            </p:cNvSpPr>
            <p:nvPr/>
          </p:nvSpPr>
          <p:spPr bwMode="auto">
            <a:xfrm>
              <a:off x="4822" y="2550"/>
              <a:ext cx="54" cy="5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31801" name="Oval 54"/>
            <p:cNvSpPr>
              <a:spLocks noChangeArrowheads="1"/>
            </p:cNvSpPr>
            <p:nvPr/>
          </p:nvSpPr>
          <p:spPr bwMode="auto">
            <a:xfrm>
              <a:off x="5008" y="2550"/>
              <a:ext cx="54" cy="5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31802" name="Oval 55"/>
            <p:cNvSpPr>
              <a:spLocks noChangeArrowheads="1"/>
            </p:cNvSpPr>
            <p:nvPr/>
          </p:nvSpPr>
          <p:spPr bwMode="auto">
            <a:xfrm>
              <a:off x="4505" y="2113"/>
              <a:ext cx="55" cy="5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31803" name="Oval 56"/>
            <p:cNvSpPr>
              <a:spLocks noChangeArrowheads="1"/>
            </p:cNvSpPr>
            <p:nvPr/>
          </p:nvSpPr>
          <p:spPr bwMode="auto">
            <a:xfrm>
              <a:off x="4510" y="2260"/>
              <a:ext cx="55" cy="5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31804" name="Arc 57"/>
            <p:cNvSpPr>
              <a:spLocks/>
            </p:cNvSpPr>
            <p:nvPr/>
          </p:nvSpPr>
          <p:spPr bwMode="auto">
            <a:xfrm rot="-3049406">
              <a:off x="4726" y="2358"/>
              <a:ext cx="460" cy="553"/>
            </a:xfrm>
            <a:custGeom>
              <a:avLst/>
              <a:gdLst>
                <a:gd name="T0" fmla="*/ 0 w 21600"/>
                <a:gd name="T1" fmla="*/ 0 h 21600"/>
                <a:gd name="T2" fmla="*/ 10 w 21600"/>
                <a:gd name="T3" fmla="*/ 14 h 21600"/>
                <a:gd name="T4" fmla="*/ 0 w 21600"/>
                <a:gd name="T5" fmla="*/ 14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lnTo>
                    <a:pt x="0" y="0"/>
                  </a:lnTo>
                  <a:close/>
                </a:path>
              </a:pathLst>
            </a:custGeom>
            <a:noFill/>
            <a:ln w="9525">
              <a:solidFill>
                <a:schemeClr val="tx1"/>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805" name="Arc 58"/>
            <p:cNvSpPr>
              <a:spLocks/>
            </p:cNvSpPr>
            <p:nvPr/>
          </p:nvSpPr>
          <p:spPr bwMode="auto">
            <a:xfrm rot="3049406" flipV="1">
              <a:off x="3159" y="772"/>
              <a:ext cx="460" cy="553"/>
            </a:xfrm>
            <a:custGeom>
              <a:avLst/>
              <a:gdLst>
                <a:gd name="T0" fmla="*/ 0 w 21600"/>
                <a:gd name="T1" fmla="*/ 0 h 21600"/>
                <a:gd name="T2" fmla="*/ 10 w 21600"/>
                <a:gd name="T3" fmla="*/ 14 h 21600"/>
                <a:gd name="T4" fmla="*/ 0 w 21600"/>
                <a:gd name="T5" fmla="*/ 14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lnTo>
                    <a:pt x="0" y="0"/>
                  </a:lnTo>
                  <a:close/>
                </a:path>
              </a:pathLst>
            </a:custGeom>
            <a:noFill/>
            <a:ln w="9525">
              <a:solidFill>
                <a:schemeClr val="tx1"/>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806" name="Arc 59"/>
            <p:cNvSpPr>
              <a:spLocks/>
            </p:cNvSpPr>
            <p:nvPr/>
          </p:nvSpPr>
          <p:spPr bwMode="auto">
            <a:xfrm rot="-3049406">
              <a:off x="3149" y="2347"/>
              <a:ext cx="460" cy="553"/>
            </a:xfrm>
            <a:custGeom>
              <a:avLst/>
              <a:gdLst>
                <a:gd name="T0" fmla="*/ 0 w 21600"/>
                <a:gd name="T1" fmla="*/ 0 h 21600"/>
                <a:gd name="T2" fmla="*/ 10 w 21600"/>
                <a:gd name="T3" fmla="*/ 14 h 21600"/>
                <a:gd name="T4" fmla="*/ 0 w 21600"/>
                <a:gd name="T5" fmla="*/ 14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lnTo>
                    <a:pt x="0" y="0"/>
                  </a:lnTo>
                  <a:close/>
                </a:path>
              </a:pathLst>
            </a:custGeom>
            <a:noFill/>
            <a:ln w="9525">
              <a:solidFill>
                <a:schemeClr val="tx1"/>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807" name="Arc 60"/>
            <p:cNvSpPr>
              <a:spLocks/>
            </p:cNvSpPr>
            <p:nvPr/>
          </p:nvSpPr>
          <p:spPr bwMode="auto">
            <a:xfrm rot="-3049406">
              <a:off x="3966" y="2373"/>
              <a:ext cx="460" cy="553"/>
            </a:xfrm>
            <a:custGeom>
              <a:avLst/>
              <a:gdLst>
                <a:gd name="T0" fmla="*/ 0 w 21600"/>
                <a:gd name="T1" fmla="*/ 0 h 21600"/>
                <a:gd name="T2" fmla="*/ 10 w 21600"/>
                <a:gd name="T3" fmla="*/ 14 h 21600"/>
                <a:gd name="T4" fmla="*/ 0 w 21600"/>
                <a:gd name="T5" fmla="*/ 14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lnTo>
                    <a:pt x="0" y="0"/>
                  </a:lnTo>
                  <a:close/>
                </a:path>
              </a:pathLst>
            </a:custGeom>
            <a:noFill/>
            <a:ln w="9525">
              <a:solidFill>
                <a:schemeClr val="tx1"/>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808" name="Arc 61"/>
            <p:cNvSpPr>
              <a:spLocks/>
            </p:cNvSpPr>
            <p:nvPr/>
          </p:nvSpPr>
          <p:spPr bwMode="auto">
            <a:xfrm rot="3049406" flipV="1">
              <a:off x="3907" y="787"/>
              <a:ext cx="460" cy="553"/>
            </a:xfrm>
            <a:custGeom>
              <a:avLst/>
              <a:gdLst>
                <a:gd name="T0" fmla="*/ 0 w 21600"/>
                <a:gd name="T1" fmla="*/ 0 h 21600"/>
                <a:gd name="T2" fmla="*/ 10 w 21600"/>
                <a:gd name="T3" fmla="*/ 14 h 21600"/>
                <a:gd name="T4" fmla="*/ 0 w 21600"/>
                <a:gd name="T5" fmla="*/ 14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lnTo>
                    <a:pt x="0" y="0"/>
                  </a:lnTo>
                  <a:close/>
                </a:path>
              </a:pathLst>
            </a:custGeom>
            <a:noFill/>
            <a:ln w="9525">
              <a:solidFill>
                <a:schemeClr val="tx1"/>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809" name="Arc 62"/>
            <p:cNvSpPr>
              <a:spLocks/>
            </p:cNvSpPr>
            <p:nvPr/>
          </p:nvSpPr>
          <p:spPr bwMode="auto">
            <a:xfrm rot="3049406" flipV="1">
              <a:off x="4646" y="792"/>
              <a:ext cx="460" cy="553"/>
            </a:xfrm>
            <a:custGeom>
              <a:avLst/>
              <a:gdLst>
                <a:gd name="T0" fmla="*/ 0 w 21600"/>
                <a:gd name="T1" fmla="*/ 0 h 21600"/>
                <a:gd name="T2" fmla="*/ 10 w 21600"/>
                <a:gd name="T3" fmla="*/ 14 h 21600"/>
                <a:gd name="T4" fmla="*/ 0 w 21600"/>
                <a:gd name="T5" fmla="*/ 14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lnTo>
                    <a:pt x="0" y="0"/>
                  </a:lnTo>
                  <a:close/>
                </a:path>
              </a:pathLst>
            </a:custGeom>
            <a:noFill/>
            <a:ln w="9525">
              <a:solidFill>
                <a:schemeClr val="tx1"/>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810" name="Arc 63"/>
            <p:cNvSpPr>
              <a:spLocks/>
            </p:cNvSpPr>
            <p:nvPr/>
          </p:nvSpPr>
          <p:spPr bwMode="auto">
            <a:xfrm rot="19249406" flipV="1">
              <a:off x="2713" y="1301"/>
              <a:ext cx="460" cy="553"/>
            </a:xfrm>
            <a:custGeom>
              <a:avLst/>
              <a:gdLst>
                <a:gd name="T0" fmla="*/ 0 w 21600"/>
                <a:gd name="T1" fmla="*/ 0 h 21600"/>
                <a:gd name="T2" fmla="*/ 10 w 21600"/>
                <a:gd name="T3" fmla="*/ 14 h 21600"/>
                <a:gd name="T4" fmla="*/ 0 w 21600"/>
                <a:gd name="T5" fmla="*/ 14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lnTo>
                    <a:pt x="0" y="0"/>
                  </a:lnTo>
                  <a:close/>
                </a:path>
              </a:pathLst>
            </a:custGeom>
            <a:noFill/>
            <a:ln w="9525">
              <a:solidFill>
                <a:schemeClr val="tx1"/>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811" name="Arc 64"/>
            <p:cNvSpPr>
              <a:spLocks/>
            </p:cNvSpPr>
            <p:nvPr/>
          </p:nvSpPr>
          <p:spPr bwMode="auto">
            <a:xfrm rot="19249406" flipV="1">
              <a:off x="2680" y="2030"/>
              <a:ext cx="460" cy="553"/>
            </a:xfrm>
            <a:custGeom>
              <a:avLst/>
              <a:gdLst>
                <a:gd name="T0" fmla="*/ 0 w 21600"/>
                <a:gd name="T1" fmla="*/ 0 h 21600"/>
                <a:gd name="T2" fmla="*/ 10 w 21600"/>
                <a:gd name="T3" fmla="*/ 14 h 21600"/>
                <a:gd name="T4" fmla="*/ 0 w 21600"/>
                <a:gd name="T5" fmla="*/ 14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lnTo>
                    <a:pt x="0" y="0"/>
                  </a:lnTo>
                  <a:close/>
                </a:path>
              </a:pathLst>
            </a:custGeom>
            <a:noFill/>
            <a:ln w="9525">
              <a:solidFill>
                <a:schemeClr val="tx1"/>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812" name="Arc 65"/>
            <p:cNvSpPr>
              <a:spLocks/>
            </p:cNvSpPr>
            <p:nvPr/>
          </p:nvSpPr>
          <p:spPr bwMode="auto">
            <a:xfrm rot="2350594" flipH="1" flipV="1">
              <a:off x="5095" y="1225"/>
              <a:ext cx="460" cy="553"/>
            </a:xfrm>
            <a:custGeom>
              <a:avLst/>
              <a:gdLst>
                <a:gd name="T0" fmla="*/ 0 w 21600"/>
                <a:gd name="T1" fmla="*/ 0 h 21600"/>
                <a:gd name="T2" fmla="*/ 10 w 21600"/>
                <a:gd name="T3" fmla="*/ 14 h 21600"/>
                <a:gd name="T4" fmla="*/ 0 w 21600"/>
                <a:gd name="T5" fmla="*/ 14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lnTo>
                    <a:pt x="0" y="0"/>
                  </a:lnTo>
                  <a:close/>
                </a:path>
              </a:pathLst>
            </a:custGeom>
            <a:noFill/>
            <a:ln w="9525">
              <a:solidFill>
                <a:schemeClr val="tx1"/>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813" name="Arc 66"/>
            <p:cNvSpPr>
              <a:spLocks/>
            </p:cNvSpPr>
            <p:nvPr/>
          </p:nvSpPr>
          <p:spPr bwMode="auto">
            <a:xfrm rot="2350594" flipH="1" flipV="1">
              <a:off x="5163" y="1944"/>
              <a:ext cx="460" cy="553"/>
            </a:xfrm>
            <a:custGeom>
              <a:avLst/>
              <a:gdLst>
                <a:gd name="T0" fmla="*/ 0 w 21600"/>
                <a:gd name="T1" fmla="*/ 0 h 21600"/>
                <a:gd name="T2" fmla="*/ 10 w 21600"/>
                <a:gd name="T3" fmla="*/ 14 h 21600"/>
                <a:gd name="T4" fmla="*/ 0 w 21600"/>
                <a:gd name="T5" fmla="*/ 14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lnTo>
                    <a:pt x="0" y="0"/>
                  </a:lnTo>
                  <a:close/>
                </a:path>
              </a:pathLst>
            </a:custGeom>
            <a:noFill/>
            <a:ln w="9525">
              <a:solidFill>
                <a:schemeClr val="tx1"/>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814" name="Text Box 67"/>
            <p:cNvSpPr txBox="1">
              <a:spLocks noChangeArrowheads="1"/>
            </p:cNvSpPr>
            <p:nvPr/>
          </p:nvSpPr>
          <p:spPr bwMode="auto">
            <a:xfrm>
              <a:off x="3173" y="2071"/>
              <a:ext cx="382" cy="250"/>
            </a:xfrm>
            <a:prstGeom prst="rect">
              <a:avLst/>
            </a:prstGeom>
            <a:noFill/>
            <a:ln>
              <a:noFill/>
            </a:ln>
            <a:effectLst/>
            <a:extLst>
              <a:ext uri="{909E8E84-426E-40DD-AFC4-6F175D3DCCD1}">
                <a14:hiddenFill xmlns:a14="http://schemas.microsoft.com/office/drawing/2010/main">
                  <a:solidFill>
                    <a:srgbClr val="FFFF6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ClrTx/>
                <a:buFontTx/>
                <a:buNone/>
              </a:pPr>
              <a:r>
                <a:rPr kumimoji="1" lang="en-US" altLang="zh-CN" sz="2000" b="1">
                  <a:latin typeface="Times New Roman" panose="02020603050405020304" pitchFamily="18" charset="0"/>
                  <a:ea typeface="宋体" panose="02010600030101010101" pitchFamily="2" charset="-122"/>
                </a:rPr>
                <a:t>Si</a:t>
              </a:r>
            </a:p>
          </p:txBody>
        </p:sp>
        <p:sp>
          <p:nvSpPr>
            <p:cNvPr id="31815" name="Oval 68"/>
            <p:cNvSpPr>
              <a:spLocks noChangeArrowheads="1"/>
            </p:cNvSpPr>
            <p:nvPr/>
          </p:nvSpPr>
          <p:spPr bwMode="auto">
            <a:xfrm>
              <a:off x="3537" y="2327"/>
              <a:ext cx="54" cy="5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grpSp>
          <p:nvGrpSpPr>
            <p:cNvPr id="31816" name="Group 69"/>
            <p:cNvGrpSpPr>
              <a:grpSpLocks/>
            </p:cNvGrpSpPr>
            <p:nvPr/>
          </p:nvGrpSpPr>
          <p:grpSpPr bwMode="auto">
            <a:xfrm>
              <a:off x="3855" y="1282"/>
              <a:ext cx="434" cy="372"/>
              <a:chOff x="2153" y="1968"/>
              <a:chExt cx="434" cy="372"/>
            </a:xfrm>
          </p:grpSpPr>
          <p:sp>
            <p:nvSpPr>
              <p:cNvPr id="31819" name="Oval 70"/>
              <p:cNvSpPr>
                <a:spLocks noChangeArrowheads="1"/>
              </p:cNvSpPr>
              <p:nvPr/>
            </p:nvSpPr>
            <p:spPr bwMode="auto">
              <a:xfrm>
                <a:off x="2153" y="1968"/>
                <a:ext cx="55" cy="5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31820" name="Oval 71"/>
              <p:cNvSpPr>
                <a:spLocks noChangeArrowheads="1"/>
              </p:cNvSpPr>
              <p:nvPr/>
            </p:nvSpPr>
            <p:spPr bwMode="auto">
              <a:xfrm>
                <a:off x="2240" y="1994"/>
                <a:ext cx="347" cy="346"/>
              </a:xfrm>
              <a:prstGeom prst="ellipse">
                <a:avLst/>
              </a:prstGeom>
              <a:solidFill>
                <a:schemeClr val="hlink"/>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31821" name="Text Box 72"/>
              <p:cNvSpPr txBox="1">
                <a:spLocks noChangeArrowheads="1"/>
              </p:cNvSpPr>
              <p:nvPr/>
            </p:nvSpPr>
            <p:spPr bwMode="auto">
              <a:xfrm>
                <a:off x="2317" y="2053"/>
                <a:ext cx="262" cy="25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ClrTx/>
                  <a:buFontTx/>
                  <a:buNone/>
                </a:pPr>
                <a:r>
                  <a:rPr kumimoji="1" lang="en-US" altLang="zh-CN" sz="2000" b="1">
                    <a:solidFill>
                      <a:srgbClr val="008000"/>
                    </a:solidFill>
                    <a:latin typeface="Times New Roman" panose="02020603050405020304" pitchFamily="18" charset="0"/>
                    <a:ea typeface="宋体" panose="02010600030101010101" pitchFamily="2" charset="-122"/>
                  </a:rPr>
                  <a:t>P</a:t>
                </a:r>
              </a:p>
            </p:txBody>
          </p:sp>
        </p:grpSp>
        <p:sp>
          <p:nvSpPr>
            <p:cNvPr id="31817" name="Line 73"/>
            <p:cNvSpPr>
              <a:spLocks noChangeShapeType="1"/>
            </p:cNvSpPr>
            <p:nvPr/>
          </p:nvSpPr>
          <p:spPr bwMode="auto">
            <a:xfrm flipV="1">
              <a:off x="3914" y="1013"/>
              <a:ext cx="322" cy="26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818" name="Text Box 74"/>
            <p:cNvSpPr txBox="1">
              <a:spLocks noChangeArrowheads="1"/>
            </p:cNvSpPr>
            <p:nvPr/>
          </p:nvSpPr>
          <p:spPr bwMode="auto">
            <a:xfrm>
              <a:off x="4016" y="755"/>
              <a:ext cx="957"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ClrTx/>
                <a:buFontTx/>
                <a:buNone/>
              </a:pPr>
              <a:r>
                <a:rPr kumimoji="1" lang="zh-CN" altLang="en-US" sz="2000" b="1">
                  <a:solidFill>
                    <a:srgbClr val="008000"/>
                  </a:solidFill>
                  <a:latin typeface="Times New Roman" panose="02020603050405020304" pitchFamily="18" charset="0"/>
                  <a:ea typeface="宋体" panose="02010600030101010101" pitchFamily="2" charset="-122"/>
                </a:rPr>
                <a:t>多余价电子 </a:t>
              </a:r>
            </a:p>
          </p:txBody>
        </p:sp>
      </p:grpSp>
      <p:sp>
        <p:nvSpPr>
          <p:cNvPr id="31750" name="Text Box 75"/>
          <p:cNvSpPr txBox="1">
            <a:spLocks noChangeArrowheads="1"/>
          </p:cNvSpPr>
          <p:nvPr/>
        </p:nvSpPr>
        <p:spPr bwMode="auto">
          <a:xfrm>
            <a:off x="152400" y="1631950"/>
            <a:ext cx="3727450" cy="2711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just" eaLnBrk="1" hangingPunct="1">
              <a:lnSpc>
                <a:spcPct val="110000"/>
              </a:lnSpc>
              <a:spcBef>
                <a:spcPct val="50000"/>
              </a:spcBef>
              <a:buClrTx/>
              <a:buFontTx/>
              <a:buNone/>
            </a:pPr>
            <a:r>
              <a:rPr kumimoji="1" lang="zh-CN" altLang="en-US" sz="2600" b="1">
                <a:latin typeface="宋体" panose="02010600030101010101" pitchFamily="2" charset="-122"/>
                <a:ea typeface="宋体" panose="02010600030101010101" pitchFamily="2" charset="-122"/>
              </a:rPr>
              <a:t>　　本征半导体中由于载流子数量极少，导电能力很低。如果在其中参入微量的杂质</a:t>
            </a:r>
            <a:r>
              <a:rPr kumimoji="1" lang="en-US" altLang="zh-CN" sz="2600" b="1">
                <a:latin typeface="宋体" panose="02010600030101010101" pitchFamily="2" charset="-122"/>
                <a:ea typeface="宋体" panose="02010600030101010101" pitchFamily="2" charset="-122"/>
              </a:rPr>
              <a:t>(</a:t>
            </a:r>
            <a:r>
              <a:rPr kumimoji="1" lang="zh-CN" altLang="en-US" sz="2600" b="1">
                <a:latin typeface="宋体" panose="02010600030101010101" pitchFamily="2" charset="-122"/>
                <a:ea typeface="宋体" panose="02010600030101010101" pitchFamily="2" charset="-122"/>
              </a:rPr>
              <a:t>某种元素</a:t>
            </a:r>
            <a:r>
              <a:rPr kumimoji="1" lang="en-US" altLang="zh-CN" sz="2600" b="1">
                <a:latin typeface="宋体" panose="02010600030101010101" pitchFamily="2" charset="-122"/>
                <a:ea typeface="宋体" panose="02010600030101010101" pitchFamily="2" charset="-122"/>
              </a:rPr>
              <a:t>)</a:t>
            </a:r>
            <a:r>
              <a:rPr kumimoji="1" lang="zh-CN" altLang="en-US" sz="2600" b="1">
                <a:latin typeface="宋体" panose="02010600030101010101" pitchFamily="2" charset="-122"/>
                <a:ea typeface="宋体" panose="02010600030101010101" pitchFamily="2" charset="-122"/>
              </a:rPr>
              <a:t>将使其导电能力大大增强。</a:t>
            </a:r>
          </a:p>
        </p:txBody>
      </p:sp>
      <p:sp>
        <p:nvSpPr>
          <p:cNvPr id="828510" name="Rectangle 94"/>
          <p:cNvSpPr>
            <a:spLocks noChangeArrowheads="1"/>
          </p:cNvSpPr>
          <p:nvPr/>
        </p:nvSpPr>
        <p:spPr bwMode="white">
          <a:xfrm>
            <a:off x="1143000" y="685800"/>
            <a:ext cx="7391400" cy="258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a:defRPr sz="2800" b="1">
                <a:solidFill>
                  <a:schemeClr val="bg1"/>
                </a:solidFill>
                <a:latin typeface="Arial" panose="020B0604020202020204" pitchFamily="34" charset="0"/>
              </a:defRPr>
            </a:lvl1pPr>
            <a:lvl2pPr algn="l">
              <a:defRPr sz="2800" b="1">
                <a:solidFill>
                  <a:schemeClr val="bg1"/>
                </a:solidFill>
                <a:latin typeface="Arial" panose="020B0604020202020204" pitchFamily="34" charset="0"/>
              </a:defRPr>
            </a:lvl2pPr>
            <a:lvl3pPr algn="l">
              <a:defRPr sz="2800" b="1">
                <a:solidFill>
                  <a:schemeClr val="bg1"/>
                </a:solidFill>
                <a:latin typeface="Arial" panose="020B0604020202020204" pitchFamily="34" charset="0"/>
              </a:defRPr>
            </a:lvl3pPr>
            <a:lvl4pPr algn="l">
              <a:defRPr sz="2800" b="1">
                <a:solidFill>
                  <a:schemeClr val="bg1"/>
                </a:solidFill>
                <a:latin typeface="Arial" panose="020B0604020202020204" pitchFamily="34" charset="0"/>
              </a:defRPr>
            </a:lvl4pPr>
            <a:lvl5pPr algn="l">
              <a:defRPr sz="2800" b="1">
                <a:solidFill>
                  <a:schemeClr val="bg1"/>
                </a:solidFill>
                <a:latin typeface="Arial" panose="020B0604020202020204" pitchFamily="34" charset="0"/>
              </a:defRPr>
            </a:lvl5pPr>
            <a:lvl6pPr marL="457200" fontAlgn="base">
              <a:spcBef>
                <a:spcPct val="0"/>
              </a:spcBef>
              <a:spcAft>
                <a:spcPct val="0"/>
              </a:spcAft>
              <a:defRPr sz="2800" b="1">
                <a:solidFill>
                  <a:schemeClr val="bg1"/>
                </a:solidFill>
                <a:latin typeface="Arial" panose="020B0604020202020204" pitchFamily="34" charset="0"/>
              </a:defRPr>
            </a:lvl6pPr>
            <a:lvl7pPr marL="914400" fontAlgn="base">
              <a:spcBef>
                <a:spcPct val="0"/>
              </a:spcBef>
              <a:spcAft>
                <a:spcPct val="0"/>
              </a:spcAft>
              <a:defRPr sz="2800" b="1">
                <a:solidFill>
                  <a:schemeClr val="bg1"/>
                </a:solidFill>
                <a:latin typeface="Arial" panose="020B0604020202020204" pitchFamily="34" charset="0"/>
              </a:defRPr>
            </a:lvl7pPr>
            <a:lvl8pPr marL="1371600" fontAlgn="base">
              <a:spcBef>
                <a:spcPct val="0"/>
              </a:spcBef>
              <a:spcAft>
                <a:spcPct val="0"/>
              </a:spcAft>
              <a:defRPr sz="2800" b="1">
                <a:solidFill>
                  <a:schemeClr val="bg1"/>
                </a:solidFill>
                <a:latin typeface="Arial" panose="020B0604020202020204" pitchFamily="34" charset="0"/>
              </a:defRPr>
            </a:lvl8pPr>
            <a:lvl9pPr marL="1828800" fontAlgn="base">
              <a:spcBef>
                <a:spcPct val="0"/>
              </a:spcBef>
              <a:spcAft>
                <a:spcPct val="0"/>
              </a:spcAft>
              <a:defRPr sz="2800" b="1">
                <a:solidFill>
                  <a:schemeClr val="bg1"/>
                </a:solidFill>
                <a:latin typeface="Arial" panose="020B0604020202020204" pitchFamily="34" charset="0"/>
              </a:defRPr>
            </a:lvl9pPr>
          </a:lstStyle>
          <a:p>
            <a:pPr eaLnBrk="1" hangingPunct="1">
              <a:defRPr/>
            </a:pPr>
            <a:r>
              <a:rPr lang="zh-CN" altLang="en-US" b="0" smtClean="0">
                <a:effectLst>
                  <a:outerShdw blurRad="38100" dist="38100" dir="2700000" algn="tl">
                    <a:srgbClr val="C0C0C0"/>
                  </a:outerShdw>
                </a:effectLst>
                <a:ea typeface="宋体" panose="02010600030101010101" pitchFamily="2" charset="-122"/>
              </a:rPr>
              <a:t>内光电效应</a:t>
            </a:r>
            <a:r>
              <a:rPr lang="en-US" altLang="zh-CN" b="0" smtClean="0">
                <a:effectLst>
                  <a:outerShdw blurRad="38100" dist="38100" dir="2700000" algn="tl">
                    <a:srgbClr val="C0C0C0"/>
                  </a:outerShdw>
                </a:effectLst>
                <a:ea typeface="宋体" panose="02010600030101010101" pitchFamily="2" charset="-122"/>
              </a:rPr>
              <a:t>----</a:t>
            </a:r>
            <a:r>
              <a:rPr lang="zh-CN" altLang="en-US" b="0" smtClean="0">
                <a:effectLst>
                  <a:outerShdw blurRad="38100" dist="38100" dir="2700000" algn="tl">
                    <a:srgbClr val="C0C0C0"/>
                  </a:outerShdw>
                </a:effectLst>
                <a:ea typeface="宋体" panose="02010600030101010101" pitchFamily="2" charset="-122"/>
              </a:rPr>
              <a:t>半导体</a:t>
            </a:r>
          </a:p>
        </p:txBody>
      </p:sp>
    </p:spTree>
  </p:cSld>
  <p:clrMapOvr>
    <a:masterClrMapping/>
  </p:clrMapOvr>
  <p:transition>
    <p:blinds dir="vert"/>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ext Box 2"/>
          <p:cNvSpPr txBox="1">
            <a:spLocks noChangeArrowheads="1"/>
          </p:cNvSpPr>
          <p:nvPr/>
        </p:nvSpPr>
        <p:spPr bwMode="auto">
          <a:xfrm>
            <a:off x="454025" y="1371600"/>
            <a:ext cx="25177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r>
              <a:rPr kumimoji="1" lang="en-US" altLang="zh-CN" sz="2600" b="1">
                <a:solidFill>
                  <a:srgbClr val="00CC00"/>
                </a:solidFill>
                <a:latin typeface="Times New Roman" panose="02020603050405020304" pitchFamily="18" charset="0"/>
                <a:ea typeface="宋体" panose="02010600030101010101" pitchFamily="2" charset="-122"/>
              </a:rPr>
              <a:t>2. P </a:t>
            </a:r>
            <a:r>
              <a:rPr kumimoji="1" lang="zh-CN" altLang="en-US" sz="2600" b="1">
                <a:solidFill>
                  <a:srgbClr val="00CC00"/>
                </a:solidFill>
                <a:latin typeface="Times New Roman" panose="02020603050405020304" pitchFamily="18" charset="0"/>
                <a:ea typeface="宋体" panose="02010600030101010101" pitchFamily="2" charset="-122"/>
              </a:rPr>
              <a:t>型半导体 </a:t>
            </a:r>
          </a:p>
        </p:txBody>
      </p:sp>
      <p:sp>
        <p:nvSpPr>
          <p:cNvPr id="32771" name="Text Box 3"/>
          <p:cNvSpPr txBox="1">
            <a:spLocks noChangeArrowheads="1"/>
          </p:cNvSpPr>
          <p:nvPr/>
        </p:nvSpPr>
        <p:spPr bwMode="auto">
          <a:xfrm>
            <a:off x="493713" y="1855788"/>
            <a:ext cx="3813175" cy="4545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just" eaLnBrk="1" hangingPunct="1">
              <a:lnSpc>
                <a:spcPct val="110000"/>
              </a:lnSpc>
              <a:spcBef>
                <a:spcPct val="0"/>
              </a:spcBef>
              <a:buClrTx/>
              <a:buFontTx/>
              <a:buNone/>
            </a:pPr>
            <a:r>
              <a:rPr kumimoji="1" lang="zh-CN" altLang="en-US" sz="2400" b="1">
                <a:latin typeface="Times New Roman" panose="02020603050405020304" pitchFamily="18" charset="0"/>
                <a:ea typeface="宋体" panose="02010600030101010101" pitchFamily="2" charset="-122"/>
              </a:rPr>
              <a:t>         在硅或锗的晶体中掺入三价元素硼，在组成共价键时将因缺少一个电子而产生一个空位，相邻硅原子的价电子很容易填补这个空位，而在该原子中便产生一个空穴，使空穴的数量大大增加，成为多数载流子，电子是少数载流子，将这种半导体称为 </a:t>
            </a:r>
            <a:r>
              <a:rPr kumimoji="1" lang="en-US" altLang="zh-CN" sz="2400" b="1">
                <a:solidFill>
                  <a:srgbClr val="FF0000"/>
                </a:solidFill>
                <a:latin typeface="Times New Roman" panose="02020603050405020304" pitchFamily="18" charset="0"/>
                <a:ea typeface="宋体" panose="02010600030101010101" pitchFamily="2" charset="-122"/>
              </a:rPr>
              <a:t>P </a:t>
            </a:r>
            <a:r>
              <a:rPr kumimoji="1" lang="zh-CN" altLang="en-US" sz="2400" b="1">
                <a:solidFill>
                  <a:srgbClr val="FF0000"/>
                </a:solidFill>
                <a:latin typeface="Times New Roman" panose="02020603050405020304" pitchFamily="18" charset="0"/>
                <a:ea typeface="宋体" panose="02010600030101010101" pitchFamily="2" charset="-122"/>
              </a:rPr>
              <a:t>型半导体。</a:t>
            </a:r>
            <a:r>
              <a:rPr kumimoji="1" lang="zh-CN" altLang="en-US" sz="2600" b="1">
                <a:latin typeface="Times New Roman" panose="02020603050405020304" pitchFamily="18" charset="0"/>
                <a:ea typeface="宋体" panose="02010600030101010101" pitchFamily="2" charset="-122"/>
              </a:rPr>
              <a:t> </a:t>
            </a:r>
          </a:p>
        </p:txBody>
      </p:sp>
      <p:grpSp>
        <p:nvGrpSpPr>
          <p:cNvPr id="32772" name="Group 100"/>
          <p:cNvGrpSpPr>
            <a:grpSpLocks/>
          </p:cNvGrpSpPr>
          <p:nvPr/>
        </p:nvGrpSpPr>
        <p:grpSpPr bwMode="auto">
          <a:xfrm>
            <a:off x="4395788" y="1604963"/>
            <a:ext cx="4672012" cy="3576637"/>
            <a:chOff x="2762" y="676"/>
            <a:chExt cx="2943" cy="2253"/>
          </a:xfrm>
        </p:grpSpPr>
        <p:grpSp>
          <p:nvGrpSpPr>
            <p:cNvPr id="32774" name="Group 4"/>
            <p:cNvGrpSpPr>
              <a:grpSpLocks/>
            </p:cNvGrpSpPr>
            <p:nvPr/>
          </p:nvGrpSpPr>
          <p:grpSpPr bwMode="auto">
            <a:xfrm>
              <a:off x="2762" y="872"/>
              <a:ext cx="2943" cy="2057"/>
              <a:chOff x="2762" y="883"/>
              <a:chExt cx="2943" cy="2057"/>
            </a:xfrm>
          </p:grpSpPr>
          <p:sp>
            <p:nvSpPr>
              <p:cNvPr id="32791" name="Arc 5"/>
              <p:cNvSpPr>
                <a:spLocks/>
              </p:cNvSpPr>
              <p:nvPr/>
            </p:nvSpPr>
            <p:spPr bwMode="auto">
              <a:xfrm rot="2350594" flipH="1" flipV="1">
                <a:off x="5245" y="2004"/>
                <a:ext cx="460" cy="553"/>
              </a:xfrm>
              <a:custGeom>
                <a:avLst/>
                <a:gdLst>
                  <a:gd name="T0" fmla="*/ 0 w 21600"/>
                  <a:gd name="T1" fmla="*/ 0 h 21600"/>
                  <a:gd name="T2" fmla="*/ 10 w 21600"/>
                  <a:gd name="T3" fmla="*/ 14 h 21600"/>
                  <a:gd name="T4" fmla="*/ 0 w 21600"/>
                  <a:gd name="T5" fmla="*/ 14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lnTo>
                      <a:pt x="0" y="0"/>
                    </a:lnTo>
                    <a:close/>
                  </a:path>
                </a:pathLst>
              </a:custGeom>
              <a:noFill/>
              <a:ln w="9525">
                <a:solidFill>
                  <a:schemeClr val="tx1"/>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792" name="Text Box 6"/>
              <p:cNvSpPr txBox="1">
                <a:spLocks noChangeArrowheads="1"/>
              </p:cNvSpPr>
              <p:nvPr/>
            </p:nvSpPr>
            <p:spPr bwMode="auto">
              <a:xfrm>
                <a:off x="3342" y="2140"/>
                <a:ext cx="382" cy="250"/>
              </a:xfrm>
              <a:prstGeom prst="rect">
                <a:avLst/>
              </a:prstGeom>
              <a:noFill/>
              <a:ln>
                <a:noFill/>
              </a:ln>
              <a:effectLst/>
              <a:extLst>
                <a:ext uri="{909E8E84-426E-40DD-AFC4-6F175D3DCCD1}">
                  <a14:hiddenFill xmlns:a14="http://schemas.microsoft.com/office/drawing/2010/main">
                    <a:solidFill>
                      <a:srgbClr val="FFFF6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ClrTx/>
                  <a:buFontTx/>
                  <a:buNone/>
                </a:pPr>
                <a:r>
                  <a:rPr kumimoji="1" lang="en-US" altLang="zh-CN" sz="2000" b="1">
                    <a:latin typeface="Times New Roman" panose="02020603050405020304" pitchFamily="18" charset="0"/>
                    <a:ea typeface="宋体" panose="02010600030101010101" pitchFamily="2" charset="-122"/>
                  </a:rPr>
                  <a:t>Si</a:t>
                </a:r>
              </a:p>
            </p:txBody>
          </p:sp>
          <p:sp>
            <p:nvSpPr>
              <p:cNvPr id="32793" name="Oval 7"/>
              <p:cNvSpPr>
                <a:spLocks noChangeArrowheads="1"/>
              </p:cNvSpPr>
              <p:nvPr/>
            </p:nvSpPr>
            <p:spPr bwMode="auto">
              <a:xfrm>
                <a:off x="3818" y="2330"/>
                <a:ext cx="55" cy="51"/>
              </a:xfrm>
              <a:prstGeom prst="ellipse">
                <a:avLst/>
              </a:prstGeom>
              <a:noFill/>
              <a:ln w="9525">
                <a:solidFill>
                  <a:schemeClr val="tx1"/>
                </a:solidFill>
                <a:round/>
                <a:headEnd/>
                <a:tailEnd/>
              </a:ln>
              <a:effectLst/>
              <a:extLst>
                <a:ext uri="{909E8E84-426E-40DD-AFC4-6F175D3DCCD1}">
                  <a14:hiddenFill xmlns:a14="http://schemas.microsoft.com/office/drawing/2010/main">
                    <a:solidFill>
                      <a:srgbClr val="FFFF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32794" name="Oval 8"/>
              <p:cNvSpPr>
                <a:spLocks noChangeArrowheads="1"/>
              </p:cNvSpPr>
              <p:nvPr/>
            </p:nvSpPr>
            <p:spPr bwMode="auto">
              <a:xfrm>
                <a:off x="3303" y="1146"/>
                <a:ext cx="55" cy="5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32795" name="Oval 9"/>
              <p:cNvSpPr>
                <a:spLocks noChangeArrowheads="1"/>
              </p:cNvSpPr>
              <p:nvPr/>
            </p:nvSpPr>
            <p:spPr bwMode="auto">
              <a:xfrm>
                <a:off x="3508" y="1146"/>
                <a:ext cx="54" cy="5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32796" name="Oval 10"/>
              <p:cNvSpPr>
                <a:spLocks noChangeArrowheads="1"/>
              </p:cNvSpPr>
              <p:nvPr/>
            </p:nvSpPr>
            <p:spPr bwMode="auto">
              <a:xfrm>
                <a:off x="3267" y="1358"/>
                <a:ext cx="352" cy="330"/>
              </a:xfrm>
              <a:prstGeom prst="ellipse">
                <a:avLst/>
              </a:prstGeom>
              <a:solidFill>
                <a:srgbClr val="FFFF66"/>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32797" name="Text Box 11"/>
              <p:cNvSpPr txBox="1">
                <a:spLocks noChangeArrowheads="1"/>
              </p:cNvSpPr>
              <p:nvPr/>
            </p:nvSpPr>
            <p:spPr bwMode="auto">
              <a:xfrm>
                <a:off x="3326" y="1391"/>
                <a:ext cx="382" cy="250"/>
              </a:xfrm>
              <a:prstGeom prst="rect">
                <a:avLst/>
              </a:prstGeom>
              <a:noFill/>
              <a:ln>
                <a:noFill/>
              </a:ln>
              <a:effectLst/>
              <a:extLst>
                <a:ext uri="{909E8E84-426E-40DD-AFC4-6F175D3DCCD1}">
                  <a14:hiddenFill xmlns:a14="http://schemas.microsoft.com/office/drawing/2010/main">
                    <a:solidFill>
                      <a:srgbClr val="FFFF6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ClrTx/>
                  <a:buFontTx/>
                  <a:buNone/>
                </a:pPr>
                <a:r>
                  <a:rPr kumimoji="1" lang="en-US" altLang="zh-CN" sz="2000" b="1">
                    <a:latin typeface="Times New Roman" panose="02020603050405020304" pitchFamily="18" charset="0"/>
                    <a:ea typeface="宋体" panose="02010600030101010101" pitchFamily="2" charset="-122"/>
                  </a:rPr>
                  <a:t>Si</a:t>
                </a:r>
              </a:p>
            </p:txBody>
          </p:sp>
          <p:sp>
            <p:nvSpPr>
              <p:cNvPr id="32798" name="Oval 12"/>
              <p:cNvSpPr>
                <a:spLocks noChangeArrowheads="1"/>
              </p:cNvSpPr>
              <p:nvPr/>
            </p:nvSpPr>
            <p:spPr bwMode="auto">
              <a:xfrm>
                <a:off x="2970" y="1073"/>
                <a:ext cx="961" cy="896"/>
              </a:xfrm>
              <a:prstGeom prst="ellipse">
                <a:avLst/>
              </a:prstGeom>
              <a:noFill/>
              <a:ln w="9525">
                <a:solidFill>
                  <a:schemeClr val="tx1"/>
                </a:solidFill>
                <a:prstDash val="sysDot"/>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32799" name="Oval 13"/>
              <p:cNvSpPr>
                <a:spLocks noChangeArrowheads="1"/>
              </p:cNvSpPr>
              <p:nvPr/>
            </p:nvSpPr>
            <p:spPr bwMode="auto">
              <a:xfrm>
                <a:off x="3342" y="1858"/>
                <a:ext cx="54" cy="5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32800" name="Oval 14"/>
              <p:cNvSpPr>
                <a:spLocks noChangeArrowheads="1"/>
              </p:cNvSpPr>
              <p:nvPr/>
            </p:nvSpPr>
            <p:spPr bwMode="auto">
              <a:xfrm>
                <a:off x="3528" y="1869"/>
                <a:ext cx="54" cy="5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32801" name="Oval 15"/>
              <p:cNvSpPr>
                <a:spLocks noChangeArrowheads="1"/>
              </p:cNvSpPr>
              <p:nvPr/>
            </p:nvSpPr>
            <p:spPr bwMode="auto">
              <a:xfrm>
                <a:off x="3788" y="1578"/>
                <a:ext cx="55" cy="5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32802" name="Oval 16"/>
              <p:cNvSpPr>
                <a:spLocks noChangeArrowheads="1"/>
              </p:cNvSpPr>
              <p:nvPr/>
            </p:nvSpPr>
            <p:spPr bwMode="auto">
              <a:xfrm>
                <a:off x="3037" y="1583"/>
                <a:ext cx="55" cy="5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32803" name="Oval 17"/>
              <p:cNvSpPr>
                <a:spLocks noChangeArrowheads="1"/>
              </p:cNvSpPr>
              <p:nvPr/>
            </p:nvSpPr>
            <p:spPr bwMode="auto">
              <a:xfrm>
                <a:off x="3037" y="1441"/>
                <a:ext cx="55" cy="5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32804" name="Oval 18"/>
              <p:cNvSpPr>
                <a:spLocks noChangeArrowheads="1"/>
              </p:cNvSpPr>
              <p:nvPr/>
            </p:nvSpPr>
            <p:spPr bwMode="auto">
              <a:xfrm>
                <a:off x="4059" y="1164"/>
                <a:ext cx="55" cy="5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32805" name="Oval 19"/>
              <p:cNvSpPr>
                <a:spLocks noChangeArrowheads="1"/>
              </p:cNvSpPr>
              <p:nvPr/>
            </p:nvSpPr>
            <p:spPr bwMode="auto">
              <a:xfrm>
                <a:off x="4264" y="1164"/>
                <a:ext cx="54" cy="5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32806" name="Oval 20"/>
              <p:cNvSpPr>
                <a:spLocks noChangeArrowheads="1"/>
              </p:cNvSpPr>
              <p:nvPr/>
            </p:nvSpPr>
            <p:spPr bwMode="auto">
              <a:xfrm>
                <a:off x="4023" y="1387"/>
                <a:ext cx="352" cy="330"/>
              </a:xfrm>
              <a:prstGeom prst="ellipse">
                <a:avLst/>
              </a:prstGeom>
              <a:solidFill>
                <a:srgbClr val="FFFF66"/>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32807" name="Text Box 21"/>
              <p:cNvSpPr txBox="1">
                <a:spLocks noChangeArrowheads="1"/>
              </p:cNvSpPr>
              <p:nvPr/>
            </p:nvSpPr>
            <p:spPr bwMode="auto">
              <a:xfrm>
                <a:off x="4082" y="1420"/>
                <a:ext cx="382" cy="250"/>
              </a:xfrm>
              <a:prstGeom prst="rect">
                <a:avLst/>
              </a:prstGeom>
              <a:noFill/>
              <a:ln>
                <a:noFill/>
              </a:ln>
              <a:effectLst/>
              <a:extLst>
                <a:ext uri="{909E8E84-426E-40DD-AFC4-6F175D3DCCD1}">
                  <a14:hiddenFill xmlns:a14="http://schemas.microsoft.com/office/drawing/2010/main">
                    <a:solidFill>
                      <a:srgbClr val="FFFF6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ClrTx/>
                  <a:buFontTx/>
                  <a:buNone/>
                </a:pPr>
                <a:r>
                  <a:rPr kumimoji="1" lang="en-US" altLang="zh-CN" sz="2000" b="1">
                    <a:latin typeface="Times New Roman" panose="02020603050405020304" pitchFamily="18" charset="0"/>
                    <a:ea typeface="宋体" panose="02010600030101010101" pitchFamily="2" charset="-122"/>
                  </a:rPr>
                  <a:t>Si</a:t>
                </a:r>
              </a:p>
            </p:txBody>
          </p:sp>
          <p:sp>
            <p:nvSpPr>
              <p:cNvPr id="32808" name="Oval 22"/>
              <p:cNvSpPr>
                <a:spLocks noChangeArrowheads="1"/>
              </p:cNvSpPr>
              <p:nvPr/>
            </p:nvSpPr>
            <p:spPr bwMode="auto">
              <a:xfrm>
                <a:off x="3726" y="1102"/>
                <a:ext cx="961" cy="896"/>
              </a:xfrm>
              <a:prstGeom prst="ellipse">
                <a:avLst/>
              </a:prstGeom>
              <a:noFill/>
              <a:ln w="9525">
                <a:solidFill>
                  <a:schemeClr val="tx1"/>
                </a:solidFill>
                <a:prstDash val="sysDot"/>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32809" name="Oval 23"/>
              <p:cNvSpPr>
                <a:spLocks noChangeArrowheads="1"/>
              </p:cNvSpPr>
              <p:nvPr/>
            </p:nvSpPr>
            <p:spPr bwMode="auto">
              <a:xfrm>
                <a:off x="4098" y="1887"/>
                <a:ext cx="54" cy="5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32810" name="Oval 24"/>
              <p:cNvSpPr>
                <a:spLocks noChangeArrowheads="1"/>
              </p:cNvSpPr>
              <p:nvPr/>
            </p:nvSpPr>
            <p:spPr bwMode="auto">
              <a:xfrm>
                <a:off x="4284" y="1887"/>
                <a:ext cx="54" cy="5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32811" name="Oval 25"/>
              <p:cNvSpPr>
                <a:spLocks noChangeArrowheads="1"/>
              </p:cNvSpPr>
              <p:nvPr/>
            </p:nvSpPr>
            <p:spPr bwMode="auto">
              <a:xfrm>
                <a:off x="4544" y="1460"/>
                <a:ext cx="55" cy="5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32812" name="Oval 26"/>
              <p:cNvSpPr>
                <a:spLocks noChangeArrowheads="1"/>
              </p:cNvSpPr>
              <p:nvPr/>
            </p:nvSpPr>
            <p:spPr bwMode="auto">
              <a:xfrm>
                <a:off x="4544" y="1607"/>
                <a:ext cx="55" cy="5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32813" name="Oval 27"/>
              <p:cNvSpPr>
                <a:spLocks noChangeArrowheads="1"/>
              </p:cNvSpPr>
              <p:nvPr/>
            </p:nvSpPr>
            <p:spPr bwMode="auto">
              <a:xfrm>
                <a:off x="4819" y="1170"/>
                <a:ext cx="55" cy="5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32814" name="Oval 28"/>
              <p:cNvSpPr>
                <a:spLocks noChangeArrowheads="1"/>
              </p:cNvSpPr>
              <p:nvPr/>
            </p:nvSpPr>
            <p:spPr bwMode="auto">
              <a:xfrm>
                <a:off x="5013" y="1170"/>
                <a:ext cx="54" cy="5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32815" name="Oval 29"/>
              <p:cNvSpPr>
                <a:spLocks noChangeArrowheads="1"/>
              </p:cNvSpPr>
              <p:nvPr/>
            </p:nvSpPr>
            <p:spPr bwMode="auto">
              <a:xfrm>
                <a:off x="4761" y="1404"/>
                <a:ext cx="352" cy="330"/>
              </a:xfrm>
              <a:prstGeom prst="ellipse">
                <a:avLst/>
              </a:prstGeom>
              <a:solidFill>
                <a:srgbClr val="FFFF66"/>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32816" name="Text Box 30"/>
              <p:cNvSpPr txBox="1">
                <a:spLocks noChangeArrowheads="1"/>
              </p:cNvSpPr>
              <p:nvPr/>
            </p:nvSpPr>
            <p:spPr bwMode="auto">
              <a:xfrm>
                <a:off x="4820" y="1437"/>
                <a:ext cx="382" cy="250"/>
              </a:xfrm>
              <a:prstGeom prst="rect">
                <a:avLst/>
              </a:prstGeom>
              <a:noFill/>
              <a:ln>
                <a:noFill/>
              </a:ln>
              <a:effectLst/>
              <a:extLst>
                <a:ext uri="{909E8E84-426E-40DD-AFC4-6F175D3DCCD1}">
                  <a14:hiddenFill xmlns:a14="http://schemas.microsoft.com/office/drawing/2010/main">
                    <a:solidFill>
                      <a:srgbClr val="FFFF6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ClrTx/>
                  <a:buFontTx/>
                  <a:buNone/>
                </a:pPr>
                <a:r>
                  <a:rPr kumimoji="1" lang="en-US" altLang="zh-CN" sz="2000" b="1">
                    <a:latin typeface="Times New Roman" panose="02020603050405020304" pitchFamily="18" charset="0"/>
                    <a:ea typeface="宋体" panose="02010600030101010101" pitchFamily="2" charset="-122"/>
                  </a:rPr>
                  <a:t>Si</a:t>
                </a:r>
              </a:p>
            </p:txBody>
          </p:sp>
          <p:sp>
            <p:nvSpPr>
              <p:cNvPr id="32817" name="Oval 31"/>
              <p:cNvSpPr>
                <a:spLocks noChangeArrowheads="1"/>
              </p:cNvSpPr>
              <p:nvPr/>
            </p:nvSpPr>
            <p:spPr bwMode="auto">
              <a:xfrm>
                <a:off x="4464" y="1119"/>
                <a:ext cx="961" cy="896"/>
              </a:xfrm>
              <a:prstGeom prst="ellipse">
                <a:avLst/>
              </a:prstGeom>
              <a:noFill/>
              <a:ln w="9525">
                <a:solidFill>
                  <a:schemeClr val="tx1"/>
                </a:solidFill>
                <a:prstDash val="sysDot"/>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32818" name="Oval 32"/>
              <p:cNvSpPr>
                <a:spLocks noChangeArrowheads="1"/>
              </p:cNvSpPr>
              <p:nvPr/>
            </p:nvSpPr>
            <p:spPr bwMode="auto">
              <a:xfrm>
                <a:off x="4858" y="1915"/>
                <a:ext cx="54" cy="5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32819" name="Oval 33"/>
              <p:cNvSpPr>
                <a:spLocks noChangeArrowheads="1"/>
              </p:cNvSpPr>
              <p:nvPr/>
            </p:nvSpPr>
            <p:spPr bwMode="auto">
              <a:xfrm>
                <a:off x="5055" y="1915"/>
                <a:ext cx="54" cy="5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32820" name="Oval 34"/>
              <p:cNvSpPr>
                <a:spLocks noChangeArrowheads="1"/>
              </p:cNvSpPr>
              <p:nvPr/>
            </p:nvSpPr>
            <p:spPr bwMode="auto">
              <a:xfrm>
                <a:off x="5315" y="1477"/>
                <a:ext cx="55" cy="5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32821" name="Oval 35"/>
              <p:cNvSpPr>
                <a:spLocks noChangeArrowheads="1"/>
              </p:cNvSpPr>
              <p:nvPr/>
            </p:nvSpPr>
            <p:spPr bwMode="auto">
              <a:xfrm>
                <a:off x="5315" y="1624"/>
                <a:ext cx="55" cy="5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32822" name="Oval 36"/>
              <p:cNvSpPr>
                <a:spLocks noChangeArrowheads="1"/>
              </p:cNvSpPr>
              <p:nvPr/>
            </p:nvSpPr>
            <p:spPr bwMode="auto">
              <a:xfrm>
                <a:off x="5392" y="2186"/>
                <a:ext cx="55" cy="5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32823" name="Oval 37"/>
              <p:cNvSpPr>
                <a:spLocks noChangeArrowheads="1"/>
              </p:cNvSpPr>
              <p:nvPr/>
            </p:nvSpPr>
            <p:spPr bwMode="auto">
              <a:xfrm>
                <a:off x="5392" y="2336"/>
                <a:ext cx="54" cy="5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32824" name="Oval 38"/>
              <p:cNvSpPr>
                <a:spLocks noChangeArrowheads="1"/>
              </p:cNvSpPr>
              <p:nvPr/>
            </p:nvSpPr>
            <p:spPr bwMode="auto">
              <a:xfrm>
                <a:off x="3267" y="2087"/>
                <a:ext cx="352" cy="330"/>
              </a:xfrm>
              <a:prstGeom prst="ellipse">
                <a:avLst/>
              </a:prstGeom>
              <a:solidFill>
                <a:srgbClr val="FFFF66"/>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32825" name="Oval 39"/>
              <p:cNvSpPr>
                <a:spLocks noChangeArrowheads="1"/>
              </p:cNvSpPr>
              <p:nvPr/>
            </p:nvSpPr>
            <p:spPr bwMode="auto">
              <a:xfrm>
                <a:off x="2970" y="1802"/>
                <a:ext cx="961" cy="896"/>
              </a:xfrm>
              <a:prstGeom prst="ellipse">
                <a:avLst/>
              </a:prstGeom>
              <a:noFill/>
              <a:ln w="9525">
                <a:solidFill>
                  <a:schemeClr val="tx1"/>
                </a:solidFill>
                <a:prstDash val="sysDot"/>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32826" name="Oval 40"/>
              <p:cNvSpPr>
                <a:spLocks noChangeArrowheads="1"/>
              </p:cNvSpPr>
              <p:nvPr/>
            </p:nvSpPr>
            <p:spPr bwMode="auto">
              <a:xfrm>
                <a:off x="3342" y="2587"/>
                <a:ext cx="54" cy="5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32827" name="Oval 41"/>
              <p:cNvSpPr>
                <a:spLocks noChangeArrowheads="1"/>
              </p:cNvSpPr>
              <p:nvPr/>
            </p:nvSpPr>
            <p:spPr bwMode="auto">
              <a:xfrm>
                <a:off x="3528" y="2587"/>
                <a:ext cx="54" cy="5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32828" name="Oval 42"/>
              <p:cNvSpPr>
                <a:spLocks noChangeArrowheads="1"/>
              </p:cNvSpPr>
              <p:nvPr/>
            </p:nvSpPr>
            <p:spPr bwMode="auto">
              <a:xfrm>
                <a:off x="3025" y="2150"/>
                <a:ext cx="55" cy="5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32829" name="Oval 43"/>
              <p:cNvSpPr>
                <a:spLocks noChangeArrowheads="1"/>
              </p:cNvSpPr>
              <p:nvPr/>
            </p:nvSpPr>
            <p:spPr bwMode="auto">
              <a:xfrm>
                <a:off x="3030" y="2297"/>
                <a:ext cx="55" cy="5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32830" name="Oval 44"/>
              <p:cNvSpPr>
                <a:spLocks noChangeArrowheads="1"/>
              </p:cNvSpPr>
              <p:nvPr/>
            </p:nvSpPr>
            <p:spPr bwMode="auto">
              <a:xfrm>
                <a:off x="4055" y="2098"/>
                <a:ext cx="352" cy="330"/>
              </a:xfrm>
              <a:prstGeom prst="ellipse">
                <a:avLst/>
              </a:prstGeom>
              <a:solidFill>
                <a:srgbClr val="FFFF66"/>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32831" name="Text Box 45"/>
              <p:cNvSpPr txBox="1">
                <a:spLocks noChangeArrowheads="1"/>
              </p:cNvSpPr>
              <p:nvPr/>
            </p:nvSpPr>
            <p:spPr bwMode="auto">
              <a:xfrm>
                <a:off x="4114" y="2131"/>
                <a:ext cx="382" cy="250"/>
              </a:xfrm>
              <a:prstGeom prst="rect">
                <a:avLst/>
              </a:prstGeom>
              <a:noFill/>
              <a:ln>
                <a:noFill/>
              </a:ln>
              <a:effectLst/>
              <a:extLst>
                <a:ext uri="{909E8E84-426E-40DD-AFC4-6F175D3DCCD1}">
                  <a14:hiddenFill xmlns:a14="http://schemas.microsoft.com/office/drawing/2010/main">
                    <a:solidFill>
                      <a:srgbClr val="FFFF6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ClrTx/>
                  <a:buFontTx/>
                  <a:buNone/>
                </a:pPr>
                <a:r>
                  <a:rPr kumimoji="1" lang="en-US" altLang="zh-CN" sz="2000" b="1">
                    <a:latin typeface="Times New Roman" panose="02020603050405020304" pitchFamily="18" charset="0"/>
                    <a:ea typeface="宋体" panose="02010600030101010101" pitchFamily="2" charset="-122"/>
                  </a:rPr>
                  <a:t>Si</a:t>
                </a:r>
              </a:p>
            </p:txBody>
          </p:sp>
          <p:sp>
            <p:nvSpPr>
              <p:cNvPr id="32832" name="Oval 46"/>
              <p:cNvSpPr>
                <a:spLocks noChangeArrowheads="1"/>
              </p:cNvSpPr>
              <p:nvPr/>
            </p:nvSpPr>
            <p:spPr bwMode="auto">
              <a:xfrm>
                <a:off x="3758" y="1813"/>
                <a:ext cx="961" cy="896"/>
              </a:xfrm>
              <a:prstGeom prst="ellipse">
                <a:avLst/>
              </a:prstGeom>
              <a:noFill/>
              <a:ln w="9525">
                <a:solidFill>
                  <a:schemeClr val="tx1"/>
                </a:solidFill>
                <a:prstDash val="sysDot"/>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32833" name="Oval 47"/>
              <p:cNvSpPr>
                <a:spLocks noChangeArrowheads="1"/>
              </p:cNvSpPr>
              <p:nvPr/>
            </p:nvSpPr>
            <p:spPr bwMode="auto">
              <a:xfrm>
                <a:off x="4130" y="2609"/>
                <a:ext cx="54" cy="5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32834" name="Oval 48"/>
              <p:cNvSpPr>
                <a:spLocks noChangeArrowheads="1"/>
              </p:cNvSpPr>
              <p:nvPr/>
            </p:nvSpPr>
            <p:spPr bwMode="auto">
              <a:xfrm>
                <a:off x="4316" y="2609"/>
                <a:ext cx="54" cy="5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32835" name="Oval 49"/>
              <p:cNvSpPr>
                <a:spLocks noChangeArrowheads="1"/>
              </p:cNvSpPr>
              <p:nvPr/>
            </p:nvSpPr>
            <p:spPr bwMode="auto">
              <a:xfrm>
                <a:off x="3813" y="2161"/>
                <a:ext cx="55" cy="5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32836" name="Oval 50"/>
              <p:cNvSpPr>
                <a:spLocks noChangeArrowheads="1"/>
              </p:cNvSpPr>
              <p:nvPr/>
            </p:nvSpPr>
            <p:spPr bwMode="auto">
              <a:xfrm>
                <a:off x="4829" y="2110"/>
                <a:ext cx="352" cy="330"/>
              </a:xfrm>
              <a:prstGeom prst="ellipse">
                <a:avLst/>
              </a:prstGeom>
              <a:solidFill>
                <a:srgbClr val="FFFF66"/>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32837" name="Text Box 51"/>
              <p:cNvSpPr txBox="1">
                <a:spLocks noChangeArrowheads="1"/>
              </p:cNvSpPr>
              <p:nvPr/>
            </p:nvSpPr>
            <p:spPr bwMode="auto">
              <a:xfrm>
                <a:off x="4888" y="2143"/>
                <a:ext cx="382" cy="250"/>
              </a:xfrm>
              <a:prstGeom prst="rect">
                <a:avLst/>
              </a:prstGeom>
              <a:noFill/>
              <a:ln>
                <a:noFill/>
              </a:ln>
              <a:effectLst/>
              <a:extLst>
                <a:ext uri="{909E8E84-426E-40DD-AFC4-6F175D3DCCD1}">
                  <a14:hiddenFill xmlns:a14="http://schemas.microsoft.com/office/drawing/2010/main">
                    <a:solidFill>
                      <a:srgbClr val="FFFF6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ClrTx/>
                  <a:buFontTx/>
                  <a:buNone/>
                </a:pPr>
                <a:r>
                  <a:rPr kumimoji="1" lang="en-US" altLang="zh-CN" sz="2000" b="1">
                    <a:latin typeface="Times New Roman" panose="02020603050405020304" pitchFamily="18" charset="0"/>
                    <a:ea typeface="宋体" panose="02010600030101010101" pitchFamily="2" charset="-122"/>
                  </a:rPr>
                  <a:t>Si</a:t>
                </a:r>
              </a:p>
            </p:txBody>
          </p:sp>
          <p:sp>
            <p:nvSpPr>
              <p:cNvPr id="32838" name="Oval 52"/>
              <p:cNvSpPr>
                <a:spLocks noChangeArrowheads="1"/>
              </p:cNvSpPr>
              <p:nvPr/>
            </p:nvSpPr>
            <p:spPr bwMode="auto">
              <a:xfrm>
                <a:off x="4521" y="1825"/>
                <a:ext cx="961" cy="896"/>
              </a:xfrm>
              <a:prstGeom prst="ellipse">
                <a:avLst/>
              </a:prstGeom>
              <a:noFill/>
              <a:ln w="9525">
                <a:solidFill>
                  <a:schemeClr val="tx1"/>
                </a:solidFill>
                <a:prstDash val="sysDot"/>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32839" name="Oval 53"/>
              <p:cNvSpPr>
                <a:spLocks noChangeArrowheads="1"/>
              </p:cNvSpPr>
              <p:nvPr/>
            </p:nvSpPr>
            <p:spPr bwMode="auto">
              <a:xfrm>
                <a:off x="4904" y="2610"/>
                <a:ext cx="54" cy="5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32840" name="Oval 54"/>
              <p:cNvSpPr>
                <a:spLocks noChangeArrowheads="1"/>
              </p:cNvSpPr>
              <p:nvPr/>
            </p:nvSpPr>
            <p:spPr bwMode="auto">
              <a:xfrm>
                <a:off x="5090" y="2610"/>
                <a:ext cx="54" cy="5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32841" name="Oval 55"/>
              <p:cNvSpPr>
                <a:spLocks noChangeArrowheads="1"/>
              </p:cNvSpPr>
              <p:nvPr/>
            </p:nvSpPr>
            <p:spPr bwMode="auto">
              <a:xfrm>
                <a:off x="4587" y="2173"/>
                <a:ext cx="55" cy="5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32842" name="Oval 56"/>
              <p:cNvSpPr>
                <a:spLocks noChangeArrowheads="1"/>
              </p:cNvSpPr>
              <p:nvPr/>
            </p:nvSpPr>
            <p:spPr bwMode="auto">
              <a:xfrm>
                <a:off x="4592" y="2320"/>
                <a:ext cx="55" cy="5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32843" name="Arc 57"/>
              <p:cNvSpPr>
                <a:spLocks/>
              </p:cNvSpPr>
              <p:nvPr/>
            </p:nvSpPr>
            <p:spPr bwMode="auto">
              <a:xfrm rot="-3049406">
                <a:off x="4808" y="2418"/>
                <a:ext cx="460" cy="553"/>
              </a:xfrm>
              <a:custGeom>
                <a:avLst/>
                <a:gdLst>
                  <a:gd name="T0" fmla="*/ 0 w 21600"/>
                  <a:gd name="T1" fmla="*/ 0 h 21600"/>
                  <a:gd name="T2" fmla="*/ 10 w 21600"/>
                  <a:gd name="T3" fmla="*/ 14 h 21600"/>
                  <a:gd name="T4" fmla="*/ 0 w 21600"/>
                  <a:gd name="T5" fmla="*/ 14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lnTo>
                      <a:pt x="0" y="0"/>
                    </a:lnTo>
                    <a:close/>
                  </a:path>
                </a:pathLst>
              </a:custGeom>
              <a:noFill/>
              <a:ln w="9525">
                <a:solidFill>
                  <a:schemeClr val="tx1"/>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844" name="Arc 58"/>
              <p:cNvSpPr>
                <a:spLocks/>
              </p:cNvSpPr>
              <p:nvPr/>
            </p:nvSpPr>
            <p:spPr bwMode="auto">
              <a:xfrm rot="-3049406">
                <a:off x="3231" y="2407"/>
                <a:ext cx="460" cy="553"/>
              </a:xfrm>
              <a:custGeom>
                <a:avLst/>
                <a:gdLst>
                  <a:gd name="T0" fmla="*/ 0 w 21600"/>
                  <a:gd name="T1" fmla="*/ 0 h 21600"/>
                  <a:gd name="T2" fmla="*/ 10 w 21600"/>
                  <a:gd name="T3" fmla="*/ 14 h 21600"/>
                  <a:gd name="T4" fmla="*/ 0 w 21600"/>
                  <a:gd name="T5" fmla="*/ 14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lnTo>
                      <a:pt x="0" y="0"/>
                    </a:lnTo>
                    <a:close/>
                  </a:path>
                </a:pathLst>
              </a:custGeom>
              <a:noFill/>
              <a:ln w="9525">
                <a:solidFill>
                  <a:schemeClr val="tx1"/>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845" name="Arc 59"/>
              <p:cNvSpPr>
                <a:spLocks/>
              </p:cNvSpPr>
              <p:nvPr/>
            </p:nvSpPr>
            <p:spPr bwMode="auto">
              <a:xfrm rot="-3049406">
                <a:off x="4048" y="2433"/>
                <a:ext cx="460" cy="553"/>
              </a:xfrm>
              <a:custGeom>
                <a:avLst/>
                <a:gdLst>
                  <a:gd name="T0" fmla="*/ 0 w 21600"/>
                  <a:gd name="T1" fmla="*/ 0 h 21600"/>
                  <a:gd name="T2" fmla="*/ 10 w 21600"/>
                  <a:gd name="T3" fmla="*/ 14 h 21600"/>
                  <a:gd name="T4" fmla="*/ 0 w 21600"/>
                  <a:gd name="T5" fmla="*/ 14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lnTo>
                      <a:pt x="0" y="0"/>
                    </a:lnTo>
                    <a:close/>
                  </a:path>
                </a:pathLst>
              </a:custGeom>
              <a:noFill/>
              <a:ln w="9525">
                <a:solidFill>
                  <a:schemeClr val="tx1"/>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846" name="Arc 60"/>
              <p:cNvSpPr>
                <a:spLocks/>
              </p:cNvSpPr>
              <p:nvPr/>
            </p:nvSpPr>
            <p:spPr bwMode="auto">
              <a:xfrm rot="3049406" flipV="1">
                <a:off x="3989" y="847"/>
                <a:ext cx="460" cy="553"/>
              </a:xfrm>
              <a:custGeom>
                <a:avLst/>
                <a:gdLst>
                  <a:gd name="T0" fmla="*/ 0 w 21600"/>
                  <a:gd name="T1" fmla="*/ 0 h 21600"/>
                  <a:gd name="T2" fmla="*/ 10 w 21600"/>
                  <a:gd name="T3" fmla="*/ 14 h 21600"/>
                  <a:gd name="T4" fmla="*/ 0 w 21600"/>
                  <a:gd name="T5" fmla="*/ 14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lnTo>
                      <a:pt x="0" y="0"/>
                    </a:lnTo>
                    <a:close/>
                  </a:path>
                </a:pathLst>
              </a:custGeom>
              <a:noFill/>
              <a:ln w="9525">
                <a:solidFill>
                  <a:schemeClr val="tx1"/>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847" name="Arc 61"/>
              <p:cNvSpPr>
                <a:spLocks/>
              </p:cNvSpPr>
              <p:nvPr/>
            </p:nvSpPr>
            <p:spPr bwMode="auto">
              <a:xfrm rot="3049406" flipV="1">
                <a:off x="4728" y="852"/>
                <a:ext cx="460" cy="553"/>
              </a:xfrm>
              <a:custGeom>
                <a:avLst/>
                <a:gdLst>
                  <a:gd name="T0" fmla="*/ 0 w 21600"/>
                  <a:gd name="T1" fmla="*/ 0 h 21600"/>
                  <a:gd name="T2" fmla="*/ 10 w 21600"/>
                  <a:gd name="T3" fmla="*/ 14 h 21600"/>
                  <a:gd name="T4" fmla="*/ 0 w 21600"/>
                  <a:gd name="T5" fmla="*/ 14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lnTo>
                      <a:pt x="0" y="0"/>
                    </a:lnTo>
                    <a:close/>
                  </a:path>
                </a:pathLst>
              </a:custGeom>
              <a:noFill/>
              <a:ln w="9525">
                <a:solidFill>
                  <a:schemeClr val="tx1"/>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848" name="Arc 62"/>
              <p:cNvSpPr>
                <a:spLocks/>
              </p:cNvSpPr>
              <p:nvPr/>
            </p:nvSpPr>
            <p:spPr bwMode="auto">
              <a:xfrm rot="19249406" flipV="1">
                <a:off x="2762" y="1262"/>
                <a:ext cx="460" cy="553"/>
              </a:xfrm>
              <a:custGeom>
                <a:avLst/>
                <a:gdLst>
                  <a:gd name="T0" fmla="*/ 0 w 21600"/>
                  <a:gd name="T1" fmla="*/ 0 h 21600"/>
                  <a:gd name="T2" fmla="*/ 10 w 21600"/>
                  <a:gd name="T3" fmla="*/ 14 h 21600"/>
                  <a:gd name="T4" fmla="*/ 0 w 21600"/>
                  <a:gd name="T5" fmla="*/ 14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lnTo>
                      <a:pt x="0" y="0"/>
                    </a:lnTo>
                    <a:close/>
                  </a:path>
                </a:pathLst>
              </a:custGeom>
              <a:noFill/>
              <a:ln w="9525">
                <a:solidFill>
                  <a:schemeClr val="tx1"/>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849" name="Arc 63"/>
              <p:cNvSpPr>
                <a:spLocks/>
              </p:cNvSpPr>
              <p:nvPr/>
            </p:nvSpPr>
            <p:spPr bwMode="auto">
              <a:xfrm rot="19249406" flipV="1">
                <a:off x="2762" y="1969"/>
                <a:ext cx="460" cy="553"/>
              </a:xfrm>
              <a:custGeom>
                <a:avLst/>
                <a:gdLst>
                  <a:gd name="T0" fmla="*/ 0 w 21600"/>
                  <a:gd name="T1" fmla="*/ 0 h 21600"/>
                  <a:gd name="T2" fmla="*/ 10 w 21600"/>
                  <a:gd name="T3" fmla="*/ 14 h 21600"/>
                  <a:gd name="T4" fmla="*/ 0 w 21600"/>
                  <a:gd name="T5" fmla="*/ 14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lnTo>
                      <a:pt x="0" y="0"/>
                    </a:lnTo>
                    <a:close/>
                  </a:path>
                </a:pathLst>
              </a:custGeom>
              <a:noFill/>
              <a:ln w="9525">
                <a:solidFill>
                  <a:schemeClr val="tx1"/>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850" name="Arc 64"/>
              <p:cNvSpPr>
                <a:spLocks/>
              </p:cNvSpPr>
              <p:nvPr/>
            </p:nvSpPr>
            <p:spPr bwMode="auto">
              <a:xfrm rot="2350594" flipH="1" flipV="1">
                <a:off x="5177" y="1285"/>
                <a:ext cx="460" cy="553"/>
              </a:xfrm>
              <a:custGeom>
                <a:avLst/>
                <a:gdLst>
                  <a:gd name="T0" fmla="*/ 0 w 21600"/>
                  <a:gd name="T1" fmla="*/ 0 h 21600"/>
                  <a:gd name="T2" fmla="*/ 10 w 21600"/>
                  <a:gd name="T3" fmla="*/ 14 h 21600"/>
                  <a:gd name="T4" fmla="*/ 0 w 21600"/>
                  <a:gd name="T5" fmla="*/ 14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lnTo>
                      <a:pt x="0" y="0"/>
                    </a:lnTo>
                    <a:close/>
                  </a:path>
                </a:pathLst>
              </a:custGeom>
              <a:noFill/>
              <a:ln w="9525">
                <a:solidFill>
                  <a:schemeClr val="tx1"/>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851" name="Text Box 65"/>
              <p:cNvSpPr txBox="1">
                <a:spLocks noChangeArrowheads="1"/>
              </p:cNvSpPr>
              <p:nvPr/>
            </p:nvSpPr>
            <p:spPr bwMode="auto">
              <a:xfrm>
                <a:off x="3321" y="2131"/>
                <a:ext cx="382" cy="250"/>
              </a:xfrm>
              <a:prstGeom prst="rect">
                <a:avLst/>
              </a:prstGeom>
              <a:noFill/>
              <a:ln>
                <a:noFill/>
              </a:ln>
              <a:effectLst/>
              <a:extLst>
                <a:ext uri="{909E8E84-426E-40DD-AFC4-6F175D3DCCD1}">
                  <a14:hiddenFill xmlns:a14="http://schemas.microsoft.com/office/drawing/2010/main">
                    <a:solidFill>
                      <a:srgbClr val="FFFF6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ClrTx/>
                  <a:buFontTx/>
                  <a:buNone/>
                </a:pPr>
                <a:r>
                  <a:rPr kumimoji="1" lang="en-US" altLang="zh-CN" sz="2000" b="1">
                    <a:latin typeface="Times New Roman" panose="02020603050405020304" pitchFamily="18" charset="0"/>
                    <a:ea typeface="宋体" panose="02010600030101010101" pitchFamily="2" charset="-122"/>
                  </a:rPr>
                  <a:t>Si</a:t>
                </a:r>
              </a:p>
            </p:txBody>
          </p:sp>
          <p:sp>
            <p:nvSpPr>
              <p:cNvPr id="32852" name="Oval 66"/>
              <p:cNvSpPr>
                <a:spLocks noChangeArrowheads="1"/>
              </p:cNvSpPr>
              <p:nvPr/>
            </p:nvSpPr>
            <p:spPr bwMode="auto">
              <a:xfrm>
                <a:off x="3619" y="2387"/>
                <a:ext cx="54" cy="5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32853" name="Arc 67"/>
              <p:cNvSpPr>
                <a:spLocks/>
              </p:cNvSpPr>
              <p:nvPr/>
            </p:nvSpPr>
            <p:spPr bwMode="auto">
              <a:xfrm rot="3049406" flipV="1">
                <a:off x="3188" y="836"/>
                <a:ext cx="460" cy="553"/>
              </a:xfrm>
              <a:custGeom>
                <a:avLst/>
                <a:gdLst>
                  <a:gd name="T0" fmla="*/ 0 w 21600"/>
                  <a:gd name="T1" fmla="*/ 0 h 21600"/>
                  <a:gd name="T2" fmla="*/ 10 w 21600"/>
                  <a:gd name="T3" fmla="*/ 14 h 21600"/>
                  <a:gd name="T4" fmla="*/ 0 w 21600"/>
                  <a:gd name="T5" fmla="*/ 14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lnTo>
                      <a:pt x="0" y="0"/>
                    </a:lnTo>
                    <a:close/>
                  </a:path>
                </a:pathLst>
              </a:custGeom>
              <a:noFill/>
              <a:ln w="9525">
                <a:solidFill>
                  <a:schemeClr val="tx1"/>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2775" name="Group 68"/>
            <p:cNvGrpSpPr>
              <a:grpSpLocks/>
            </p:cNvGrpSpPr>
            <p:nvPr/>
          </p:nvGrpSpPr>
          <p:grpSpPr bwMode="auto">
            <a:xfrm>
              <a:off x="3786" y="797"/>
              <a:ext cx="804" cy="917"/>
              <a:chOff x="3786" y="797"/>
              <a:chExt cx="804" cy="917"/>
            </a:xfrm>
          </p:grpSpPr>
          <p:grpSp>
            <p:nvGrpSpPr>
              <p:cNvPr id="32786" name="Group 69"/>
              <p:cNvGrpSpPr>
                <a:grpSpLocks/>
              </p:cNvGrpSpPr>
              <p:nvPr/>
            </p:nvGrpSpPr>
            <p:grpSpPr bwMode="auto">
              <a:xfrm>
                <a:off x="3786" y="797"/>
                <a:ext cx="804" cy="880"/>
                <a:chOff x="3786" y="797"/>
                <a:chExt cx="804" cy="880"/>
              </a:xfrm>
            </p:grpSpPr>
            <p:sp>
              <p:nvSpPr>
                <p:cNvPr id="32788" name="Text Box 70"/>
                <p:cNvSpPr txBox="1">
                  <a:spLocks noChangeArrowheads="1"/>
                </p:cNvSpPr>
                <p:nvPr/>
              </p:nvSpPr>
              <p:spPr bwMode="auto">
                <a:xfrm>
                  <a:off x="4106" y="1427"/>
                  <a:ext cx="262" cy="25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ClrTx/>
                    <a:buFontTx/>
                    <a:buNone/>
                  </a:pPr>
                  <a:r>
                    <a:rPr kumimoji="1" lang="en-US" altLang="zh-CN" sz="2000" b="1">
                      <a:solidFill>
                        <a:srgbClr val="FF0000"/>
                      </a:solidFill>
                      <a:latin typeface="Times New Roman" panose="02020603050405020304" pitchFamily="18" charset="0"/>
                      <a:ea typeface="宋体" panose="02010600030101010101" pitchFamily="2" charset="-122"/>
                    </a:rPr>
                    <a:t>B</a:t>
                  </a:r>
                </a:p>
              </p:txBody>
            </p:sp>
            <p:sp>
              <p:nvSpPr>
                <p:cNvPr id="32789" name="Line 71"/>
                <p:cNvSpPr>
                  <a:spLocks noChangeShapeType="1"/>
                </p:cNvSpPr>
                <p:nvPr/>
              </p:nvSpPr>
              <p:spPr bwMode="auto">
                <a:xfrm rot="20270511" flipV="1">
                  <a:off x="3786" y="1086"/>
                  <a:ext cx="322" cy="26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790" name="Text Box 72"/>
                <p:cNvSpPr txBox="1">
                  <a:spLocks noChangeArrowheads="1"/>
                </p:cNvSpPr>
                <p:nvPr/>
              </p:nvSpPr>
              <p:spPr bwMode="auto">
                <a:xfrm>
                  <a:off x="3942" y="797"/>
                  <a:ext cx="64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ClrTx/>
                    <a:buFontTx/>
                    <a:buNone/>
                  </a:pPr>
                  <a:r>
                    <a:rPr kumimoji="1" lang="zh-CN" altLang="en-US" sz="2000" b="1">
                      <a:latin typeface="Times New Roman" panose="02020603050405020304" pitchFamily="18" charset="0"/>
                      <a:ea typeface="宋体" panose="02010600030101010101" pitchFamily="2" charset="-122"/>
                    </a:rPr>
                    <a:t>空位</a:t>
                  </a:r>
                </a:p>
              </p:txBody>
            </p:sp>
          </p:grpSp>
          <p:sp>
            <p:nvSpPr>
              <p:cNvPr id="32787" name="Oval 73"/>
              <p:cNvSpPr>
                <a:spLocks noChangeArrowheads="1"/>
              </p:cNvSpPr>
              <p:nvPr/>
            </p:nvSpPr>
            <p:spPr bwMode="auto">
              <a:xfrm>
                <a:off x="4029" y="1368"/>
                <a:ext cx="347" cy="346"/>
              </a:xfrm>
              <a:prstGeom prst="ellipse">
                <a:avLst/>
              </a:prstGeom>
              <a:solidFill>
                <a:srgbClr val="FFCC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grpSp>
        <p:sp>
          <p:nvSpPr>
            <p:cNvPr id="32776" name="Text Box 74"/>
            <p:cNvSpPr txBox="1">
              <a:spLocks noChangeArrowheads="1"/>
            </p:cNvSpPr>
            <p:nvPr/>
          </p:nvSpPr>
          <p:spPr bwMode="auto">
            <a:xfrm>
              <a:off x="4082" y="1408"/>
              <a:ext cx="259"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ClrTx/>
                <a:buFontTx/>
                <a:buNone/>
              </a:pPr>
              <a:r>
                <a:rPr kumimoji="1" lang="en-US" altLang="zh-CN" sz="2000" b="1">
                  <a:solidFill>
                    <a:srgbClr val="FF0000"/>
                  </a:solidFill>
                  <a:latin typeface="Times New Roman" panose="02020603050405020304" pitchFamily="18" charset="0"/>
                  <a:ea typeface="宋体" panose="02010600030101010101" pitchFamily="2" charset="-122"/>
                </a:rPr>
                <a:t>B</a:t>
              </a:r>
            </a:p>
          </p:txBody>
        </p:sp>
        <p:sp>
          <p:nvSpPr>
            <p:cNvPr id="32777" name="Oval 75"/>
            <p:cNvSpPr>
              <a:spLocks noChangeArrowheads="1"/>
            </p:cNvSpPr>
            <p:nvPr/>
          </p:nvSpPr>
          <p:spPr bwMode="auto">
            <a:xfrm>
              <a:off x="3396" y="1215"/>
              <a:ext cx="54" cy="5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32778" name="Oval 76"/>
            <p:cNvSpPr>
              <a:spLocks noChangeArrowheads="1"/>
            </p:cNvSpPr>
            <p:nvPr/>
          </p:nvSpPr>
          <p:spPr bwMode="auto">
            <a:xfrm>
              <a:off x="3501" y="1262"/>
              <a:ext cx="54" cy="5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32779" name="Oval 77"/>
            <p:cNvSpPr>
              <a:spLocks noChangeArrowheads="1"/>
            </p:cNvSpPr>
            <p:nvPr/>
          </p:nvSpPr>
          <p:spPr bwMode="auto">
            <a:xfrm>
              <a:off x="3597" y="1292"/>
              <a:ext cx="54" cy="5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32780" name="Oval 78"/>
            <p:cNvSpPr>
              <a:spLocks noChangeArrowheads="1"/>
            </p:cNvSpPr>
            <p:nvPr/>
          </p:nvSpPr>
          <p:spPr bwMode="auto">
            <a:xfrm>
              <a:off x="3682" y="1322"/>
              <a:ext cx="54" cy="5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32781" name="Oval 79"/>
            <p:cNvSpPr>
              <a:spLocks noChangeArrowheads="1"/>
            </p:cNvSpPr>
            <p:nvPr/>
          </p:nvSpPr>
          <p:spPr bwMode="auto">
            <a:xfrm>
              <a:off x="3800" y="1385"/>
              <a:ext cx="54" cy="5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32782" name="Oval 80"/>
            <p:cNvSpPr>
              <a:spLocks noChangeArrowheads="1"/>
            </p:cNvSpPr>
            <p:nvPr/>
          </p:nvSpPr>
          <p:spPr bwMode="auto">
            <a:xfrm>
              <a:off x="3297" y="1142"/>
              <a:ext cx="54" cy="54"/>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32783" name="Text Box 81"/>
            <p:cNvSpPr txBox="1">
              <a:spLocks noChangeArrowheads="1"/>
            </p:cNvSpPr>
            <p:nvPr/>
          </p:nvSpPr>
          <p:spPr bwMode="auto">
            <a:xfrm>
              <a:off x="3070" y="676"/>
              <a:ext cx="649"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ClrTx/>
                <a:buFontTx/>
                <a:buNone/>
              </a:pPr>
              <a:r>
                <a:rPr kumimoji="1" lang="zh-CN" altLang="en-US" sz="2000" b="1">
                  <a:solidFill>
                    <a:srgbClr val="CC3300"/>
                  </a:solidFill>
                  <a:latin typeface="Times New Roman" panose="02020603050405020304" pitchFamily="18" charset="0"/>
                  <a:ea typeface="宋体" panose="02010600030101010101" pitchFamily="2" charset="-122"/>
                </a:rPr>
                <a:t>空穴</a:t>
              </a:r>
            </a:p>
          </p:txBody>
        </p:sp>
        <p:sp>
          <p:nvSpPr>
            <p:cNvPr id="32784" name="Line 82"/>
            <p:cNvSpPr>
              <a:spLocks noChangeShapeType="1"/>
            </p:cNvSpPr>
            <p:nvPr/>
          </p:nvSpPr>
          <p:spPr bwMode="auto">
            <a:xfrm>
              <a:off x="3297" y="905"/>
              <a:ext cx="24" cy="219"/>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785" name="Text Box 83"/>
            <p:cNvSpPr txBox="1">
              <a:spLocks noChangeArrowheads="1"/>
            </p:cNvSpPr>
            <p:nvPr/>
          </p:nvSpPr>
          <p:spPr bwMode="auto">
            <a:xfrm>
              <a:off x="3682" y="780"/>
              <a:ext cx="1247" cy="25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ClrTx/>
                <a:buFontTx/>
                <a:buNone/>
              </a:pPr>
              <a:r>
                <a:rPr kumimoji="1" lang="zh-CN" altLang="en-US" sz="2000" b="1">
                  <a:solidFill>
                    <a:srgbClr val="008000"/>
                  </a:solidFill>
                  <a:latin typeface="Times New Roman" panose="02020603050405020304" pitchFamily="18" charset="0"/>
                  <a:ea typeface="宋体" panose="02010600030101010101" pitchFamily="2" charset="-122"/>
                </a:rPr>
                <a:t>价电子填补空位</a:t>
              </a:r>
            </a:p>
          </p:txBody>
        </p:sp>
      </p:grpSp>
      <p:sp>
        <p:nvSpPr>
          <p:cNvPr id="829541" name="Rectangle 101"/>
          <p:cNvSpPr>
            <a:spLocks noChangeArrowheads="1"/>
          </p:cNvSpPr>
          <p:nvPr/>
        </p:nvSpPr>
        <p:spPr bwMode="white">
          <a:xfrm>
            <a:off x="1143000" y="685800"/>
            <a:ext cx="7391400" cy="258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a:defRPr sz="2800" b="1">
                <a:solidFill>
                  <a:schemeClr val="bg1"/>
                </a:solidFill>
                <a:latin typeface="Arial" panose="020B0604020202020204" pitchFamily="34" charset="0"/>
              </a:defRPr>
            </a:lvl1pPr>
            <a:lvl2pPr algn="l">
              <a:defRPr sz="2800" b="1">
                <a:solidFill>
                  <a:schemeClr val="bg1"/>
                </a:solidFill>
                <a:latin typeface="Arial" panose="020B0604020202020204" pitchFamily="34" charset="0"/>
              </a:defRPr>
            </a:lvl2pPr>
            <a:lvl3pPr algn="l">
              <a:defRPr sz="2800" b="1">
                <a:solidFill>
                  <a:schemeClr val="bg1"/>
                </a:solidFill>
                <a:latin typeface="Arial" panose="020B0604020202020204" pitchFamily="34" charset="0"/>
              </a:defRPr>
            </a:lvl3pPr>
            <a:lvl4pPr algn="l">
              <a:defRPr sz="2800" b="1">
                <a:solidFill>
                  <a:schemeClr val="bg1"/>
                </a:solidFill>
                <a:latin typeface="Arial" panose="020B0604020202020204" pitchFamily="34" charset="0"/>
              </a:defRPr>
            </a:lvl4pPr>
            <a:lvl5pPr algn="l">
              <a:defRPr sz="2800" b="1">
                <a:solidFill>
                  <a:schemeClr val="bg1"/>
                </a:solidFill>
                <a:latin typeface="Arial" panose="020B0604020202020204" pitchFamily="34" charset="0"/>
              </a:defRPr>
            </a:lvl5pPr>
            <a:lvl6pPr marL="457200" fontAlgn="base">
              <a:spcBef>
                <a:spcPct val="0"/>
              </a:spcBef>
              <a:spcAft>
                <a:spcPct val="0"/>
              </a:spcAft>
              <a:defRPr sz="2800" b="1">
                <a:solidFill>
                  <a:schemeClr val="bg1"/>
                </a:solidFill>
                <a:latin typeface="Arial" panose="020B0604020202020204" pitchFamily="34" charset="0"/>
              </a:defRPr>
            </a:lvl6pPr>
            <a:lvl7pPr marL="914400" fontAlgn="base">
              <a:spcBef>
                <a:spcPct val="0"/>
              </a:spcBef>
              <a:spcAft>
                <a:spcPct val="0"/>
              </a:spcAft>
              <a:defRPr sz="2800" b="1">
                <a:solidFill>
                  <a:schemeClr val="bg1"/>
                </a:solidFill>
                <a:latin typeface="Arial" panose="020B0604020202020204" pitchFamily="34" charset="0"/>
              </a:defRPr>
            </a:lvl7pPr>
            <a:lvl8pPr marL="1371600" fontAlgn="base">
              <a:spcBef>
                <a:spcPct val="0"/>
              </a:spcBef>
              <a:spcAft>
                <a:spcPct val="0"/>
              </a:spcAft>
              <a:defRPr sz="2800" b="1">
                <a:solidFill>
                  <a:schemeClr val="bg1"/>
                </a:solidFill>
                <a:latin typeface="Arial" panose="020B0604020202020204" pitchFamily="34" charset="0"/>
              </a:defRPr>
            </a:lvl8pPr>
            <a:lvl9pPr marL="1828800" fontAlgn="base">
              <a:spcBef>
                <a:spcPct val="0"/>
              </a:spcBef>
              <a:spcAft>
                <a:spcPct val="0"/>
              </a:spcAft>
              <a:defRPr sz="2800" b="1">
                <a:solidFill>
                  <a:schemeClr val="bg1"/>
                </a:solidFill>
                <a:latin typeface="Arial" panose="020B0604020202020204" pitchFamily="34" charset="0"/>
              </a:defRPr>
            </a:lvl9pPr>
          </a:lstStyle>
          <a:p>
            <a:pPr eaLnBrk="1" hangingPunct="1">
              <a:defRPr/>
            </a:pPr>
            <a:r>
              <a:rPr lang="zh-CN" altLang="en-US" b="0" smtClean="0">
                <a:effectLst>
                  <a:outerShdw blurRad="38100" dist="38100" dir="2700000" algn="tl">
                    <a:srgbClr val="C0C0C0"/>
                  </a:outerShdw>
                </a:effectLst>
                <a:ea typeface="宋体" panose="02010600030101010101" pitchFamily="2" charset="-122"/>
              </a:rPr>
              <a:t>内光电效应</a:t>
            </a:r>
            <a:r>
              <a:rPr lang="en-US" altLang="zh-CN" b="0" smtClean="0">
                <a:effectLst>
                  <a:outerShdw blurRad="38100" dist="38100" dir="2700000" algn="tl">
                    <a:srgbClr val="C0C0C0"/>
                  </a:outerShdw>
                </a:effectLst>
                <a:ea typeface="宋体" panose="02010600030101010101" pitchFamily="2" charset="-122"/>
              </a:rPr>
              <a:t>----</a:t>
            </a:r>
            <a:r>
              <a:rPr lang="zh-CN" altLang="en-US" b="0" smtClean="0">
                <a:effectLst>
                  <a:outerShdw blurRad="38100" dist="38100" dir="2700000" algn="tl">
                    <a:srgbClr val="C0C0C0"/>
                  </a:outerShdw>
                </a:effectLst>
                <a:ea typeface="宋体" panose="02010600030101010101" pitchFamily="2" charset="-122"/>
              </a:rPr>
              <a:t>半导体</a:t>
            </a:r>
          </a:p>
        </p:txBody>
      </p:sp>
    </p:spTree>
  </p:cSld>
  <p:clrMapOvr>
    <a:masterClrMapping/>
  </p:clrMapOvr>
  <p:transition>
    <p:blinds dir="vert"/>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ext Box 2"/>
          <p:cNvSpPr txBox="1">
            <a:spLocks noChangeArrowheads="1"/>
          </p:cNvSpPr>
          <p:nvPr/>
        </p:nvSpPr>
        <p:spPr bwMode="auto">
          <a:xfrm>
            <a:off x="76200" y="1143000"/>
            <a:ext cx="1219200"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r>
              <a:rPr kumimoji="1" lang="en-US" altLang="zh-CN" sz="2600" b="1">
                <a:solidFill>
                  <a:srgbClr val="339933"/>
                </a:solidFill>
                <a:latin typeface="Times New Roman" panose="02020603050405020304" pitchFamily="18" charset="0"/>
                <a:ea typeface="宋体" panose="02010600030101010101" pitchFamily="2" charset="-122"/>
              </a:rPr>
              <a:t>PN </a:t>
            </a:r>
            <a:r>
              <a:rPr kumimoji="1" lang="zh-CN" altLang="en-US" sz="2600" b="1">
                <a:solidFill>
                  <a:srgbClr val="339933"/>
                </a:solidFill>
                <a:latin typeface="Times New Roman" panose="02020603050405020304" pitchFamily="18" charset="0"/>
                <a:ea typeface="宋体" panose="02010600030101010101" pitchFamily="2" charset="-122"/>
              </a:rPr>
              <a:t>结  </a:t>
            </a:r>
          </a:p>
        </p:txBody>
      </p:sp>
      <p:sp>
        <p:nvSpPr>
          <p:cNvPr id="33795" name="Text Box 3"/>
          <p:cNvSpPr txBox="1">
            <a:spLocks noChangeArrowheads="1"/>
          </p:cNvSpPr>
          <p:nvPr/>
        </p:nvSpPr>
        <p:spPr bwMode="auto">
          <a:xfrm>
            <a:off x="369888" y="1250950"/>
            <a:ext cx="8469312" cy="1187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just" eaLnBrk="1" hangingPunct="1">
              <a:spcBef>
                <a:spcPct val="50000"/>
              </a:spcBef>
              <a:buClrTx/>
              <a:buFontTx/>
              <a:buNone/>
            </a:pPr>
            <a:r>
              <a:rPr kumimoji="1" lang="zh-CN" altLang="en-US" sz="2400" b="1">
                <a:latin typeface="Times New Roman" panose="02020603050405020304" pitchFamily="18" charset="0"/>
                <a:ea typeface="宋体" panose="02010600030101010101" pitchFamily="2" charset="-122"/>
              </a:rPr>
              <a:t>         用专门的制造工艺在同一块半导体单晶上，形成 </a:t>
            </a:r>
            <a:r>
              <a:rPr kumimoji="1" lang="en-US" altLang="zh-CN" sz="2400" b="1">
                <a:latin typeface="Times New Roman" panose="02020603050405020304" pitchFamily="18" charset="0"/>
                <a:ea typeface="宋体" panose="02010600030101010101" pitchFamily="2" charset="-122"/>
              </a:rPr>
              <a:t>P </a:t>
            </a:r>
            <a:r>
              <a:rPr kumimoji="1" lang="zh-CN" altLang="en-US" sz="2400" b="1">
                <a:latin typeface="Times New Roman" panose="02020603050405020304" pitchFamily="18" charset="0"/>
                <a:ea typeface="宋体" panose="02010600030101010101" pitchFamily="2" charset="-122"/>
              </a:rPr>
              <a:t>型半导体区域和 </a:t>
            </a:r>
            <a:r>
              <a:rPr kumimoji="1" lang="en-US" altLang="zh-CN" sz="2400" b="1">
                <a:latin typeface="Times New Roman" panose="02020603050405020304" pitchFamily="18" charset="0"/>
                <a:ea typeface="宋体" panose="02010600030101010101" pitchFamily="2" charset="-122"/>
              </a:rPr>
              <a:t>N </a:t>
            </a:r>
            <a:r>
              <a:rPr kumimoji="1" lang="zh-CN" altLang="en-US" sz="2400" b="1">
                <a:latin typeface="Times New Roman" panose="02020603050405020304" pitchFamily="18" charset="0"/>
                <a:ea typeface="宋体" panose="02010600030101010101" pitchFamily="2" charset="-122"/>
              </a:rPr>
              <a:t>型半导体区域，在这两个区域的交界处就形成了一个特殊的薄层，称为 </a:t>
            </a:r>
            <a:r>
              <a:rPr kumimoji="1" lang="en-US" altLang="zh-CN" sz="2400" b="1">
                <a:solidFill>
                  <a:srgbClr val="FF0000"/>
                </a:solidFill>
                <a:latin typeface="Times New Roman" panose="02020603050405020304" pitchFamily="18" charset="0"/>
                <a:ea typeface="宋体" panose="02010600030101010101" pitchFamily="2" charset="-122"/>
              </a:rPr>
              <a:t>PN </a:t>
            </a:r>
            <a:r>
              <a:rPr kumimoji="1" lang="zh-CN" altLang="en-US" sz="2400" b="1">
                <a:solidFill>
                  <a:srgbClr val="FF0000"/>
                </a:solidFill>
                <a:latin typeface="Times New Roman" panose="02020603050405020304" pitchFamily="18" charset="0"/>
                <a:ea typeface="宋体" panose="02010600030101010101" pitchFamily="2" charset="-122"/>
              </a:rPr>
              <a:t>结</a:t>
            </a:r>
            <a:r>
              <a:rPr kumimoji="1" lang="zh-CN" altLang="en-US" sz="2400" b="1">
                <a:latin typeface="Times New Roman" panose="02020603050405020304" pitchFamily="18" charset="0"/>
                <a:ea typeface="宋体" panose="02010600030101010101" pitchFamily="2" charset="-122"/>
              </a:rPr>
              <a:t>。 </a:t>
            </a:r>
          </a:p>
        </p:txBody>
      </p:sp>
      <p:sp>
        <p:nvSpPr>
          <p:cNvPr id="33796" name="Oval 4"/>
          <p:cNvSpPr>
            <a:spLocks noChangeArrowheads="1"/>
          </p:cNvSpPr>
          <p:nvPr/>
        </p:nvSpPr>
        <p:spPr bwMode="auto">
          <a:xfrm>
            <a:off x="1728788" y="3335338"/>
            <a:ext cx="609600" cy="609600"/>
          </a:xfrm>
          <a:prstGeom prst="ellipse">
            <a:avLst/>
          </a:prstGeom>
          <a:solidFill>
            <a:schemeClr val="bg1"/>
          </a:solidFill>
          <a:ln w="57150">
            <a:solidFill>
              <a:schemeClr val="accent1"/>
            </a:solidFill>
            <a:round/>
            <a:headEnd/>
            <a:tailEnd/>
          </a:ln>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33797" name="Line 5"/>
          <p:cNvSpPr>
            <a:spLocks noChangeShapeType="1"/>
          </p:cNvSpPr>
          <p:nvPr/>
        </p:nvSpPr>
        <p:spPr bwMode="auto">
          <a:xfrm>
            <a:off x="1881188" y="3640138"/>
            <a:ext cx="304800" cy="0"/>
          </a:xfrm>
          <a:prstGeom prst="line">
            <a:avLst/>
          </a:prstGeom>
          <a:noFill/>
          <a:ln w="571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3798" name="Oval 6"/>
          <p:cNvSpPr>
            <a:spLocks noChangeArrowheads="1"/>
          </p:cNvSpPr>
          <p:nvPr/>
        </p:nvSpPr>
        <p:spPr bwMode="auto">
          <a:xfrm>
            <a:off x="890588" y="3335338"/>
            <a:ext cx="609600" cy="609600"/>
          </a:xfrm>
          <a:prstGeom prst="ellipse">
            <a:avLst/>
          </a:prstGeom>
          <a:solidFill>
            <a:schemeClr val="bg1"/>
          </a:solidFill>
          <a:ln w="57150">
            <a:solidFill>
              <a:schemeClr val="accent1"/>
            </a:solidFill>
            <a:round/>
            <a:headEnd/>
            <a:tailEnd/>
          </a:ln>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33799" name="Line 7"/>
          <p:cNvSpPr>
            <a:spLocks noChangeShapeType="1"/>
          </p:cNvSpPr>
          <p:nvPr/>
        </p:nvSpPr>
        <p:spPr bwMode="auto">
          <a:xfrm>
            <a:off x="1042988" y="3640138"/>
            <a:ext cx="304800" cy="0"/>
          </a:xfrm>
          <a:prstGeom prst="line">
            <a:avLst/>
          </a:prstGeom>
          <a:noFill/>
          <a:ln w="571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3800" name="Oval 8"/>
          <p:cNvSpPr>
            <a:spLocks noChangeArrowheads="1"/>
          </p:cNvSpPr>
          <p:nvPr/>
        </p:nvSpPr>
        <p:spPr bwMode="auto">
          <a:xfrm>
            <a:off x="3405188" y="3335338"/>
            <a:ext cx="609600" cy="609600"/>
          </a:xfrm>
          <a:prstGeom prst="ellipse">
            <a:avLst/>
          </a:prstGeom>
          <a:solidFill>
            <a:schemeClr val="bg1"/>
          </a:solidFill>
          <a:ln w="57150">
            <a:solidFill>
              <a:schemeClr val="accent1"/>
            </a:solidFill>
            <a:round/>
            <a:headEnd/>
            <a:tailEnd/>
          </a:ln>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33801" name="Line 9"/>
          <p:cNvSpPr>
            <a:spLocks noChangeShapeType="1"/>
          </p:cNvSpPr>
          <p:nvPr/>
        </p:nvSpPr>
        <p:spPr bwMode="auto">
          <a:xfrm>
            <a:off x="3557588" y="3640138"/>
            <a:ext cx="304800" cy="0"/>
          </a:xfrm>
          <a:prstGeom prst="line">
            <a:avLst/>
          </a:prstGeom>
          <a:noFill/>
          <a:ln w="571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3802" name="Oval 10"/>
          <p:cNvSpPr>
            <a:spLocks noChangeArrowheads="1"/>
          </p:cNvSpPr>
          <p:nvPr/>
        </p:nvSpPr>
        <p:spPr bwMode="auto">
          <a:xfrm>
            <a:off x="2566988" y="3335338"/>
            <a:ext cx="609600" cy="609600"/>
          </a:xfrm>
          <a:prstGeom prst="ellipse">
            <a:avLst/>
          </a:prstGeom>
          <a:solidFill>
            <a:schemeClr val="bg1"/>
          </a:solidFill>
          <a:ln w="57150">
            <a:solidFill>
              <a:schemeClr val="accent1"/>
            </a:solidFill>
            <a:round/>
            <a:headEnd/>
            <a:tailEnd/>
          </a:ln>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33803" name="Line 11"/>
          <p:cNvSpPr>
            <a:spLocks noChangeShapeType="1"/>
          </p:cNvSpPr>
          <p:nvPr/>
        </p:nvSpPr>
        <p:spPr bwMode="auto">
          <a:xfrm>
            <a:off x="2719388" y="3640138"/>
            <a:ext cx="304800" cy="0"/>
          </a:xfrm>
          <a:prstGeom prst="line">
            <a:avLst/>
          </a:prstGeom>
          <a:noFill/>
          <a:ln w="571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3804" name="Oval 12"/>
          <p:cNvSpPr>
            <a:spLocks noChangeArrowheads="1"/>
          </p:cNvSpPr>
          <p:nvPr/>
        </p:nvSpPr>
        <p:spPr bwMode="auto">
          <a:xfrm>
            <a:off x="1728788" y="4173538"/>
            <a:ext cx="609600" cy="609600"/>
          </a:xfrm>
          <a:prstGeom prst="ellipse">
            <a:avLst/>
          </a:prstGeom>
          <a:solidFill>
            <a:schemeClr val="bg1"/>
          </a:solidFill>
          <a:ln w="57150">
            <a:solidFill>
              <a:schemeClr val="accent1"/>
            </a:solidFill>
            <a:round/>
            <a:headEnd/>
            <a:tailEnd/>
          </a:ln>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33805" name="Line 13"/>
          <p:cNvSpPr>
            <a:spLocks noChangeShapeType="1"/>
          </p:cNvSpPr>
          <p:nvPr/>
        </p:nvSpPr>
        <p:spPr bwMode="auto">
          <a:xfrm>
            <a:off x="1881188" y="4478338"/>
            <a:ext cx="304800" cy="0"/>
          </a:xfrm>
          <a:prstGeom prst="line">
            <a:avLst/>
          </a:prstGeom>
          <a:noFill/>
          <a:ln w="571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3806" name="Oval 14"/>
          <p:cNvSpPr>
            <a:spLocks noChangeArrowheads="1"/>
          </p:cNvSpPr>
          <p:nvPr/>
        </p:nvSpPr>
        <p:spPr bwMode="auto">
          <a:xfrm>
            <a:off x="890588" y="4173538"/>
            <a:ext cx="609600" cy="609600"/>
          </a:xfrm>
          <a:prstGeom prst="ellipse">
            <a:avLst/>
          </a:prstGeom>
          <a:solidFill>
            <a:schemeClr val="bg1"/>
          </a:solidFill>
          <a:ln w="57150">
            <a:solidFill>
              <a:schemeClr val="accent1"/>
            </a:solidFill>
            <a:round/>
            <a:headEnd/>
            <a:tailEnd/>
          </a:ln>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33807" name="Line 15"/>
          <p:cNvSpPr>
            <a:spLocks noChangeShapeType="1"/>
          </p:cNvSpPr>
          <p:nvPr/>
        </p:nvSpPr>
        <p:spPr bwMode="auto">
          <a:xfrm>
            <a:off x="1042988" y="4478338"/>
            <a:ext cx="304800" cy="0"/>
          </a:xfrm>
          <a:prstGeom prst="line">
            <a:avLst/>
          </a:prstGeom>
          <a:noFill/>
          <a:ln w="571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3808" name="Oval 16"/>
          <p:cNvSpPr>
            <a:spLocks noChangeArrowheads="1"/>
          </p:cNvSpPr>
          <p:nvPr/>
        </p:nvSpPr>
        <p:spPr bwMode="auto">
          <a:xfrm>
            <a:off x="3405188" y="4173538"/>
            <a:ext cx="609600" cy="609600"/>
          </a:xfrm>
          <a:prstGeom prst="ellipse">
            <a:avLst/>
          </a:prstGeom>
          <a:solidFill>
            <a:schemeClr val="bg1"/>
          </a:solidFill>
          <a:ln w="57150">
            <a:solidFill>
              <a:schemeClr val="accent1"/>
            </a:solidFill>
            <a:round/>
            <a:headEnd/>
            <a:tailEnd/>
          </a:ln>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33809" name="Line 17"/>
          <p:cNvSpPr>
            <a:spLocks noChangeShapeType="1"/>
          </p:cNvSpPr>
          <p:nvPr/>
        </p:nvSpPr>
        <p:spPr bwMode="auto">
          <a:xfrm>
            <a:off x="3557588" y="4478338"/>
            <a:ext cx="304800" cy="0"/>
          </a:xfrm>
          <a:prstGeom prst="line">
            <a:avLst/>
          </a:prstGeom>
          <a:noFill/>
          <a:ln w="571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3810" name="Oval 18"/>
          <p:cNvSpPr>
            <a:spLocks noChangeArrowheads="1"/>
          </p:cNvSpPr>
          <p:nvPr/>
        </p:nvSpPr>
        <p:spPr bwMode="auto">
          <a:xfrm>
            <a:off x="2566988" y="4173538"/>
            <a:ext cx="609600" cy="609600"/>
          </a:xfrm>
          <a:prstGeom prst="ellipse">
            <a:avLst/>
          </a:prstGeom>
          <a:solidFill>
            <a:schemeClr val="bg1"/>
          </a:solidFill>
          <a:ln w="57150">
            <a:solidFill>
              <a:schemeClr val="accent1"/>
            </a:solidFill>
            <a:round/>
            <a:headEnd/>
            <a:tailEnd/>
          </a:ln>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33811" name="Line 19"/>
          <p:cNvSpPr>
            <a:spLocks noChangeShapeType="1"/>
          </p:cNvSpPr>
          <p:nvPr/>
        </p:nvSpPr>
        <p:spPr bwMode="auto">
          <a:xfrm>
            <a:off x="2719388" y="4478338"/>
            <a:ext cx="304800" cy="0"/>
          </a:xfrm>
          <a:prstGeom prst="line">
            <a:avLst/>
          </a:prstGeom>
          <a:noFill/>
          <a:ln w="571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3812" name="Oval 20"/>
          <p:cNvSpPr>
            <a:spLocks noChangeArrowheads="1"/>
          </p:cNvSpPr>
          <p:nvPr/>
        </p:nvSpPr>
        <p:spPr bwMode="auto">
          <a:xfrm>
            <a:off x="1728788" y="5011738"/>
            <a:ext cx="609600" cy="609600"/>
          </a:xfrm>
          <a:prstGeom prst="ellipse">
            <a:avLst/>
          </a:prstGeom>
          <a:solidFill>
            <a:schemeClr val="bg1"/>
          </a:solidFill>
          <a:ln w="57150">
            <a:solidFill>
              <a:schemeClr val="accent1"/>
            </a:solidFill>
            <a:round/>
            <a:headEnd/>
            <a:tailEnd/>
          </a:ln>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33813" name="Line 21"/>
          <p:cNvSpPr>
            <a:spLocks noChangeShapeType="1"/>
          </p:cNvSpPr>
          <p:nvPr/>
        </p:nvSpPr>
        <p:spPr bwMode="auto">
          <a:xfrm>
            <a:off x="1881188" y="5316538"/>
            <a:ext cx="304800" cy="0"/>
          </a:xfrm>
          <a:prstGeom prst="line">
            <a:avLst/>
          </a:prstGeom>
          <a:noFill/>
          <a:ln w="571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3814" name="Oval 22"/>
          <p:cNvSpPr>
            <a:spLocks noChangeArrowheads="1"/>
          </p:cNvSpPr>
          <p:nvPr/>
        </p:nvSpPr>
        <p:spPr bwMode="auto">
          <a:xfrm>
            <a:off x="890588" y="5011738"/>
            <a:ext cx="609600" cy="609600"/>
          </a:xfrm>
          <a:prstGeom prst="ellipse">
            <a:avLst/>
          </a:prstGeom>
          <a:solidFill>
            <a:schemeClr val="bg1"/>
          </a:solidFill>
          <a:ln w="57150">
            <a:solidFill>
              <a:schemeClr val="accent1"/>
            </a:solidFill>
            <a:round/>
            <a:headEnd/>
            <a:tailEnd/>
          </a:ln>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33815" name="Line 23"/>
          <p:cNvSpPr>
            <a:spLocks noChangeShapeType="1"/>
          </p:cNvSpPr>
          <p:nvPr/>
        </p:nvSpPr>
        <p:spPr bwMode="auto">
          <a:xfrm>
            <a:off x="1042988" y="5316538"/>
            <a:ext cx="304800" cy="0"/>
          </a:xfrm>
          <a:prstGeom prst="line">
            <a:avLst/>
          </a:prstGeom>
          <a:noFill/>
          <a:ln w="571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3816" name="Oval 24"/>
          <p:cNvSpPr>
            <a:spLocks noChangeArrowheads="1"/>
          </p:cNvSpPr>
          <p:nvPr/>
        </p:nvSpPr>
        <p:spPr bwMode="auto">
          <a:xfrm>
            <a:off x="3405188" y="5011738"/>
            <a:ext cx="609600" cy="609600"/>
          </a:xfrm>
          <a:prstGeom prst="ellipse">
            <a:avLst/>
          </a:prstGeom>
          <a:solidFill>
            <a:schemeClr val="bg1"/>
          </a:solidFill>
          <a:ln w="57150">
            <a:solidFill>
              <a:schemeClr val="accent1"/>
            </a:solidFill>
            <a:round/>
            <a:headEnd/>
            <a:tailEnd/>
          </a:ln>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33817" name="Line 25"/>
          <p:cNvSpPr>
            <a:spLocks noChangeShapeType="1"/>
          </p:cNvSpPr>
          <p:nvPr/>
        </p:nvSpPr>
        <p:spPr bwMode="auto">
          <a:xfrm>
            <a:off x="3557588" y="5316538"/>
            <a:ext cx="304800" cy="0"/>
          </a:xfrm>
          <a:prstGeom prst="line">
            <a:avLst/>
          </a:prstGeom>
          <a:noFill/>
          <a:ln w="571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3818" name="Oval 26"/>
          <p:cNvSpPr>
            <a:spLocks noChangeArrowheads="1"/>
          </p:cNvSpPr>
          <p:nvPr/>
        </p:nvSpPr>
        <p:spPr bwMode="auto">
          <a:xfrm>
            <a:off x="2566988" y="5011738"/>
            <a:ext cx="609600" cy="609600"/>
          </a:xfrm>
          <a:prstGeom prst="ellipse">
            <a:avLst/>
          </a:prstGeom>
          <a:solidFill>
            <a:schemeClr val="bg1"/>
          </a:solidFill>
          <a:ln w="57150">
            <a:solidFill>
              <a:schemeClr val="accent1"/>
            </a:solidFill>
            <a:round/>
            <a:headEnd/>
            <a:tailEnd/>
          </a:ln>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33819" name="Line 27"/>
          <p:cNvSpPr>
            <a:spLocks noChangeShapeType="1"/>
          </p:cNvSpPr>
          <p:nvPr/>
        </p:nvSpPr>
        <p:spPr bwMode="auto">
          <a:xfrm>
            <a:off x="2719388" y="5316538"/>
            <a:ext cx="304800" cy="0"/>
          </a:xfrm>
          <a:prstGeom prst="line">
            <a:avLst/>
          </a:prstGeom>
          <a:noFill/>
          <a:ln w="571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3820" name="Oval 28"/>
          <p:cNvSpPr>
            <a:spLocks noChangeArrowheads="1"/>
          </p:cNvSpPr>
          <p:nvPr/>
        </p:nvSpPr>
        <p:spPr bwMode="auto">
          <a:xfrm>
            <a:off x="4243388" y="3335338"/>
            <a:ext cx="609600" cy="609600"/>
          </a:xfrm>
          <a:prstGeom prst="ellipse">
            <a:avLst/>
          </a:prstGeom>
          <a:solidFill>
            <a:schemeClr val="bg1"/>
          </a:solidFill>
          <a:ln w="57150">
            <a:solidFill>
              <a:srgbClr val="FF0000"/>
            </a:solidFill>
            <a:round/>
            <a:headEnd/>
            <a:tailEnd/>
          </a:ln>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33821" name="Line 29"/>
          <p:cNvSpPr>
            <a:spLocks noChangeShapeType="1"/>
          </p:cNvSpPr>
          <p:nvPr/>
        </p:nvSpPr>
        <p:spPr bwMode="auto">
          <a:xfrm>
            <a:off x="4395788" y="3640138"/>
            <a:ext cx="304800" cy="0"/>
          </a:xfrm>
          <a:prstGeom prst="line">
            <a:avLst/>
          </a:prstGeom>
          <a:noFill/>
          <a:ln w="571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3822" name="Line 30"/>
          <p:cNvSpPr>
            <a:spLocks noChangeShapeType="1"/>
          </p:cNvSpPr>
          <p:nvPr/>
        </p:nvSpPr>
        <p:spPr bwMode="auto">
          <a:xfrm>
            <a:off x="4548188" y="3487738"/>
            <a:ext cx="0" cy="304800"/>
          </a:xfrm>
          <a:prstGeom prst="line">
            <a:avLst/>
          </a:prstGeom>
          <a:noFill/>
          <a:ln w="571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3823" name="Oval 31"/>
          <p:cNvSpPr>
            <a:spLocks noChangeArrowheads="1"/>
          </p:cNvSpPr>
          <p:nvPr/>
        </p:nvSpPr>
        <p:spPr bwMode="auto">
          <a:xfrm>
            <a:off x="5081588" y="3335338"/>
            <a:ext cx="609600" cy="609600"/>
          </a:xfrm>
          <a:prstGeom prst="ellipse">
            <a:avLst/>
          </a:prstGeom>
          <a:solidFill>
            <a:schemeClr val="bg1"/>
          </a:solidFill>
          <a:ln w="57150">
            <a:solidFill>
              <a:srgbClr val="FF0000"/>
            </a:solidFill>
            <a:round/>
            <a:headEnd/>
            <a:tailEnd/>
          </a:ln>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33824" name="Line 32"/>
          <p:cNvSpPr>
            <a:spLocks noChangeShapeType="1"/>
          </p:cNvSpPr>
          <p:nvPr/>
        </p:nvSpPr>
        <p:spPr bwMode="auto">
          <a:xfrm>
            <a:off x="5233988" y="3640138"/>
            <a:ext cx="304800" cy="0"/>
          </a:xfrm>
          <a:prstGeom prst="line">
            <a:avLst/>
          </a:prstGeom>
          <a:noFill/>
          <a:ln w="571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3825" name="Line 33"/>
          <p:cNvSpPr>
            <a:spLocks noChangeShapeType="1"/>
          </p:cNvSpPr>
          <p:nvPr/>
        </p:nvSpPr>
        <p:spPr bwMode="auto">
          <a:xfrm>
            <a:off x="5386388" y="3487738"/>
            <a:ext cx="0" cy="304800"/>
          </a:xfrm>
          <a:prstGeom prst="line">
            <a:avLst/>
          </a:prstGeom>
          <a:noFill/>
          <a:ln w="571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3826" name="Oval 34"/>
          <p:cNvSpPr>
            <a:spLocks noChangeArrowheads="1"/>
          </p:cNvSpPr>
          <p:nvPr/>
        </p:nvSpPr>
        <p:spPr bwMode="auto">
          <a:xfrm>
            <a:off x="5919788" y="3335338"/>
            <a:ext cx="609600" cy="609600"/>
          </a:xfrm>
          <a:prstGeom prst="ellipse">
            <a:avLst/>
          </a:prstGeom>
          <a:solidFill>
            <a:schemeClr val="bg1"/>
          </a:solidFill>
          <a:ln w="57150">
            <a:solidFill>
              <a:srgbClr val="FF0000"/>
            </a:solidFill>
            <a:round/>
            <a:headEnd/>
            <a:tailEnd/>
          </a:ln>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33827" name="Line 35"/>
          <p:cNvSpPr>
            <a:spLocks noChangeShapeType="1"/>
          </p:cNvSpPr>
          <p:nvPr/>
        </p:nvSpPr>
        <p:spPr bwMode="auto">
          <a:xfrm>
            <a:off x="6072188" y="3640138"/>
            <a:ext cx="304800" cy="0"/>
          </a:xfrm>
          <a:prstGeom prst="line">
            <a:avLst/>
          </a:prstGeom>
          <a:noFill/>
          <a:ln w="571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3828" name="Line 36"/>
          <p:cNvSpPr>
            <a:spLocks noChangeShapeType="1"/>
          </p:cNvSpPr>
          <p:nvPr/>
        </p:nvSpPr>
        <p:spPr bwMode="auto">
          <a:xfrm>
            <a:off x="6224588" y="3487738"/>
            <a:ext cx="0" cy="304800"/>
          </a:xfrm>
          <a:prstGeom prst="line">
            <a:avLst/>
          </a:prstGeom>
          <a:noFill/>
          <a:ln w="571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3829" name="Oval 37"/>
          <p:cNvSpPr>
            <a:spLocks noChangeArrowheads="1"/>
          </p:cNvSpPr>
          <p:nvPr/>
        </p:nvSpPr>
        <p:spPr bwMode="auto">
          <a:xfrm>
            <a:off x="6757988" y="3335338"/>
            <a:ext cx="609600" cy="609600"/>
          </a:xfrm>
          <a:prstGeom prst="ellipse">
            <a:avLst/>
          </a:prstGeom>
          <a:solidFill>
            <a:schemeClr val="bg1"/>
          </a:solidFill>
          <a:ln w="57150">
            <a:solidFill>
              <a:srgbClr val="FF0000"/>
            </a:solidFill>
            <a:round/>
            <a:headEnd/>
            <a:tailEnd/>
          </a:ln>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33830" name="Line 38"/>
          <p:cNvSpPr>
            <a:spLocks noChangeShapeType="1"/>
          </p:cNvSpPr>
          <p:nvPr/>
        </p:nvSpPr>
        <p:spPr bwMode="auto">
          <a:xfrm>
            <a:off x="6910388" y="3640138"/>
            <a:ext cx="304800" cy="0"/>
          </a:xfrm>
          <a:prstGeom prst="line">
            <a:avLst/>
          </a:prstGeom>
          <a:noFill/>
          <a:ln w="571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3831" name="Line 39"/>
          <p:cNvSpPr>
            <a:spLocks noChangeShapeType="1"/>
          </p:cNvSpPr>
          <p:nvPr/>
        </p:nvSpPr>
        <p:spPr bwMode="auto">
          <a:xfrm>
            <a:off x="7062788" y="3487738"/>
            <a:ext cx="0" cy="304800"/>
          </a:xfrm>
          <a:prstGeom prst="line">
            <a:avLst/>
          </a:prstGeom>
          <a:noFill/>
          <a:ln w="571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3832" name="Oval 40"/>
          <p:cNvSpPr>
            <a:spLocks noChangeArrowheads="1"/>
          </p:cNvSpPr>
          <p:nvPr/>
        </p:nvSpPr>
        <p:spPr bwMode="auto">
          <a:xfrm>
            <a:off x="4243388" y="4173538"/>
            <a:ext cx="609600" cy="609600"/>
          </a:xfrm>
          <a:prstGeom prst="ellipse">
            <a:avLst/>
          </a:prstGeom>
          <a:solidFill>
            <a:schemeClr val="bg1"/>
          </a:solidFill>
          <a:ln w="57150">
            <a:solidFill>
              <a:srgbClr val="FF0000"/>
            </a:solidFill>
            <a:round/>
            <a:headEnd/>
            <a:tailEnd/>
          </a:ln>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33833" name="Line 41"/>
          <p:cNvSpPr>
            <a:spLocks noChangeShapeType="1"/>
          </p:cNvSpPr>
          <p:nvPr/>
        </p:nvSpPr>
        <p:spPr bwMode="auto">
          <a:xfrm>
            <a:off x="4395788" y="4478338"/>
            <a:ext cx="304800" cy="0"/>
          </a:xfrm>
          <a:prstGeom prst="line">
            <a:avLst/>
          </a:prstGeom>
          <a:noFill/>
          <a:ln w="571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3834" name="Line 42"/>
          <p:cNvSpPr>
            <a:spLocks noChangeShapeType="1"/>
          </p:cNvSpPr>
          <p:nvPr/>
        </p:nvSpPr>
        <p:spPr bwMode="auto">
          <a:xfrm>
            <a:off x="4548188" y="4325938"/>
            <a:ext cx="0" cy="304800"/>
          </a:xfrm>
          <a:prstGeom prst="line">
            <a:avLst/>
          </a:prstGeom>
          <a:noFill/>
          <a:ln w="571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3835" name="Oval 43"/>
          <p:cNvSpPr>
            <a:spLocks noChangeArrowheads="1"/>
          </p:cNvSpPr>
          <p:nvPr/>
        </p:nvSpPr>
        <p:spPr bwMode="auto">
          <a:xfrm>
            <a:off x="5081588" y="4173538"/>
            <a:ext cx="609600" cy="609600"/>
          </a:xfrm>
          <a:prstGeom prst="ellipse">
            <a:avLst/>
          </a:prstGeom>
          <a:solidFill>
            <a:schemeClr val="bg1"/>
          </a:solidFill>
          <a:ln w="57150">
            <a:solidFill>
              <a:srgbClr val="FF0000"/>
            </a:solidFill>
            <a:round/>
            <a:headEnd/>
            <a:tailEnd/>
          </a:ln>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33836" name="Line 44"/>
          <p:cNvSpPr>
            <a:spLocks noChangeShapeType="1"/>
          </p:cNvSpPr>
          <p:nvPr/>
        </p:nvSpPr>
        <p:spPr bwMode="auto">
          <a:xfrm>
            <a:off x="5233988" y="4478338"/>
            <a:ext cx="304800" cy="0"/>
          </a:xfrm>
          <a:prstGeom prst="line">
            <a:avLst/>
          </a:prstGeom>
          <a:noFill/>
          <a:ln w="571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3837" name="Line 45"/>
          <p:cNvSpPr>
            <a:spLocks noChangeShapeType="1"/>
          </p:cNvSpPr>
          <p:nvPr/>
        </p:nvSpPr>
        <p:spPr bwMode="auto">
          <a:xfrm>
            <a:off x="5386388" y="4325938"/>
            <a:ext cx="0" cy="304800"/>
          </a:xfrm>
          <a:prstGeom prst="line">
            <a:avLst/>
          </a:prstGeom>
          <a:noFill/>
          <a:ln w="571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3838" name="Oval 46"/>
          <p:cNvSpPr>
            <a:spLocks noChangeArrowheads="1"/>
          </p:cNvSpPr>
          <p:nvPr/>
        </p:nvSpPr>
        <p:spPr bwMode="auto">
          <a:xfrm>
            <a:off x="5919788" y="4173538"/>
            <a:ext cx="609600" cy="609600"/>
          </a:xfrm>
          <a:prstGeom prst="ellipse">
            <a:avLst/>
          </a:prstGeom>
          <a:solidFill>
            <a:schemeClr val="bg1"/>
          </a:solidFill>
          <a:ln w="57150">
            <a:solidFill>
              <a:srgbClr val="FF0000"/>
            </a:solidFill>
            <a:round/>
            <a:headEnd/>
            <a:tailEnd/>
          </a:ln>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33839" name="Line 47"/>
          <p:cNvSpPr>
            <a:spLocks noChangeShapeType="1"/>
          </p:cNvSpPr>
          <p:nvPr/>
        </p:nvSpPr>
        <p:spPr bwMode="auto">
          <a:xfrm>
            <a:off x="6072188" y="4478338"/>
            <a:ext cx="304800" cy="0"/>
          </a:xfrm>
          <a:prstGeom prst="line">
            <a:avLst/>
          </a:prstGeom>
          <a:noFill/>
          <a:ln w="571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3840" name="Line 48"/>
          <p:cNvSpPr>
            <a:spLocks noChangeShapeType="1"/>
          </p:cNvSpPr>
          <p:nvPr/>
        </p:nvSpPr>
        <p:spPr bwMode="auto">
          <a:xfrm>
            <a:off x="6224588" y="4325938"/>
            <a:ext cx="0" cy="304800"/>
          </a:xfrm>
          <a:prstGeom prst="line">
            <a:avLst/>
          </a:prstGeom>
          <a:noFill/>
          <a:ln w="571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3841" name="Oval 49"/>
          <p:cNvSpPr>
            <a:spLocks noChangeArrowheads="1"/>
          </p:cNvSpPr>
          <p:nvPr/>
        </p:nvSpPr>
        <p:spPr bwMode="auto">
          <a:xfrm>
            <a:off x="6757988" y="4173538"/>
            <a:ext cx="609600" cy="609600"/>
          </a:xfrm>
          <a:prstGeom prst="ellipse">
            <a:avLst/>
          </a:prstGeom>
          <a:solidFill>
            <a:schemeClr val="bg1"/>
          </a:solidFill>
          <a:ln w="57150">
            <a:solidFill>
              <a:srgbClr val="FF0000"/>
            </a:solidFill>
            <a:round/>
            <a:headEnd/>
            <a:tailEnd/>
          </a:ln>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33842" name="Line 50"/>
          <p:cNvSpPr>
            <a:spLocks noChangeShapeType="1"/>
          </p:cNvSpPr>
          <p:nvPr/>
        </p:nvSpPr>
        <p:spPr bwMode="auto">
          <a:xfrm>
            <a:off x="6910388" y="4478338"/>
            <a:ext cx="304800" cy="0"/>
          </a:xfrm>
          <a:prstGeom prst="line">
            <a:avLst/>
          </a:prstGeom>
          <a:noFill/>
          <a:ln w="571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3843" name="Line 51"/>
          <p:cNvSpPr>
            <a:spLocks noChangeShapeType="1"/>
          </p:cNvSpPr>
          <p:nvPr/>
        </p:nvSpPr>
        <p:spPr bwMode="auto">
          <a:xfrm>
            <a:off x="7062788" y="4325938"/>
            <a:ext cx="0" cy="304800"/>
          </a:xfrm>
          <a:prstGeom prst="line">
            <a:avLst/>
          </a:prstGeom>
          <a:noFill/>
          <a:ln w="571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3844" name="Oval 52"/>
          <p:cNvSpPr>
            <a:spLocks noChangeArrowheads="1"/>
          </p:cNvSpPr>
          <p:nvPr/>
        </p:nvSpPr>
        <p:spPr bwMode="auto">
          <a:xfrm>
            <a:off x="4243388" y="5011738"/>
            <a:ext cx="609600" cy="609600"/>
          </a:xfrm>
          <a:prstGeom prst="ellipse">
            <a:avLst/>
          </a:prstGeom>
          <a:solidFill>
            <a:schemeClr val="bg1"/>
          </a:solidFill>
          <a:ln w="57150">
            <a:solidFill>
              <a:srgbClr val="FF0000"/>
            </a:solidFill>
            <a:round/>
            <a:headEnd/>
            <a:tailEnd/>
          </a:ln>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33845" name="Line 53"/>
          <p:cNvSpPr>
            <a:spLocks noChangeShapeType="1"/>
          </p:cNvSpPr>
          <p:nvPr/>
        </p:nvSpPr>
        <p:spPr bwMode="auto">
          <a:xfrm>
            <a:off x="4395788" y="5316538"/>
            <a:ext cx="304800" cy="0"/>
          </a:xfrm>
          <a:prstGeom prst="line">
            <a:avLst/>
          </a:prstGeom>
          <a:noFill/>
          <a:ln w="571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3846" name="Line 54"/>
          <p:cNvSpPr>
            <a:spLocks noChangeShapeType="1"/>
          </p:cNvSpPr>
          <p:nvPr/>
        </p:nvSpPr>
        <p:spPr bwMode="auto">
          <a:xfrm>
            <a:off x="4548188" y="5164138"/>
            <a:ext cx="0" cy="304800"/>
          </a:xfrm>
          <a:prstGeom prst="line">
            <a:avLst/>
          </a:prstGeom>
          <a:noFill/>
          <a:ln w="571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3847" name="Oval 55"/>
          <p:cNvSpPr>
            <a:spLocks noChangeArrowheads="1"/>
          </p:cNvSpPr>
          <p:nvPr/>
        </p:nvSpPr>
        <p:spPr bwMode="auto">
          <a:xfrm>
            <a:off x="5081588" y="5011738"/>
            <a:ext cx="609600" cy="609600"/>
          </a:xfrm>
          <a:prstGeom prst="ellipse">
            <a:avLst/>
          </a:prstGeom>
          <a:solidFill>
            <a:schemeClr val="bg1"/>
          </a:solidFill>
          <a:ln w="57150">
            <a:solidFill>
              <a:srgbClr val="FF0000"/>
            </a:solidFill>
            <a:round/>
            <a:headEnd/>
            <a:tailEnd/>
          </a:ln>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33848" name="Line 56"/>
          <p:cNvSpPr>
            <a:spLocks noChangeShapeType="1"/>
          </p:cNvSpPr>
          <p:nvPr/>
        </p:nvSpPr>
        <p:spPr bwMode="auto">
          <a:xfrm>
            <a:off x="5233988" y="5316538"/>
            <a:ext cx="304800" cy="0"/>
          </a:xfrm>
          <a:prstGeom prst="line">
            <a:avLst/>
          </a:prstGeom>
          <a:noFill/>
          <a:ln w="571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3849" name="Line 57"/>
          <p:cNvSpPr>
            <a:spLocks noChangeShapeType="1"/>
          </p:cNvSpPr>
          <p:nvPr/>
        </p:nvSpPr>
        <p:spPr bwMode="auto">
          <a:xfrm>
            <a:off x="5386388" y="5164138"/>
            <a:ext cx="0" cy="304800"/>
          </a:xfrm>
          <a:prstGeom prst="line">
            <a:avLst/>
          </a:prstGeom>
          <a:noFill/>
          <a:ln w="571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3850" name="Oval 58"/>
          <p:cNvSpPr>
            <a:spLocks noChangeArrowheads="1"/>
          </p:cNvSpPr>
          <p:nvPr/>
        </p:nvSpPr>
        <p:spPr bwMode="auto">
          <a:xfrm>
            <a:off x="5919788" y="5011738"/>
            <a:ext cx="609600" cy="609600"/>
          </a:xfrm>
          <a:prstGeom prst="ellipse">
            <a:avLst/>
          </a:prstGeom>
          <a:solidFill>
            <a:schemeClr val="bg1"/>
          </a:solidFill>
          <a:ln w="57150">
            <a:solidFill>
              <a:srgbClr val="FF0000"/>
            </a:solidFill>
            <a:round/>
            <a:headEnd/>
            <a:tailEnd/>
          </a:ln>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33851" name="Line 59"/>
          <p:cNvSpPr>
            <a:spLocks noChangeShapeType="1"/>
          </p:cNvSpPr>
          <p:nvPr/>
        </p:nvSpPr>
        <p:spPr bwMode="auto">
          <a:xfrm>
            <a:off x="6072188" y="5316538"/>
            <a:ext cx="304800" cy="0"/>
          </a:xfrm>
          <a:prstGeom prst="line">
            <a:avLst/>
          </a:prstGeom>
          <a:noFill/>
          <a:ln w="571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3852" name="Line 60"/>
          <p:cNvSpPr>
            <a:spLocks noChangeShapeType="1"/>
          </p:cNvSpPr>
          <p:nvPr/>
        </p:nvSpPr>
        <p:spPr bwMode="auto">
          <a:xfrm>
            <a:off x="6224588" y="5164138"/>
            <a:ext cx="0" cy="304800"/>
          </a:xfrm>
          <a:prstGeom prst="line">
            <a:avLst/>
          </a:prstGeom>
          <a:noFill/>
          <a:ln w="571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3853" name="Oval 61"/>
          <p:cNvSpPr>
            <a:spLocks noChangeArrowheads="1"/>
          </p:cNvSpPr>
          <p:nvPr/>
        </p:nvSpPr>
        <p:spPr bwMode="auto">
          <a:xfrm>
            <a:off x="6757988" y="5011738"/>
            <a:ext cx="609600" cy="609600"/>
          </a:xfrm>
          <a:prstGeom prst="ellipse">
            <a:avLst/>
          </a:prstGeom>
          <a:solidFill>
            <a:schemeClr val="bg1"/>
          </a:solidFill>
          <a:ln w="57150">
            <a:solidFill>
              <a:srgbClr val="FF0000"/>
            </a:solidFill>
            <a:round/>
            <a:headEnd/>
            <a:tailEnd/>
          </a:ln>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33854" name="Line 62"/>
          <p:cNvSpPr>
            <a:spLocks noChangeShapeType="1"/>
          </p:cNvSpPr>
          <p:nvPr/>
        </p:nvSpPr>
        <p:spPr bwMode="auto">
          <a:xfrm>
            <a:off x="6910388" y="5316538"/>
            <a:ext cx="304800" cy="0"/>
          </a:xfrm>
          <a:prstGeom prst="line">
            <a:avLst/>
          </a:prstGeom>
          <a:noFill/>
          <a:ln w="571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3855" name="Line 63"/>
          <p:cNvSpPr>
            <a:spLocks noChangeShapeType="1"/>
          </p:cNvSpPr>
          <p:nvPr/>
        </p:nvSpPr>
        <p:spPr bwMode="auto">
          <a:xfrm>
            <a:off x="7062788" y="5164138"/>
            <a:ext cx="0" cy="304800"/>
          </a:xfrm>
          <a:prstGeom prst="line">
            <a:avLst/>
          </a:prstGeom>
          <a:noFill/>
          <a:ln w="571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nvGrpSpPr>
          <p:cNvPr id="33856" name="Group 64"/>
          <p:cNvGrpSpPr>
            <a:grpSpLocks/>
          </p:cNvGrpSpPr>
          <p:nvPr/>
        </p:nvGrpSpPr>
        <p:grpSpPr bwMode="auto">
          <a:xfrm>
            <a:off x="3024188" y="4859338"/>
            <a:ext cx="228600" cy="838200"/>
            <a:chOff x="2400" y="2688"/>
            <a:chExt cx="144" cy="528"/>
          </a:xfrm>
        </p:grpSpPr>
        <p:sp>
          <p:nvSpPr>
            <p:cNvPr id="33941" name="Oval 65"/>
            <p:cNvSpPr>
              <a:spLocks noChangeArrowheads="1"/>
            </p:cNvSpPr>
            <p:nvPr/>
          </p:nvSpPr>
          <p:spPr bwMode="auto">
            <a:xfrm>
              <a:off x="2448" y="3120"/>
              <a:ext cx="96" cy="96"/>
            </a:xfrm>
            <a:prstGeom prst="ellipse">
              <a:avLst/>
            </a:prstGeom>
            <a:solidFill>
              <a:schemeClr val="bg1"/>
            </a:solidFill>
            <a:ln w="28575">
              <a:solidFill>
                <a:srgbClr val="FF66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33942" name="Oval 66"/>
            <p:cNvSpPr>
              <a:spLocks noChangeArrowheads="1"/>
            </p:cNvSpPr>
            <p:nvPr/>
          </p:nvSpPr>
          <p:spPr bwMode="auto">
            <a:xfrm>
              <a:off x="2400" y="2688"/>
              <a:ext cx="96" cy="96"/>
            </a:xfrm>
            <a:prstGeom prst="ellipse">
              <a:avLst/>
            </a:prstGeom>
            <a:solidFill>
              <a:schemeClr val="bg1"/>
            </a:solidFill>
            <a:ln w="28575">
              <a:solidFill>
                <a:srgbClr val="FF66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grpSp>
      <p:sp>
        <p:nvSpPr>
          <p:cNvPr id="33857" name="Oval 67"/>
          <p:cNvSpPr>
            <a:spLocks noChangeArrowheads="1"/>
          </p:cNvSpPr>
          <p:nvPr/>
        </p:nvSpPr>
        <p:spPr bwMode="auto">
          <a:xfrm>
            <a:off x="738188" y="4021138"/>
            <a:ext cx="152400" cy="152400"/>
          </a:xfrm>
          <a:prstGeom prst="ellipse">
            <a:avLst/>
          </a:prstGeom>
          <a:solidFill>
            <a:schemeClr val="bg1"/>
          </a:solidFill>
          <a:ln w="28575">
            <a:solidFill>
              <a:srgbClr val="FF66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33858" name="Oval 68"/>
          <p:cNvSpPr>
            <a:spLocks noChangeArrowheads="1"/>
          </p:cNvSpPr>
          <p:nvPr/>
        </p:nvSpPr>
        <p:spPr bwMode="auto">
          <a:xfrm>
            <a:off x="738188" y="4935538"/>
            <a:ext cx="152400" cy="152400"/>
          </a:xfrm>
          <a:prstGeom prst="ellipse">
            <a:avLst/>
          </a:prstGeom>
          <a:solidFill>
            <a:schemeClr val="bg1"/>
          </a:solidFill>
          <a:ln w="28575">
            <a:solidFill>
              <a:srgbClr val="FF66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33859" name="Oval 69"/>
          <p:cNvSpPr>
            <a:spLocks noChangeArrowheads="1"/>
          </p:cNvSpPr>
          <p:nvPr/>
        </p:nvSpPr>
        <p:spPr bwMode="auto">
          <a:xfrm>
            <a:off x="1576388" y="4859338"/>
            <a:ext cx="152400" cy="152400"/>
          </a:xfrm>
          <a:prstGeom prst="ellipse">
            <a:avLst/>
          </a:prstGeom>
          <a:solidFill>
            <a:schemeClr val="bg1"/>
          </a:solidFill>
          <a:ln w="28575">
            <a:solidFill>
              <a:srgbClr val="FF66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33860" name="Oval 70"/>
          <p:cNvSpPr>
            <a:spLocks noChangeArrowheads="1"/>
          </p:cNvSpPr>
          <p:nvPr/>
        </p:nvSpPr>
        <p:spPr bwMode="auto">
          <a:xfrm>
            <a:off x="1500188" y="5545138"/>
            <a:ext cx="152400" cy="152400"/>
          </a:xfrm>
          <a:prstGeom prst="ellipse">
            <a:avLst/>
          </a:prstGeom>
          <a:solidFill>
            <a:schemeClr val="bg1"/>
          </a:solidFill>
          <a:ln w="28575">
            <a:solidFill>
              <a:srgbClr val="FF66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33861" name="Oval 71"/>
          <p:cNvSpPr>
            <a:spLocks noChangeArrowheads="1"/>
          </p:cNvSpPr>
          <p:nvPr/>
        </p:nvSpPr>
        <p:spPr bwMode="auto">
          <a:xfrm>
            <a:off x="1881188" y="3944938"/>
            <a:ext cx="152400" cy="152400"/>
          </a:xfrm>
          <a:prstGeom prst="ellipse">
            <a:avLst/>
          </a:prstGeom>
          <a:solidFill>
            <a:schemeClr val="bg1"/>
          </a:solidFill>
          <a:ln w="28575">
            <a:solidFill>
              <a:srgbClr val="FF66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33862" name="Oval 72"/>
          <p:cNvSpPr>
            <a:spLocks noChangeArrowheads="1"/>
          </p:cNvSpPr>
          <p:nvPr/>
        </p:nvSpPr>
        <p:spPr bwMode="auto">
          <a:xfrm>
            <a:off x="5783263" y="4143375"/>
            <a:ext cx="152400" cy="152400"/>
          </a:xfrm>
          <a:prstGeom prst="ellipse">
            <a:avLst/>
          </a:prstGeom>
          <a:solidFill>
            <a:schemeClr val="bg1"/>
          </a:solidFill>
          <a:ln w="28575">
            <a:solidFill>
              <a:srgbClr val="FF66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33863" name="Oval 73"/>
          <p:cNvSpPr>
            <a:spLocks noChangeArrowheads="1"/>
          </p:cNvSpPr>
          <p:nvPr/>
        </p:nvSpPr>
        <p:spPr bwMode="auto">
          <a:xfrm>
            <a:off x="7291388" y="3182938"/>
            <a:ext cx="152400" cy="1524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33864" name="Oval 74"/>
          <p:cNvSpPr>
            <a:spLocks noChangeArrowheads="1"/>
          </p:cNvSpPr>
          <p:nvPr/>
        </p:nvSpPr>
        <p:spPr bwMode="auto">
          <a:xfrm>
            <a:off x="6529388" y="3868738"/>
            <a:ext cx="152400" cy="1524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33865" name="Oval 75"/>
          <p:cNvSpPr>
            <a:spLocks noChangeArrowheads="1"/>
          </p:cNvSpPr>
          <p:nvPr/>
        </p:nvSpPr>
        <p:spPr bwMode="auto">
          <a:xfrm>
            <a:off x="6605588" y="4630738"/>
            <a:ext cx="152400" cy="1524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33866" name="Oval 76"/>
          <p:cNvSpPr>
            <a:spLocks noChangeArrowheads="1"/>
          </p:cNvSpPr>
          <p:nvPr/>
        </p:nvSpPr>
        <p:spPr bwMode="auto">
          <a:xfrm>
            <a:off x="7367588" y="4935538"/>
            <a:ext cx="152400" cy="1524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grpSp>
        <p:nvGrpSpPr>
          <p:cNvPr id="33867" name="Group 77"/>
          <p:cNvGrpSpPr>
            <a:grpSpLocks/>
          </p:cNvGrpSpPr>
          <p:nvPr/>
        </p:nvGrpSpPr>
        <p:grpSpPr bwMode="auto">
          <a:xfrm>
            <a:off x="4776788" y="3230563"/>
            <a:ext cx="185737" cy="866775"/>
            <a:chOff x="3504" y="1662"/>
            <a:chExt cx="117" cy="546"/>
          </a:xfrm>
        </p:grpSpPr>
        <p:sp>
          <p:nvSpPr>
            <p:cNvPr id="33939" name="Oval 78"/>
            <p:cNvSpPr>
              <a:spLocks noChangeArrowheads="1"/>
            </p:cNvSpPr>
            <p:nvPr/>
          </p:nvSpPr>
          <p:spPr bwMode="auto">
            <a:xfrm>
              <a:off x="3525" y="1662"/>
              <a:ext cx="96" cy="96"/>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33940" name="Oval 79"/>
            <p:cNvSpPr>
              <a:spLocks noChangeArrowheads="1"/>
            </p:cNvSpPr>
            <p:nvPr/>
          </p:nvSpPr>
          <p:spPr bwMode="auto">
            <a:xfrm>
              <a:off x="3504" y="2112"/>
              <a:ext cx="96" cy="96"/>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grpSp>
      <p:sp>
        <p:nvSpPr>
          <p:cNvPr id="33868" name="Oval 80"/>
          <p:cNvSpPr>
            <a:spLocks noChangeArrowheads="1"/>
          </p:cNvSpPr>
          <p:nvPr/>
        </p:nvSpPr>
        <p:spPr bwMode="auto">
          <a:xfrm>
            <a:off x="2278063" y="3990975"/>
            <a:ext cx="152400" cy="1524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33869" name="Rectangle 81"/>
          <p:cNvSpPr>
            <a:spLocks noChangeArrowheads="1"/>
          </p:cNvSpPr>
          <p:nvPr/>
        </p:nvSpPr>
        <p:spPr bwMode="auto">
          <a:xfrm>
            <a:off x="585788" y="3106738"/>
            <a:ext cx="7010400" cy="2743200"/>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33870" name="Line 82"/>
          <p:cNvSpPr>
            <a:spLocks noChangeShapeType="1"/>
          </p:cNvSpPr>
          <p:nvPr/>
        </p:nvSpPr>
        <p:spPr bwMode="auto">
          <a:xfrm>
            <a:off x="4090988" y="3106738"/>
            <a:ext cx="0" cy="2743200"/>
          </a:xfrm>
          <a:prstGeom prst="line">
            <a:avLst/>
          </a:prstGeom>
          <a:noFill/>
          <a:ln w="381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3871" name="Text Box 83"/>
          <p:cNvSpPr txBox="1">
            <a:spLocks noChangeArrowheads="1"/>
          </p:cNvSpPr>
          <p:nvPr/>
        </p:nvSpPr>
        <p:spPr bwMode="auto">
          <a:xfrm>
            <a:off x="1179513" y="2573338"/>
            <a:ext cx="7524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r>
              <a:rPr kumimoji="1" lang="en-US" altLang="zh-CN" sz="2400" b="1">
                <a:solidFill>
                  <a:srgbClr val="FF0066"/>
                </a:solidFill>
                <a:latin typeface="Times New Roman" panose="02020603050405020304" pitchFamily="18" charset="0"/>
                <a:ea typeface="宋体" panose="02010600030101010101" pitchFamily="2" charset="-122"/>
              </a:rPr>
              <a:t>P </a:t>
            </a:r>
            <a:r>
              <a:rPr kumimoji="1" lang="zh-CN" altLang="en-US" sz="2400" b="1">
                <a:solidFill>
                  <a:srgbClr val="FF0066"/>
                </a:solidFill>
                <a:latin typeface="Times New Roman" panose="02020603050405020304" pitchFamily="18" charset="0"/>
                <a:ea typeface="宋体" panose="02010600030101010101" pitchFamily="2" charset="-122"/>
              </a:rPr>
              <a:t>区</a:t>
            </a:r>
            <a:endParaRPr kumimoji="1" lang="zh-CN" altLang="en-US" sz="2400">
              <a:solidFill>
                <a:srgbClr val="FF0066"/>
              </a:solidFill>
              <a:latin typeface="Times New Roman" panose="02020603050405020304" pitchFamily="18" charset="0"/>
              <a:ea typeface="宋体" panose="02010600030101010101" pitchFamily="2" charset="-122"/>
            </a:endParaRPr>
          </a:p>
        </p:txBody>
      </p:sp>
      <p:sp>
        <p:nvSpPr>
          <p:cNvPr id="33872" name="Text Box 84"/>
          <p:cNvSpPr txBox="1">
            <a:spLocks noChangeArrowheads="1"/>
          </p:cNvSpPr>
          <p:nvPr/>
        </p:nvSpPr>
        <p:spPr bwMode="auto">
          <a:xfrm>
            <a:off x="6259513" y="2603500"/>
            <a:ext cx="78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r>
              <a:rPr kumimoji="1" lang="en-US" altLang="zh-CN" sz="2400" b="1">
                <a:solidFill>
                  <a:schemeClr val="accent2"/>
                </a:solidFill>
                <a:latin typeface="Times New Roman" panose="02020603050405020304" pitchFamily="18" charset="0"/>
                <a:ea typeface="宋体" panose="02010600030101010101" pitchFamily="2" charset="-122"/>
              </a:rPr>
              <a:t>N </a:t>
            </a:r>
            <a:r>
              <a:rPr kumimoji="1" lang="zh-CN" altLang="en-US" sz="2400" b="1">
                <a:solidFill>
                  <a:schemeClr val="accent2"/>
                </a:solidFill>
                <a:latin typeface="Times New Roman" panose="02020603050405020304" pitchFamily="18" charset="0"/>
                <a:ea typeface="宋体" panose="02010600030101010101" pitchFamily="2" charset="-122"/>
              </a:rPr>
              <a:t>区</a:t>
            </a:r>
            <a:endParaRPr kumimoji="1" lang="zh-CN" altLang="en-US" sz="1800" b="1">
              <a:solidFill>
                <a:schemeClr val="accent2"/>
              </a:solidFill>
              <a:latin typeface="Times New Roman" panose="02020603050405020304" pitchFamily="18" charset="0"/>
              <a:ea typeface="宋体" panose="02010600030101010101" pitchFamily="2" charset="-122"/>
            </a:endParaRPr>
          </a:p>
        </p:txBody>
      </p:sp>
      <p:grpSp>
        <p:nvGrpSpPr>
          <p:cNvPr id="33873" name="Group 85"/>
          <p:cNvGrpSpPr>
            <a:grpSpLocks/>
          </p:cNvGrpSpPr>
          <p:nvPr/>
        </p:nvGrpSpPr>
        <p:grpSpPr bwMode="auto">
          <a:xfrm>
            <a:off x="3176588" y="3259138"/>
            <a:ext cx="228600" cy="762000"/>
            <a:chOff x="2496" y="1680"/>
            <a:chExt cx="144" cy="480"/>
          </a:xfrm>
        </p:grpSpPr>
        <p:sp>
          <p:nvSpPr>
            <p:cNvPr id="33937" name="Oval 86"/>
            <p:cNvSpPr>
              <a:spLocks noChangeArrowheads="1"/>
            </p:cNvSpPr>
            <p:nvPr/>
          </p:nvSpPr>
          <p:spPr bwMode="auto">
            <a:xfrm>
              <a:off x="2496" y="1680"/>
              <a:ext cx="96" cy="96"/>
            </a:xfrm>
            <a:prstGeom prst="ellipse">
              <a:avLst/>
            </a:prstGeom>
            <a:solidFill>
              <a:schemeClr val="bg1"/>
            </a:solidFill>
            <a:ln w="28575">
              <a:solidFill>
                <a:srgbClr val="FF66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830551" name="Oval 87"/>
            <p:cNvSpPr>
              <a:spLocks noChangeArrowheads="1"/>
            </p:cNvSpPr>
            <p:nvPr/>
          </p:nvSpPr>
          <p:spPr bwMode="auto">
            <a:xfrm>
              <a:off x="2544" y="2064"/>
              <a:ext cx="96" cy="96"/>
            </a:xfrm>
            <a:prstGeom prst="ellipse">
              <a:avLst/>
            </a:prstGeom>
            <a:solidFill>
              <a:schemeClr val="bg1"/>
            </a:solidFill>
            <a:ln w="28575">
              <a:solidFill>
                <a:srgbClr val="FF66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eaLnBrk="1" hangingPunct="1">
                <a:defRPr/>
              </a:pPr>
              <a:endParaRPr kumimoji="1" lang="zh-CN" altLang="en-US" sz="1600" b="1">
                <a:effectLst>
                  <a:outerShdw blurRad="38100" dist="38100" dir="2700000" algn="tl">
                    <a:srgbClr val="C0C0C0"/>
                  </a:outerShdw>
                </a:effectLst>
                <a:latin typeface="Times New Roman" panose="02020603050405020304" pitchFamily="18" charset="0"/>
                <a:ea typeface="方正琥珀繁体" pitchFamily="2" charset="-122"/>
              </a:endParaRPr>
            </a:p>
          </p:txBody>
        </p:sp>
      </p:grpSp>
      <p:sp>
        <p:nvSpPr>
          <p:cNvPr id="33874" name="Oval 88"/>
          <p:cNvSpPr>
            <a:spLocks noChangeArrowheads="1"/>
          </p:cNvSpPr>
          <p:nvPr/>
        </p:nvSpPr>
        <p:spPr bwMode="auto">
          <a:xfrm>
            <a:off x="2506663" y="4829175"/>
            <a:ext cx="152400" cy="152400"/>
          </a:xfrm>
          <a:prstGeom prst="ellipse">
            <a:avLst/>
          </a:prstGeom>
          <a:solidFill>
            <a:schemeClr val="bg1"/>
          </a:solidFill>
          <a:ln w="28575">
            <a:solidFill>
              <a:srgbClr val="FF66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33875" name="Oval 89"/>
          <p:cNvSpPr>
            <a:spLocks noChangeArrowheads="1"/>
          </p:cNvSpPr>
          <p:nvPr/>
        </p:nvSpPr>
        <p:spPr bwMode="auto">
          <a:xfrm>
            <a:off x="2506663" y="5591175"/>
            <a:ext cx="152400" cy="152400"/>
          </a:xfrm>
          <a:prstGeom prst="ellipse">
            <a:avLst/>
          </a:prstGeom>
          <a:solidFill>
            <a:schemeClr val="bg1"/>
          </a:solidFill>
          <a:ln w="28575">
            <a:solidFill>
              <a:srgbClr val="FF66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33876" name="Oval 90"/>
          <p:cNvSpPr>
            <a:spLocks noChangeArrowheads="1"/>
          </p:cNvSpPr>
          <p:nvPr/>
        </p:nvSpPr>
        <p:spPr bwMode="auto">
          <a:xfrm>
            <a:off x="2109788" y="3182938"/>
            <a:ext cx="152400" cy="152400"/>
          </a:xfrm>
          <a:prstGeom prst="ellipse">
            <a:avLst/>
          </a:prstGeom>
          <a:solidFill>
            <a:schemeClr val="bg1"/>
          </a:solidFill>
          <a:ln w="28575">
            <a:solidFill>
              <a:srgbClr val="FF66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33877" name="Oval 91"/>
          <p:cNvSpPr>
            <a:spLocks noChangeArrowheads="1"/>
          </p:cNvSpPr>
          <p:nvPr/>
        </p:nvSpPr>
        <p:spPr bwMode="auto">
          <a:xfrm>
            <a:off x="738188" y="3182938"/>
            <a:ext cx="152400" cy="152400"/>
          </a:xfrm>
          <a:prstGeom prst="ellipse">
            <a:avLst/>
          </a:prstGeom>
          <a:solidFill>
            <a:schemeClr val="bg1"/>
          </a:solidFill>
          <a:ln w="28575">
            <a:solidFill>
              <a:srgbClr val="FF66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33878" name="Oval 92"/>
          <p:cNvSpPr>
            <a:spLocks noChangeArrowheads="1"/>
          </p:cNvSpPr>
          <p:nvPr/>
        </p:nvSpPr>
        <p:spPr bwMode="auto">
          <a:xfrm>
            <a:off x="6469063" y="5514975"/>
            <a:ext cx="152400" cy="1524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33879" name="Oval 93"/>
          <p:cNvSpPr>
            <a:spLocks noChangeArrowheads="1"/>
          </p:cNvSpPr>
          <p:nvPr/>
        </p:nvSpPr>
        <p:spPr bwMode="auto">
          <a:xfrm>
            <a:off x="7291388" y="5621338"/>
            <a:ext cx="152400" cy="1524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33880" name="Oval 94"/>
          <p:cNvSpPr>
            <a:spLocks noChangeArrowheads="1"/>
          </p:cNvSpPr>
          <p:nvPr/>
        </p:nvSpPr>
        <p:spPr bwMode="auto">
          <a:xfrm>
            <a:off x="6148388" y="3106738"/>
            <a:ext cx="152400" cy="1524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grpSp>
        <p:nvGrpSpPr>
          <p:cNvPr id="33881" name="Group 95"/>
          <p:cNvGrpSpPr>
            <a:grpSpLocks/>
          </p:cNvGrpSpPr>
          <p:nvPr/>
        </p:nvGrpSpPr>
        <p:grpSpPr bwMode="auto">
          <a:xfrm>
            <a:off x="3786188" y="3182938"/>
            <a:ext cx="228600" cy="838200"/>
            <a:chOff x="2784" y="1104"/>
            <a:chExt cx="144" cy="528"/>
          </a:xfrm>
        </p:grpSpPr>
        <p:sp>
          <p:nvSpPr>
            <p:cNvPr id="33935" name="Oval 96"/>
            <p:cNvSpPr>
              <a:spLocks noChangeArrowheads="1"/>
            </p:cNvSpPr>
            <p:nvPr/>
          </p:nvSpPr>
          <p:spPr bwMode="auto">
            <a:xfrm>
              <a:off x="2784" y="1104"/>
              <a:ext cx="96" cy="96"/>
            </a:xfrm>
            <a:prstGeom prst="ellipse">
              <a:avLst/>
            </a:prstGeom>
            <a:solidFill>
              <a:schemeClr val="bg1"/>
            </a:solidFill>
            <a:ln w="28575">
              <a:solidFill>
                <a:srgbClr val="FF66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33936" name="Oval 97"/>
            <p:cNvSpPr>
              <a:spLocks noChangeArrowheads="1"/>
            </p:cNvSpPr>
            <p:nvPr/>
          </p:nvSpPr>
          <p:spPr bwMode="auto">
            <a:xfrm>
              <a:off x="2832" y="1536"/>
              <a:ext cx="96" cy="96"/>
            </a:xfrm>
            <a:prstGeom prst="ellipse">
              <a:avLst/>
            </a:prstGeom>
            <a:solidFill>
              <a:schemeClr val="bg1"/>
            </a:solidFill>
            <a:ln w="28575">
              <a:solidFill>
                <a:srgbClr val="FF66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grpSp>
      <p:grpSp>
        <p:nvGrpSpPr>
          <p:cNvPr id="33882" name="Group 98"/>
          <p:cNvGrpSpPr>
            <a:grpSpLocks/>
          </p:cNvGrpSpPr>
          <p:nvPr/>
        </p:nvGrpSpPr>
        <p:grpSpPr bwMode="auto">
          <a:xfrm>
            <a:off x="5021263" y="3228975"/>
            <a:ext cx="152400" cy="838200"/>
            <a:chOff x="3168" y="1104"/>
            <a:chExt cx="96" cy="528"/>
          </a:xfrm>
        </p:grpSpPr>
        <p:sp>
          <p:nvSpPr>
            <p:cNvPr id="33933" name="Oval 99"/>
            <p:cNvSpPr>
              <a:spLocks noChangeArrowheads="1"/>
            </p:cNvSpPr>
            <p:nvPr/>
          </p:nvSpPr>
          <p:spPr bwMode="auto">
            <a:xfrm>
              <a:off x="3168" y="1104"/>
              <a:ext cx="96" cy="96"/>
            </a:xfrm>
            <a:prstGeom prst="ellipse">
              <a:avLst/>
            </a:prstGeom>
            <a:solidFill>
              <a:schemeClr val="bg1"/>
            </a:solidFill>
            <a:ln w="28575">
              <a:solidFill>
                <a:srgbClr val="FF66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33934" name="Oval 100"/>
            <p:cNvSpPr>
              <a:spLocks noChangeArrowheads="1"/>
            </p:cNvSpPr>
            <p:nvPr/>
          </p:nvSpPr>
          <p:spPr bwMode="auto">
            <a:xfrm>
              <a:off x="3168" y="1536"/>
              <a:ext cx="96" cy="96"/>
            </a:xfrm>
            <a:prstGeom prst="ellipse">
              <a:avLst/>
            </a:prstGeom>
            <a:solidFill>
              <a:schemeClr val="bg1"/>
            </a:solidFill>
            <a:ln w="28575">
              <a:solidFill>
                <a:srgbClr val="FF66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grpSp>
      <p:grpSp>
        <p:nvGrpSpPr>
          <p:cNvPr id="33883" name="Group 101"/>
          <p:cNvGrpSpPr>
            <a:grpSpLocks/>
          </p:cNvGrpSpPr>
          <p:nvPr/>
        </p:nvGrpSpPr>
        <p:grpSpPr bwMode="auto">
          <a:xfrm>
            <a:off x="5538788" y="3182938"/>
            <a:ext cx="152400" cy="838200"/>
            <a:chOff x="3360" y="1104"/>
            <a:chExt cx="96" cy="528"/>
          </a:xfrm>
        </p:grpSpPr>
        <p:sp>
          <p:nvSpPr>
            <p:cNvPr id="33931" name="Oval 102"/>
            <p:cNvSpPr>
              <a:spLocks noChangeArrowheads="1"/>
            </p:cNvSpPr>
            <p:nvPr/>
          </p:nvSpPr>
          <p:spPr bwMode="auto">
            <a:xfrm>
              <a:off x="3360" y="1104"/>
              <a:ext cx="96" cy="96"/>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33932" name="Oval 103"/>
            <p:cNvSpPr>
              <a:spLocks noChangeArrowheads="1"/>
            </p:cNvSpPr>
            <p:nvPr/>
          </p:nvSpPr>
          <p:spPr bwMode="auto">
            <a:xfrm>
              <a:off x="3360" y="1536"/>
              <a:ext cx="96" cy="96"/>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grpSp>
      <p:grpSp>
        <p:nvGrpSpPr>
          <p:cNvPr id="33884" name="Group 104"/>
          <p:cNvGrpSpPr>
            <a:grpSpLocks/>
          </p:cNvGrpSpPr>
          <p:nvPr/>
        </p:nvGrpSpPr>
        <p:grpSpPr bwMode="auto">
          <a:xfrm>
            <a:off x="5538788" y="3182938"/>
            <a:ext cx="152400" cy="838200"/>
            <a:chOff x="3360" y="1104"/>
            <a:chExt cx="96" cy="528"/>
          </a:xfrm>
        </p:grpSpPr>
        <p:sp>
          <p:nvSpPr>
            <p:cNvPr id="33929" name="Oval 105"/>
            <p:cNvSpPr>
              <a:spLocks noChangeArrowheads="1"/>
            </p:cNvSpPr>
            <p:nvPr/>
          </p:nvSpPr>
          <p:spPr bwMode="auto">
            <a:xfrm>
              <a:off x="3360" y="1104"/>
              <a:ext cx="96" cy="96"/>
            </a:xfrm>
            <a:prstGeom prst="ellipse">
              <a:avLst/>
            </a:prstGeom>
            <a:solidFill>
              <a:schemeClr val="bg1"/>
            </a:solidFill>
            <a:ln w="3175">
              <a:solidFill>
                <a:srgbClr val="FFFFFF"/>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33930" name="Oval 106"/>
            <p:cNvSpPr>
              <a:spLocks noChangeArrowheads="1"/>
            </p:cNvSpPr>
            <p:nvPr/>
          </p:nvSpPr>
          <p:spPr bwMode="auto">
            <a:xfrm>
              <a:off x="3360" y="1536"/>
              <a:ext cx="96" cy="96"/>
            </a:xfrm>
            <a:prstGeom prst="ellipse">
              <a:avLst/>
            </a:prstGeom>
            <a:solidFill>
              <a:schemeClr val="bg1"/>
            </a:solidFill>
            <a:ln w="3175">
              <a:solidFill>
                <a:srgbClr val="FFFFFF"/>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grpSp>
      <p:grpSp>
        <p:nvGrpSpPr>
          <p:cNvPr id="33885" name="Group 107"/>
          <p:cNvGrpSpPr>
            <a:grpSpLocks/>
          </p:cNvGrpSpPr>
          <p:nvPr/>
        </p:nvGrpSpPr>
        <p:grpSpPr bwMode="auto">
          <a:xfrm>
            <a:off x="4090988" y="4783138"/>
            <a:ext cx="152400" cy="914400"/>
            <a:chOff x="2832" y="864"/>
            <a:chExt cx="96" cy="576"/>
          </a:xfrm>
        </p:grpSpPr>
        <p:sp>
          <p:nvSpPr>
            <p:cNvPr id="33927" name="Oval 108"/>
            <p:cNvSpPr>
              <a:spLocks noChangeArrowheads="1"/>
            </p:cNvSpPr>
            <p:nvPr/>
          </p:nvSpPr>
          <p:spPr bwMode="auto">
            <a:xfrm>
              <a:off x="2832" y="1344"/>
              <a:ext cx="96" cy="96"/>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33928" name="Oval 109"/>
            <p:cNvSpPr>
              <a:spLocks noChangeArrowheads="1"/>
            </p:cNvSpPr>
            <p:nvPr/>
          </p:nvSpPr>
          <p:spPr bwMode="auto">
            <a:xfrm>
              <a:off x="2832" y="864"/>
              <a:ext cx="96" cy="96"/>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grpSp>
      <p:grpSp>
        <p:nvGrpSpPr>
          <p:cNvPr id="33886" name="Group 110"/>
          <p:cNvGrpSpPr>
            <a:grpSpLocks/>
          </p:cNvGrpSpPr>
          <p:nvPr/>
        </p:nvGrpSpPr>
        <p:grpSpPr bwMode="auto">
          <a:xfrm>
            <a:off x="4929188" y="4783138"/>
            <a:ext cx="152400" cy="914400"/>
            <a:chOff x="3360" y="864"/>
            <a:chExt cx="96" cy="576"/>
          </a:xfrm>
        </p:grpSpPr>
        <p:sp>
          <p:nvSpPr>
            <p:cNvPr id="33925" name="Oval 111"/>
            <p:cNvSpPr>
              <a:spLocks noChangeArrowheads="1"/>
            </p:cNvSpPr>
            <p:nvPr/>
          </p:nvSpPr>
          <p:spPr bwMode="auto">
            <a:xfrm>
              <a:off x="3360" y="864"/>
              <a:ext cx="96" cy="96"/>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33926" name="Oval 112"/>
            <p:cNvSpPr>
              <a:spLocks noChangeArrowheads="1"/>
            </p:cNvSpPr>
            <p:nvPr/>
          </p:nvSpPr>
          <p:spPr bwMode="auto">
            <a:xfrm>
              <a:off x="3360" y="1344"/>
              <a:ext cx="96" cy="96"/>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grpSp>
      <p:grpSp>
        <p:nvGrpSpPr>
          <p:cNvPr id="33887" name="Group 113"/>
          <p:cNvGrpSpPr>
            <a:grpSpLocks/>
          </p:cNvGrpSpPr>
          <p:nvPr/>
        </p:nvGrpSpPr>
        <p:grpSpPr bwMode="auto">
          <a:xfrm>
            <a:off x="2506663" y="4829175"/>
            <a:ext cx="152400" cy="914400"/>
            <a:chOff x="4944" y="720"/>
            <a:chExt cx="96" cy="576"/>
          </a:xfrm>
        </p:grpSpPr>
        <p:sp>
          <p:nvSpPr>
            <p:cNvPr id="33923" name="Oval 114"/>
            <p:cNvSpPr>
              <a:spLocks noChangeArrowheads="1"/>
            </p:cNvSpPr>
            <p:nvPr/>
          </p:nvSpPr>
          <p:spPr bwMode="auto">
            <a:xfrm>
              <a:off x="4944" y="720"/>
              <a:ext cx="96" cy="96"/>
            </a:xfrm>
            <a:prstGeom prst="ellipse">
              <a:avLst/>
            </a:prstGeom>
            <a:solidFill>
              <a:schemeClr val="bg1"/>
            </a:solidFill>
            <a:ln w="38100">
              <a:solidFill>
                <a:srgbClr val="FFFFFF"/>
              </a:solidFill>
              <a:round/>
              <a:headEnd/>
              <a:tailEnd type="none" w="sm" len="lg"/>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33924" name="Oval 115"/>
            <p:cNvSpPr>
              <a:spLocks noChangeArrowheads="1"/>
            </p:cNvSpPr>
            <p:nvPr/>
          </p:nvSpPr>
          <p:spPr bwMode="auto">
            <a:xfrm>
              <a:off x="4944" y="1200"/>
              <a:ext cx="96" cy="96"/>
            </a:xfrm>
            <a:prstGeom prst="ellipse">
              <a:avLst/>
            </a:prstGeom>
            <a:solidFill>
              <a:schemeClr val="bg1"/>
            </a:solidFill>
            <a:ln w="38100">
              <a:solidFill>
                <a:srgbClr val="FFFFFF"/>
              </a:solidFill>
              <a:round/>
              <a:headEnd/>
              <a:tailEnd type="none" w="sm" len="lg"/>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grpSp>
      <p:grpSp>
        <p:nvGrpSpPr>
          <p:cNvPr id="33888" name="Group 116"/>
          <p:cNvGrpSpPr>
            <a:grpSpLocks/>
          </p:cNvGrpSpPr>
          <p:nvPr/>
        </p:nvGrpSpPr>
        <p:grpSpPr bwMode="auto">
          <a:xfrm>
            <a:off x="3192463" y="6234113"/>
            <a:ext cx="4891087" cy="533400"/>
            <a:chOff x="2535" y="3408"/>
            <a:chExt cx="3081" cy="336"/>
          </a:xfrm>
        </p:grpSpPr>
        <p:sp>
          <p:nvSpPr>
            <p:cNvPr id="33921" name="AutoShape 117"/>
            <p:cNvSpPr>
              <a:spLocks noChangeArrowheads="1"/>
            </p:cNvSpPr>
            <p:nvPr/>
          </p:nvSpPr>
          <p:spPr bwMode="auto">
            <a:xfrm flipV="1">
              <a:off x="2544" y="3408"/>
              <a:ext cx="3072" cy="336"/>
            </a:xfrm>
            <a:prstGeom prst="wedgeRectCallout">
              <a:avLst>
                <a:gd name="adj1" fmla="val -38546"/>
                <a:gd name="adj2" fmla="val 101486"/>
              </a:avLst>
            </a:prstGeom>
            <a:solidFill>
              <a:srgbClr val="FFFFFF"/>
            </a:solidFill>
            <a:ln w="381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rot="10800000"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kumimoji="1" lang="zh-CN" altLang="en-US" sz="1800" b="1">
                <a:latin typeface="Times New Roman" panose="02020603050405020304" pitchFamily="18" charset="0"/>
                <a:ea typeface="宋体" panose="02010600030101010101" pitchFamily="2" charset="-122"/>
              </a:endParaRPr>
            </a:p>
          </p:txBody>
        </p:sp>
        <p:sp>
          <p:nvSpPr>
            <p:cNvPr id="33922" name="Text Box 118"/>
            <p:cNvSpPr txBox="1">
              <a:spLocks noChangeArrowheads="1"/>
            </p:cNvSpPr>
            <p:nvPr/>
          </p:nvSpPr>
          <p:spPr bwMode="auto">
            <a:xfrm>
              <a:off x="2535" y="3456"/>
              <a:ext cx="3074"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r>
                <a:rPr kumimoji="1" lang="en-US" altLang="zh-CN" sz="2400" b="1">
                  <a:latin typeface="Times New Roman" panose="02020603050405020304" pitchFamily="18" charset="0"/>
                  <a:ea typeface="宋体" panose="02010600030101010101" pitchFamily="2" charset="-122"/>
                </a:rPr>
                <a:t>N</a:t>
              </a:r>
              <a:r>
                <a:rPr kumimoji="1" lang="zh-CN" altLang="en-US" sz="2400" b="1">
                  <a:latin typeface="Times New Roman" panose="02020603050405020304" pitchFamily="18" charset="0"/>
                  <a:ea typeface="宋体" panose="02010600030101010101" pitchFamily="2" charset="-122"/>
                </a:rPr>
                <a:t>区的电子向</a:t>
              </a:r>
              <a:r>
                <a:rPr kumimoji="1" lang="en-US" altLang="zh-CN" sz="2400" b="1">
                  <a:latin typeface="Times New Roman" panose="02020603050405020304" pitchFamily="18" charset="0"/>
                  <a:ea typeface="宋体" panose="02010600030101010101" pitchFamily="2" charset="-122"/>
                </a:rPr>
                <a:t>P</a:t>
              </a:r>
              <a:r>
                <a:rPr kumimoji="1" lang="zh-CN" altLang="en-US" sz="2400" b="1">
                  <a:latin typeface="Times New Roman" panose="02020603050405020304" pitchFamily="18" charset="0"/>
                  <a:ea typeface="宋体" panose="02010600030101010101" pitchFamily="2" charset="-122"/>
                </a:rPr>
                <a:t>区扩散并与空穴复合</a:t>
              </a:r>
              <a:endParaRPr kumimoji="1" lang="zh-CN" altLang="en-US" sz="1800" b="1">
                <a:latin typeface="Times New Roman" panose="02020603050405020304" pitchFamily="18" charset="0"/>
                <a:ea typeface="宋体" panose="02010600030101010101" pitchFamily="2" charset="-122"/>
              </a:endParaRPr>
            </a:p>
          </p:txBody>
        </p:sp>
      </p:grpSp>
      <p:grpSp>
        <p:nvGrpSpPr>
          <p:cNvPr id="33889" name="Group 119"/>
          <p:cNvGrpSpPr>
            <a:grpSpLocks/>
          </p:cNvGrpSpPr>
          <p:nvPr/>
        </p:nvGrpSpPr>
        <p:grpSpPr bwMode="auto">
          <a:xfrm>
            <a:off x="3186113" y="3263900"/>
            <a:ext cx="228600" cy="762000"/>
            <a:chOff x="2496" y="1680"/>
            <a:chExt cx="144" cy="480"/>
          </a:xfrm>
        </p:grpSpPr>
        <p:sp>
          <p:nvSpPr>
            <p:cNvPr id="33919" name="Oval 120"/>
            <p:cNvSpPr>
              <a:spLocks noChangeArrowheads="1"/>
            </p:cNvSpPr>
            <p:nvPr/>
          </p:nvSpPr>
          <p:spPr bwMode="auto">
            <a:xfrm>
              <a:off x="2496" y="1680"/>
              <a:ext cx="96" cy="96"/>
            </a:xfrm>
            <a:prstGeom prst="ellipse">
              <a:avLst/>
            </a:prstGeom>
            <a:solidFill>
              <a:schemeClr val="bg1"/>
            </a:solidFill>
            <a:ln w="57150">
              <a:solidFill>
                <a:schemeClr val="bg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830585" name="Oval 121"/>
            <p:cNvSpPr>
              <a:spLocks noChangeArrowheads="1"/>
            </p:cNvSpPr>
            <p:nvPr/>
          </p:nvSpPr>
          <p:spPr bwMode="auto">
            <a:xfrm>
              <a:off x="2544" y="2064"/>
              <a:ext cx="96" cy="96"/>
            </a:xfrm>
            <a:prstGeom prst="ellipse">
              <a:avLst/>
            </a:prstGeom>
            <a:solidFill>
              <a:schemeClr val="bg1"/>
            </a:solidFill>
            <a:ln w="57150">
              <a:solidFill>
                <a:schemeClr val="bg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eaLnBrk="1" hangingPunct="1">
                <a:defRPr/>
              </a:pPr>
              <a:endParaRPr kumimoji="1" lang="zh-CN" altLang="en-US" sz="1600" b="1">
                <a:effectLst>
                  <a:outerShdw blurRad="38100" dist="38100" dir="2700000" algn="tl">
                    <a:srgbClr val="C0C0C0"/>
                  </a:outerShdw>
                </a:effectLst>
                <a:latin typeface="Times New Roman" panose="02020603050405020304" pitchFamily="18" charset="0"/>
                <a:ea typeface="方正琥珀繁体" pitchFamily="2" charset="-122"/>
              </a:endParaRPr>
            </a:p>
          </p:txBody>
        </p:sp>
      </p:grpSp>
      <p:grpSp>
        <p:nvGrpSpPr>
          <p:cNvPr id="33890" name="Group 122"/>
          <p:cNvGrpSpPr>
            <a:grpSpLocks/>
          </p:cNvGrpSpPr>
          <p:nvPr/>
        </p:nvGrpSpPr>
        <p:grpSpPr bwMode="auto">
          <a:xfrm>
            <a:off x="4929188" y="4783138"/>
            <a:ext cx="152400" cy="914400"/>
            <a:chOff x="3360" y="864"/>
            <a:chExt cx="96" cy="576"/>
          </a:xfrm>
        </p:grpSpPr>
        <p:sp>
          <p:nvSpPr>
            <p:cNvPr id="33917" name="Oval 123"/>
            <p:cNvSpPr>
              <a:spLocks noChangeArrowheads="1"/>
            </p:cNvSpPr>
            <p:nvPr/>
          </p:nvSpPr>
          <p:spPr bwMode="auto">
            <a:xfrm>
              <a:off x="3360" y="864"/>
              <a:ext cx="96" cy="96"/>
            </a:xfrm>
            <a:prstGeom prst="ellipse">
              <a:avLst/>
            </a:prstGeom>
            <a:solidFill>
              <a:schemeClr val="bg1"/>
            </a:solidFill>
            <a:ln w="57150">
              <a:solidFill>
                <a:schemeClr val="bg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33918" name="Oval 124"/>
            <p:cNvSpPr>
              <a:spLocks noChangeArrowheads="1"/>
            </p:cNvSpPr>
            <p:nvPr/>
          </p:nvSpPr>
          <p:spPr bwMode="auto">
            <a:xfrm>
              <a:off x="3360" y="1344"/>
              <a:ext cx="96" cy="96"/>
            </a:xfrm>
            <a:prstGeom prst="ellipse">
              <a:avLst/>
            </a:prstGeom>
            <a:solidFill>
              <a:schemeClr val="bg1"/>
            </a:solidFill>
            <a:ln w="57150">
              <a:solidFill>
                <a:schemeClr val="bg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grpSp>
      <p:grpSp>
        <p:nvGrpSpPr>
          <p:cNvPr id="33891" name="Group 125"/>
          <p:cNvGrpSpPr>
            <a:grpSpLocks/>
          </p:cNvGrpSpPr>
          <p:nvPr/>
        </p:nvGrpSpPr>
        <p:grpSpPr bwMode="auto">
          <a:xfrm>
            <a:off x="3224213" y="4859338"/>
            <a:ext cx="228600" cy="914400"/>
            <a:chOff x="2544" y="864"/>
            <a:chExt cx="144" cy="576"/>
          </a:xfrm>
        </p:grpSpPr>
        <p:sp>
          <p:nvSpPr>
            <p:cNvPr id="33915" name="Oval 126"/>
            <p:cNvSpPr>
              <a:spLocks noChangeArrowheads="1"/>
            </p:cNvSpPr>
            <p:nvPr/>
          </p:nvSpPr>
          <p:spPr bwMode="auto">
            <a:xfrm>
              <a:off x="2544" y="864"/>
              <a:ext cx="96" cy="96"/>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33916" name="Oval 127"/>
            <p:cNvSpPr>
              <a:spLocks noChangeArrowheads="1"/>
            </p:cNvSpPr>
            <p:nvPr/>
          </p:nvSpPr>
          <p:spPr bwMode="auto">
            <a:xfrm>
              <a:off x="2592" y="1344"/>
              <a:ext cx="96" cy="96"/>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grpSp>
      <p:grpSp>
        <p:nvGrpSpPr>
          <p:cNvPr id="33892" name="Group 128"/>
          <p:cNvGrpSpPr>
            <a:grpSpLocks/>
          </p:cNvGrpSpPr>
          <p:nvPr/>
        </p:nvGrpSpPr>
        <p:grpSpPr bwMode="auto">
          <a:xfrm>
            <a:off x="3024188" y="4859338"/>
            <a:ext cx="428625" cy="914400"/>
            <a:chOff x="1872" y="3552"/>
            <a:chExt cx="270" cy="576"/>
          </a:xfrm>
        </p:grpSpPr>
        <p:sp>
          <p:nvSpPr>
            <p:cNvPr id="33911" name="Oval 129"/>
            <p:cNvSpPr>
              <a:spLocks noChangeArrowheads="1"/>
            </p:cNvSpPr>
            <p:nvPr/>
          </p:nvSpPr>
          <p:spPr bwMode="auto">
            <a:xfrm>
              <a:off x="1920" y="3984"/>
              <a:ext cx="96" cy="96"/>
            </a:xfrm>
            <a:prstGeom prst="ellipse">
              <a:avLst/>
            </a:prstGeom>
            <a:solidFill>
              <a:schemeClr val="bg1"/>
            </a:solidFill>
            <a:ln w="28575">
              <a:solidFill>
                <a:schemeClr val="bg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33912" name="Oval 130"/>
            <p:cNvSpPr>
              <a:spLocks noChangeArrowheads="1"/>
            </p:cNvSpPr>
            <p:nvPr/>
          </p:nvSpPr>
          <p:spPr bwMode="auto">
            <a:xfrm>
              <a:off x="1872" y="3552"/>
              <a:ext cx="96" cy="96"/>
            </a:xfrm>
            <a:prstGeom prst="ellipse">
              <a:avLst/>
            </a:prstGeom>
            <a:solidFill>
              <a:schemeClr val="bg1"/>
            </a:solidFill>
            <a:ln w="28575">
              <a:solidFill>
                <a:schemeClr val="bg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33913" name="Oval 131"/>
            <p:cNvSpPr>
              <a:spLocks noChangeArrowheads="1"/>
            </p:cNvSpPr>
            <p:nvPr/>
          </p:nvSpPr>
          <p:spPr bwMode="auto">
            <a:xfrm>
              <a:off x="1998" y="3552"/>
              <a:ext cx="96" cy="96"/>
            </a:xfrm>
            <a:prstGeom prst="ellipse">
              <a:avLst/>
            </a:prstGeom>
            <a:solidFill>
              <a:schemeClr val="bg1"/>
            </a:solidFill>
            <a:ln w="9525">
              <a:solidFill>
                <a:schemeClr val="bg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33914" name="Oval 132"/>
            <p:cNvSpPr>
              <a:spLocks noChangeArrowheads="1"/>
            </p:cNvSpPr>
            <p:nvPr/>
          </p:nvSpPr>
          <p:spPr bwMode="auto">
            <a:xfrm>
              <a:off x="2046" y="4032"/>
              <a:ext cx="96" cy="96"/>
            </a:xfrm>
            <a:prstGeom prst="ellipse">
              <a:avLst/>
            </a:prstGeom>
            <a:solidFill>
              <a:schemeClr val="bg1"/>
            </a:solidFill>
            <a:ln w="9525">
              <a:solidFill>
                <a:schemeClr val="bg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grpSp>
      <p:grpSp>
        <p:nvGrpSpPr>
          <p:cNvPr id="33893" name="Group 133"/>
          <p:cNvGrpSpPr>
            <a:grpSpLocks/>
          </p:cNvGrpSpPr>
          <p:nvPr/>
        </p:nvGrpSpPr>
        <p:grpSpPr bwMode="auto">
          <a:xfrm>
            <a:off x="4776788" y="3225800"/>
            <a:ext cx="396875" cy="868363"/>
            <a:chOff x="3600" y="2189"/>
            <a:chExt cx="250" cy="547"/>
          </a:xfrm>
        </p:grpSpPr>
        <p:grpSp>
          <p:nvGrpSpPr>
            <p:cNvPr id="33905" name="Group 134"/>
            <p:cNvGrpSpPr>
              <a:grpSpLocks/>
            </p:cNvGrpSpPr>
            <p:nvPr/>
          </p:nvGrpSpPr>
          <p:grpSpPr bwMode="auto">
            <a:xfrm>
              <a:off x="3754" y="2189"/>
              <a:ext cx="96" cy="528"/>
              <a:chOff x="3168" y="1104"/>
              <a:chExt cx="96" cy="528"/>
            </a:xfrm>
          </p:grpSpPr>
          <p:sp>
            <p:nvSpPr>
              <p:cNvPr id="33909" name="Oval 135"/>
              <p:cNvSpPr>
                <a:spLocks noChangeArrowheads="1"/>
              </p:cNvSpPr>
              <p:nvPr/>
            </p:nvSpPr>
            <p:spPr bwMode="auto">
              <a:xfrm>
                <a:off x="3168" y="1104"/>
                <a:ext cx="96" cy="96"/>
              </a:xfrm>
              <a:prstGeom prst="ellipse">
                <a:avLst/>
              </a:prstGeom>
              <a:solidFill>
                <a:schemeClr val="bg1"/>
              </a:solidFill>
              <a:ln w="28575">
                <a:solidFill>
                  <a:schemeClr val="bg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33910" name="Oval 136"/>
              <p:cNvSpPr>
                <a:spLocks noChangeArrowheads="1"/>
              </p:cNvSpPr>
              <p:nvPr/>
            </p:nvSpPr>
            <p:spPr bwMode="auto">
              <a:xfrm>
                <a:off x="3168" y="1536"/>
                <a:ext cx="96" cy="96"/>
              </a:xfrm>
              <a:prstGeom prst="ellipse">
                <a:avLst/>
              </a:prstGeom>
              <a:solidFill>
                <a:schemeClr val="bg1"/>
              </a:solidFill>
              <a:ln w="28575">
                <a:solidFill>
                  <a:schemeClr val="bg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grpSp>
        <p:grpSp>
          <p:nvGrpSpPr>
            <p:cNvPr id="33906" name="Group 137"/>
            <p:cNvGrpSpPr>
              <a:grpSpLocks/>
            </p:cNvGrpSpPr>
            <p:nvPr/>
          </p:nvGrpSpPr>
          <p:grpSpPr bwMode="auto">
            <a:xfrm>
              <a:off x="3600" y="2190"/>
              <a:ext cx="117" cy="546"/>
              <a:chOff x="3504" y="1662"/>
              <a:chExt cx="117" cy="546"/>
            </a:xfrm>
          </p:grpSpPr>
          <p:sp>
            <p:nvSpPr>
              <p:cNvPr id="33907" name="Oval 138"/>
              <p:cNvSpPr>
                <a:spLocks noChangeArrowheads="1"/>
              </p:cNvSpPr>
              <p:nvPr/>
            </p:nvSpPr>
            <p:spPr bwMode="auto">
              <a:xfrm>
                <a:off x="3525" y="1662"/>
                <a:ext cx="96" cy="96"/>
              </a:xfrm>
              <a:prstGeom prst="ellipse">
                <a:avLst/>
              </a:prstGeom>
              <a:solidFill>
                <a:schemeClr val="bg1"/>
              </a:solidFill>
              <a:ln w="9525">
                <a:solidFill>
                  <a:schemeClr val="bg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33908" name="Oval 139"/>
              <p:cNvSpPr>
                <a:spLocks noChangeArrowheads="1"/>
              </p:cNvSpPr>
              <p:nvPr/>
            </p:nvSpPr>
            <p:spPr bwMode="auto">
              <a:xfrm>
                <a:off x="3504" y="2112"/>
                <a:ext cx="96" cy="96"/>
              </a:xfrm>
              <a:prstGeom prst="ellipse">
                <a:avLst/>
              </a:prstGeom>
              <a:solidFill>
                <a:schemeClr val="bg1"/>
              </a:solidFill>
              <a:ln w="9525">
                <a:solidFill>
                  <a:schemeClr val="bg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grpSp>
      </p:grpSp>
      <p:grpSp>
        <p:nvGrpSpPr>
          <p:cNvPr id="33894" name="Group 140"/>
          <p:cNvGrpSpPr>
            <a:grpSpLocks/>
          </p:cNvGrpSpPr>
          <p:nvPr/>
        </p:nvGrpSpPr>
        <p:grpSpPr bwMode="auto">
          <a:xfrm>
            <a:off x="2468563" y="2362200"/>
            <a:ext cx="3352800" cy="3413125"/>
            <a:chOff x="1584" y="-38"/>
            <a:chExt cx="2112" cy="2150"/>
          </a:xfrm>
        </p:grpSpPr>
        <p:sp>
          <p:nvSpPr>
            <p:cNvPr id="33899" name="Line 141"/>
            <p:cNvSpPr>
              <a:spLocks noChangeShapeType="1"/>
            </p:cNvSpPr>
            <p:nvPr/>
          </p:nvSpPr>
          <p:spPr bwMode="auto">
            <a:xfrm>
              <a:off x="1584" y="384"/>
              <a:ext cx="0" cy="1728"/>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3900" name="Line 142"/>
            <p:cNvSpPr>
              <a:spLocks noChangeShapeType="1"/>
            </p:cNvSpPr>
            <p:nvPr/>
          </p:nvSpPr>
          <p:spPr bwMode="auto">
            <a:xfrm>
              <a:off x="3648" y="288"/>
              <a:ext cx="0" cy="1728"/>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3901" name="Line 143"/>
            <p:cNvSpPr>
              <a:spLocks noChangeShapeType="1"/>
            </p:cNvSpPr>
            <p:nvPr/>
          </p:nvSpPr>
          <p:spPr bwMode="auto">
            <a:xfrm flipV="1">
              <a:off x="1584" y="0"/>
              <a:ext cx="0" cy="38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3902" name="Line 144"/>
            <p:cNvSpPr>
              <a:spLocks noChangeShapeType="1"/>
            </p:cNvSpPr>
            <p:nvPr/>
          </p:nvSpPr>
          <p:spPr bwMode="auto">
            <a:xfrm flipV="1">
              <a:off x="3648" y="0"/>
              <a:ext cx="0" cy="38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3903" name="Line 145"/>
            <p:cNvSpPr>
              <a:spLocks noChangeShapeType="1"/>
            </p:cNvSpPr>
            <p:nvPr/>
          </p:nvSpPr>
          <p:spPr bwMode="auto">
            <a:xfrm>
              <a:off x="1584" y="288"/>
              <a:ext cx="2112" cy="0"/>
            </a:xfrm>
            <a:prstGeom prst="line">
              <a:avLst/>
            </a:prstGeom>
            <a:noFill/>
            <a:ln w="19050">
              <a:solidFill>
                <a:schemeClr val="tx1"/>
              </a:solidFill>
              <a:round/>
              <a:headEnd type="stealth" w="sm" len="lg"/>
              <a:tailEnd type="stealth"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3904" name="Text Box 146"/>
            <p:cNvSpPr txBox="1">
              <a:spLocks noChangeArrowheads="1"/>
            </p:cNvSpPr>
            <p:nvPr/>
          </p:nvSpPr>
          <p:spPr bwMode="auto">
            <a:xfrm>
              <a:off x="2276" y="-38"/>
              <a:ext cx="61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r>
                <a:rPr kumimoji="1" lang="en-US" altLang="zh-CN" sz="2400" b="1">
                  <a:latin typeface="Times New Roman" panose="02020603050405020304" pitchFamily="18" charset="0"/>
                  <a:ea typeface="宋体" panose="02010600030101010101" pitchFamily="2" charset="-122"/>
                </a:rPr>
                <a:t>PN </a:t>
              </a:r>
              <a:r>
                <a:rPr kumimoji="1" lang="zh-CN" altLang="en-US" sz="2400" b="1">
                  <a:latin typeface="Times New Roman" panose="02020603050405020304" pitchFamily="18" charset="0"/>
                  <a:ea typeface="宋体" panose="02010600030101010101" pitchFamily="2" charset="-122"/>
                </a:rPr>
                <a:t>结</a:t>
              </a:r>
              <a:endParaRPr kumimoji="1" lang="zh-CN" altLang="en-US" sz="2400">
                <a:latin typeface="Times New Roman" panose="02020603050405020304" pitchFamily="18" charset="0"/>
                <a:ea typeface="宋体" panose="02010600030101010101" pitchFamily="2" charset="-122"/>
              </a:endParaRPr>
            </a:p>
          </p:txBody>
        </p:sp>
      </p:grpSp>
      <p:grpSp>
        <p:nvGrpSpPr>
          <p:cNvPr id="33895" name="Group 147"/>
          <p:cNvGrpSpPr>
            <a:grpSpLocks/>
          </p:cNvGrpSpPr>
          <p:nvPr/>
        </p:nvGrpSpPr>
        <p:grpSpPr bwMode="auto">
          <a:xfrm>
            <a:off x="1143000" y="5999163"/>
            <a:ext cx="1981200" cy="457200"/>
            <a:chOff x="2256" y="2890"/>
            <a:chExt cx="1165" cy="288"/>
          </a:xfrm>
        </p:grpSpPr>
        <p:sp>
          <p:nvSpPr>
            <p:cNvPr id="33897" name="Line 148"/>
            <p:cNvSpPr>
              <a:spLocks noChangeShapeType="1"/>
            </p:cNvSpPr>
            <p:nvPr/>
          </p:nvSpPr>
          <p:spPr bwMode="auto">
            <a:xfrm flipH="1" flipV="1">
              <a:off x="2256" y="2928"/>
              <a:ext cx="1104" cy="0"/>
            </a:xfrm>
            <a:prstGeom prst="line">
              <a:avLst/>
            </a:prstGeom>
            <a:noFill/>
            <a:ln w="38100">
              <a:solidFill>
                <a:schemeClr val="tx1"/>
              </a:solidFill>
              <a:round/>
              <a:headEnd/>
              <a:tailEnd type="stealth"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3898" name="Text Box 149"/>
            <p:cNvSpPr txBox="1">
              <a:spLocks noChangeArrowheads="1"/>
            </p:cNvSpPr>
            <p:nvPr/>
          </p:nvSpPr>
          <p:spPr bwMode="auto">
            <a:xfrm>
              <a:off x="2340" y="2890"/>
              <a:ext cx="1081"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r>
                <a:rPr kumimoji="1" lang="zh-CN" altLang="en-US" sz="2400" b="1">
                  <a:latin typeface="Times New Roman" panose="02020603050405020304" pitchFamily="18" charset="0"/>
                  <a:ea typeface="宋体" panose="02010600030101010101" pitchFamily="2" charset="-122"/>
                </a:rPr>
                <a:t>内电场方向 </a:t>
              </a:r>
            </a:p>
          </p:txBody>
        </p:sp>
      </p:grpSp>
      <p:sp>
        <p:nvSpPr>
          <p:cNvPr id="830630" name="Rectangle 166"/>
          <p:cNvSpPr>
            <a:spLocks noChangeArrowheads="1"/>
          </p:cNvSpPr>
          <p:nvPr/>
        </p:nvSpPr>
        <p:spPr bwMode="white">
          <a:xfrm>
            <a:off x="1143000" y="685800"/>
            <a:ext cx="7391400" cy="258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a:defRPr sz="2800" b="1">
                <a:solidFill>
                  <a:schemeClr val="bg1"/>
                </a:solidFill>
                <a:latin typeface="Arial" panose="020B0604020202020204" pitchFamily="34" charset="0"/>
              </a:defRPr>
            </a:lvl1pPr>
            <a:lvl2pPr algn="l">
              <a:defRPr sz="2800" b="1">
                <a:solidFill>
                  <a:schemeClr val="bg1"/>
                </a:solidFill>
                <a:latin typeface="Arial" panose="020B0604020202020204" pitchFamily="34" charset="0"/>
              </a:defRPr>
            </a:lvl2pPr>
            <a:lvl3pPr algn="l">
              <a:defRPr sz="2800" b="1">
                <a:solidFill>
                  <a:schemeClr val="bg1"/>
                </a:solidFill>
                <a:latin typeface="Arial" panose="020B0604020202020204" pitchFamily="34" charset="0"/>
              </a:defRPr>
            </a:lvl3pPr>
            <a:lvl4pPr algn="l">
              <a:defRPr sz="2800" b="1">
                <a:solidFill>
                  <a:schemeClr val="bg1"/>
                </a:solidFill>
                <a:latin typeface="Arial" panose="020B0604020202020204" pitchFamily="34" charset="0"/>
              </a:defRPr>
            </a:lvl4pPr>
            <a:lvl5pPr algn="l">
              <a:defRPr sz="2800" b="1">
                <a:solidFill>
                  <a:schemeClr val="bg1"/>
                </a:solidFill>
                <a:latin typeface="Arial" panose="020B0604020202020204" pitchFamily="34" charset="0"/>
              </a:defRPr>
            </a:lvl5pPr>
            <a:lvl6pPr marL="457200" fontAlgn="base">
              <a:spcBef>
                <a:spcPct val="0"/>
              </a:spcBef>
              <a:spcAft>
                <a:spcPct val="0"/>
              </a:spcAft>
              <a:defRPr sz="2800" b="1">
                <a:solidFill>
                  <a:schemeClr val="bg1"/>
                </a:solidFill>
                <a:latin typeface="Arial" panose="020B0604020202020204" pitchFamily="34" charset="0"/>
              </a:defRPr>
            </a:lvl6pPr>
            <a:lvl7pPr marL="914400" fontAlgn="base">
              <a:spcBef>
                <a:spcPct val="0"/>
              </a:spcBef>
              <a:spcAft>
                <a:spcPct val="0"/>
              </a:spcAft>
              <a:defRPr sz="2800" b="1">
                <a:solidFill>
                  <a:schemeClr val="bg1"/>
                </a:solidFill>
                <a:latin typeface="Arial" panose="020B0604020202020204" pitchFamily="34" charset="0"/>
              </a:defRPr>
            </a:lvl7pPr>
            <a:lvl8pPr marL="1371600" fontAlgn="base">
              <a:spcBef>
                <a:spcPct val="0"/>
              </a:spcBef>
              <a:spcAft>
                <a:spcPct val="0"/>
              </a:spcAft>
              <a:defRPr sz="2800" b="1">
                <a:solidFill>
                  <a:schemeClr val="bg1"/>
                </a:solidFill>
                <a:latin typeface="Arial" panose="020B0604020202020204" pitchFamily="34" charset="0"/>
              </a:defRPr>
            </a:lvl8pPr>
            <a:lvl9pPr marL="1828800" fontAlgn="base">
              <a:spcBef>
                <a:spcPct val="0"/>
              </a:spcBef>
              <a:spcAft>
                <a:spcPct val="0"/>
              </a:spcAft>
              <a:defRPr sz="2800" b="1">
                <a:solidFill>
                  <a:schemeClr val="bg1"/>
                </a:solidFill>
                <a:latin typeface="Arial" panose="020B0604020202020204" pitchFamily="34" charset="0"/>
              </a:defRPr>
            </a:lvl9pPr>
          </a:lstStyle>
          <a:p>
            <a:pPr eaLnBrk="1" hangingPunct="1">
              <a:defRPr/>
            </a:pPr>
            <a:r>
              <a:rPr lang="zh-CN" altLang="en-US" b="0" smtClean="0">
                <a:effectLst>
                  <a:outerShdw blurRad="38100" dist="38100" dir="2700000" algn="tl">
                    <a:srgbClr val="C0C0C0"/>
                  </a:outerShdw>
                </a:effectLst>
                <a:ea typeface="宋体" panose="02010600030101010101" pitchFamily="2" charset="-122"/>
              </a:rPr>
              <a:t>内光电效应</a:t>
            </a:r>
            <a:r>
              <a:rPr lang="en-US" altLang="zh-CN" b="0" smtClean="0">
                <a:effectLst>
                  <a:outerShdw blurRad="38100" dist="38100" dir="2700000" algn="tl">
                    <a:srgbClr val="C0C0C0"/>
                  </a:outerShdw>
                </a:effectLst>
                <a:ea typeface="宋体" panose="02010600030101010101" pitchFamily="2" charset="-122"/>
              </a:rPr>
              <a:t>----</a:t>
            </a:r>
            <a:r>
              <a:rPr lang="zh-CN" altLang="en-US" b="0" smtClean="0">
                <a:effectLst>
                  <a:outerShdw blurRad="38100" dist="38100" dir="2700000" algn="tl">
                    <a:srgbClr val="C0C0C0"/>
                  </a:outerShdw>
                </a:effectLst>
                <a:ea typeface="宋体" panose="02010600030101010101" pitchFamily="2" charset="-122"/>
              </a:rPr>
              <a:t>半导体</a:t>
            </a:r>
          </a:p>
        </p:txBody>
      </p:sp>
    </p:spTree>
  </p:cSld>
  <p:clrMapOvr>
    <a:masterClrMapping/>
  </p:clrMapOvr>
  <p:transition>
    <p:blinds dir="vert"/>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ext Box 2"/>
          <p:cNvSpPr txBox="1">
            <a:spLocks noChangeArrowheads="1"/>
          </p:cNvSpPr>
          <p:nvPr/>
        </p:nvSpPr>
        <p:spPr bwMode="auto">
          <a:xfrm>
            <a:off x="1428750" y="1295400"/>
            <a:ext cx="434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ClrTx/>
              <a:buFontTx/>
              <a:buNone/>
            </a:pPr>
            <a:r>
              <a:rPr kumimoji="1" lang="zh-CN" altLang="en-US" sz="2000" b="1">
                <a:solidFill>
                  <a:srgbClr val="333399"/>
                </a:solidFill>
                <a:latin typeface="Times New Roman" panose="02020603050405020304" pitchFamily="18" charset="0"/>
                <a:ea typeface="宋体" panose="02010600030101010101" pitchFamily="2" charset="-122"/>
              </a:rPr>
              <a:t>美国国家导弹防御计划</a:t>
            </a:r>
            <a:r>
              <a:rPr kumimoji="1" lang="en-US" altLang="zh-CN" sz="2000" b="1">
                <a:solidFill>
                  <a:srgbClr val="333399"/>
                </a:solidFill>
                <a:latin typeface="Times New Roman" panose="02020603050405020304" pitchFamily="18" charset="0"/>
                <a:ea typeface="宋体" panose="02010600030101010101" pitchFamily="2" charset="-122"/>
              </a:rPr>
              <a:t>---NMD</a:t>
            </a:r>
          </a:p>
        </p:txBody>
      </p:sp>
      <p:grpSp>
        <p:nvGrpSpPr>
          <p:cNvPr id="7171" name="Group 4"/>
          <p:cNvGrpSpPr>
            <a:grpSpLocks/>
          </p:cNvGrpSpPr>
          <p:nvPr/>
        </p:nvGrpSpPr>
        <p:grpSpPr bwMode="auto">
          <a:xfrm>
            <a:off x="6229350" y="1905000"/>
            <a:ext cx="2971800" cy="2133600"/>
            <a:chOff x="0" y="1783"/>
            <a:chExt cx="5760" cy="1898"/>
          </a:xfrm>
        </p:grpSpPr>
        <p:sp>
          <p:nvSpPr>
            <p:cNvPr id="7176" name="Rectangle 5"/>
            <p:cNvSpPr>
              <a:spLocks noChangeArrowheads="1"/>
            </p:cNvSpPr>
            <p:nvPr/>
          </p:nvSpPr>
          <p:spPr bwMode="auto">
            <a:xfrm>
              <a:off x="0" y="1783"/>
              <a:ext cx="5760" cy="17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7177" name="Rectangle 6"/>
            <p:cNvSpPr>
              <a:spLocks noChangeArrowheads="1"/>
            </p:cNvSpPr>
            <p:nvPr/>
          </p:nvSpPr>
          <p:spPr bwMode="auto">
            <a:xfrm>
              <a:off x="0" y="1783"/>
              <a:ext cx="5760" cy="18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lnSpc>
                  <a:spcPct val="130000"/>
                </a:lnSpc>
                <a:spcBef>
                  <a:spcPct val="0"/>
                </a:spcBef>
                <a:buClrTx/>
                <a:buFontTx/>
                <a:buNone/>
              </a:pPr>
              <a:r>
                <a:rPr kumimoji="1" lang="en-US" altLang="zh-CN" sz="2000" b="1" dirty="0">
                  <a:solidFill>
                    <a:srgbClr val="333399"/>
                  </a:solidFill>
                  <a:latin typeface="Times New Roman" panose="02020603050405020304" pitchFamily="18" charset="0"/>
                  <a:ea typeface="宋体" panose="02010600030101010101" pitchFamily="2" charset="-122"/>
                </a:rPr>
                <a:t>1.</a:t>
              </a:r>
              <a:r>
                <a:rPr kumimoji="1" lang="zh-CN" altLang="en-US" sz="2000" b="1" dirty="0">
                  <a:solidFill>
                    <a:srgbClr val="333399"/>
                  </a:solidFill>
                  <a:latin typeface="Times New Roman" panose="02020603050405020304" pitchFamily="18" charset="0"/>
                  <a:ea typeface="宋体" panose="02010600030101010101" pitchFamily="2" charset="-122"/>
                </a:rPr>
                <a:t>地基拦截器</a:t>
              </a:r>
            </a:p>
            <a:p>
              <a:pPr eaLnBrk="1" hangingPunct="1">
                <a:lnSpc>
                  <a:spcPct val="130000"/>
                </a:lnSpc>
                <a:spcBef>
                  <a:spcPct val="0"/>
                </a:spcBef>
                <a:buClrTx/>
                <a:buFontTx/>
                <a:buNone/>
              </a:pPr>
              <a:r>
                <a:rPr kumimoji="1" lang="en-US" altLang="zh-CN" sz="2000" b="1" dirty="0">
                  <a:solidFill>
                    <a:srgbClr val="333399"/>
                  </a:solidFill>
                  <a:latin typeface="Times New Roman" panose="02020603050405020304" pitchFamily="18" charset="0"/>
                  <a:ea typeface="宋体" panose="02010600030101010101" pitchFamily="2" charset="-122"/>
                </a:rPr>
                <a:t>2.</a:t>
              </a:r>
              <a:r>
                <a:rPr kumimoji="1" lang="zh-CN" altLang="en-US" sz="2000" b="1" dirty="0">
                  <a:solidFill>
                    <a:srgbClr val="333399"/>
                  </a:solidFill>
                  <a:latin typeface="Times New Roman" panose="02020603050405020304" pitchFamily="18" charset="0"/>
                  <a:ea typeface="宋体" panose="02010600030101010101" pitchFamily="2" charset="-122"/>
                </a:rPr>
                <a:t>早期预警系统</a:t>
              </a:r>
            </a:p>
            <a:p>
              <a:pPr eaLnBrk="1" hangingPunct="1">
                <a:lnSpc>
                  <a:spcPct val="130000"/>
                </a:lnSpc>
                <a:spcBef>
                  <a:spcPct val="0"/>
                </a:spcBef>
                <a:buClrTx/>
                <a:buFontTx/>
                <a:buNone/>
              </a:pPr>
              <a:r>
                <a:rPr kumimoji="1" lang="en-US" altLang="zh-CN" sz="2000" b="1" dirty="0">
                  <a:solidFill>
                    <a:srgbClr val="333399"/>
                  </a:solidFill>
                  <a:latin typeface="Times New Roman" panose="02020603050405020304" pitchFamily="18" charset="0"/>
                  <a:ea typeface="宋体" panose="02010600030101010101" pitchFamily="2" charset="-122"/>
                </a:rPr>
                <a:t>3.</a:t>
              </a:r>
              <a:r>
                <a:rPr kumimoji="1" lang="zh-CN" altLang="en-US" sz="2000" b="1" dirty="0">
                  <a:solidFill>
                    <a:srgbClr val="333399"/>
                  </a:solidFill>
                  <a:latin typeface="Times New Roman" panose="02020603050405020304" pitchFamily="18" charset="0"/>
                  <a:ea typeface="宋体" panose="02010600030101010101" pitchFamily="2" charset="-122"/>
                </a:rPr>
                <a:t>前沿部署</a:t>
              </a:r>
              <a:r>
                <a:rPr kumimoji="1" lang="en-US" altLang="zh-CN" sz="2000" b="1" dirty="0">
                  <a:solidFill>
                    <a:srgbClr val="333399"/>
                  </a:solidFill>
                  <a:latin typeface="Times New Roman" panose="02020603050405020304" pitchFamily="18" charset="0"/>
                  <a:ea typeface="宋体" panose="02010600030101010101" pitchFamily="2" charset="-122"/>
                </a:rPr>
                <a:t>(</a:t>
              </a:r>
              <a:r>
                <a:rPr kumimoji="1" lang="zh-CN" altLang="en-US" sz="2000" b="1" dirty="0">
                  <a:solidFill>
                    <a:srgbClr val="333399"/>
                  </a:solidFill>
                  <a:latin typeface="Times New Roman" panose="02020603050405020304" pitchFamily="18" charset="0"/>
                  <a:ea typeface="宋体" panose="02010600030101010101" pitchFamily="2" charset="-122"/>
                </a:rPr>
                <a:t>如雷达）</a:t>
              </a:r>
            </a:p>
            <a:p>
              <a:pPr eaLnBrk="1" hangingPunct="1">
                <a:lnSpc>
                  <a:spcPct val="130000"/>
                </a:lnSpc>
                <a:spcBef>
                  <a:spcPct val="0"/>
                </a:spcBef>
                <a:buClrTx/>
                <a:buFontTx/>
                <a:buNone/>
              </a:pPr>
              <a:r>
                <a:rPr kumimoji="1" lang="en-US" altLang="zh-CN" sz="2000" b="1" dirty="0">
                  <a:solidFill>
                    <a:srgbClr val="333399"/>
                  </a:solidFill>
                  <a:latin typeface="Times New Roman" panose="02020603050405020304" pitchFamily="18" charset="0"/>
                  <a:ea typeface="宋体" panose="02010600030101010101" pitchFamily="2" charset="-122"/>
                </a:rPr>
                <a:t>4.</a:t>
              </a:r>
              <a:r>
                <a:rPr kumimoji="1" lang="zh-CN" altLang="en-US" sz="2000" b="1" dirty="0">
                  <a:solidFill>
                    <a:srgbClr val="333399"/>
                  </a:solidFill>
                  <a:latin typeface="Times New Roman" panose="02020603050405020304" pitchFamily="18" charset="0"/>
                  <a:ea typeface="宋体" panose="02010600030101010101" pitchFamily="2" charset="-122"/>
                </a:rPr>
                <a:t>管理与控制系统</a:t>
              </a:r>
            </a:p>
            <a:p>
              <a:pPr eaLnBrk="1" hangingPunct="1">
                <a:lnSpc>
                  <a:spcPct val="130000"/>
                </a:lnSpc>
                <a:spcBef>
                  <a:spcPct val="0"/>
                </a:spcBef>
                <a:buClrTx/>
                <a:buFontTx/>
                <a:buNone/>
              </a:pPr>
              <a:r>
                <a:rPr kumimoji="1" lang="en-US" altLang="zh-CN" sz="2000" b="1" dirty="0">
                  <a:solidFill>
                    <a:srgbClr val="333399"/>
                  </a:solidFill>
                  <a:latin typeface="Times New Roman" panose="02020603050405020304" pitchFamily="18" charset="0"/>
                  <a:ea typeface="宋体" panose="02010600030101010101" pitchFamily="2" charset="-122"/>
                </a:rPr>
                <a:t>5. </a:t>
              </a:r>
              <a:r>
                <a:rPr kumimoji="1" lang="zh-CN" altLang="en-US" sz="2000" b="1" dirty="0">
                  <a:solidFill>
                    <a:srgbClr val="333399"/>
                  </a:solidFill>
                  <a:latin typeface="Times New Roman" panose="02020603050405020304" pitchFamily="18" charset="0"/>
                  <a:ea typeface="宋体" panose="02010600030101010101" pitchFamily="2" charset="-122"/>
                </a:rPr>
                <a:t>卫星红外线监测系统</a:t>
              </a:r>
            </a:p>
          </p:txBody>
        </p:sp>
      </p:grpSp>
      <p:sp>
        <p:nvSpPr>
          <p:cNvPr id="7172" name="Rectangle 7"/>
          <p:cNvSpPr>
            <a:spLocks noChangeArrowheads="1"/>
          </p:cNvSpPr>
          <p:nvPr/>
        </p:nvSpPr>
        <p:spPr bwMode="auto">
          <a:xfrm>
            <a:off x="6000750" y="4222750"/>
            <a:ext cx="2911475" cy="1187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lnSpc>
                <a:spcPct val="120000"/>
              </a:lnSpc>
              <a:spcBef>
                <a:spcPct val="0"/>
              </a:spcBef>
              <a:buClrTx/>
              <a:buFontTx/>
              <a:buNone/>
            </a:pPr>
            <a:r>
              <a:rPr kumimoji="1" lang="zh-CN" altLang="en-US" sz="2000" b="1">
                <a:solidFill>
                  <a:srgbClr val="333399"/>
                </a:solidFill>
                <a:latin typeface="Times New Roman" panose="02020603050405020304" pitchFamily="18" charset="0"/>
                <a:ea typeface="宋体" panose="02010600030101010101" pitchFamily="2" charset="-122"/>
              </a:rPr>
              <a:t>    监测系统</a:t>
            </a:r>
            <a:r>
              <a:rPr kumimoji="1" lang="en-US" altLang="zh-CN" sz="2000" b="1">
                <a:solidFill>
                  <a:srgbClr val="333399"/>
                </a:solidFill>
                <a:latin typeface="Times New Roman" panose="02020603050405020304" pitchFamily="18" charset="0"/>
                <a:ea typeface="宋体" panose="02010600030101010101" pitchFamily="2" charset="-122"/>
              </a:rPr>
              <a:t>: </a:t>
            </a:r>
            <a:r>
              <a:rPr kumimoji="1" lang="zh-CN" altLang="en-US" sz="2000" b="1">
                <a:solidFill>
                  <a:srgbClr val="333399"/>
                </a:solidFill>
                <a:latin typeface="Times New Roman" panose="02020603050405020304" pitchFamily="18" charset="0"/>
                <a:ea typeface="宋体" panose="02010600030101010101" pitchFamily="2" charset="-122"/>
              </a:rPr>
              <a:t>探测和发现敌人导弹的发射并追踪导弹的飞行轨道；</a:t>
            </a:r>
          </a:p>
        </p:txBody>
      </p:sp>
      <p:sp>
        <p:nvSpPr>
          <p:cNvPr id="7173" name="Rectangle 8"/>
          <p:cNvSpPr>
            <a:spLocks noChangeArrowheads="1"/>
          </p:cNvSpPr>
          <p:nvPr/>
        </p:nvSpPr>
        <p:spPr bwMode="auto">
          <a:xfrm>
            <a:off x="6076950" y="5562600"/>
            <a:ext cx="2971800"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lnSpc>
                <a:spcPct val="110000"/>
              </a:lnSpc>
              <a:spcBef>
                <a:spcPct val="0"/>
              </a:spcBef>
              <a:buClrTx/>
              <a:buFontTx/>
              <a:buNone/>
            </a:pPr>
            <a:r>
              <a:rPr kumimoji="1" lang="zh-CN" altLang="en-US" sz="2000" b="1">
                <a:solidFill>
                  <a:srgbClr val="333399"/>
                </a:solidFill>
                <a:latin typeface="Times New Roman" panose="02020603050405020304" pitchFamily="18" charset="0"/>
                <a:ea typeface="宋体" panose="02010600030101010101" pitchFamily="2" charset="-122"/>
              </a:rPr>
              <a:t>    拦截器：能识别真假弹头，敌友方</a:t>
            </a:r>
          </a:p>
        </p:txBody>
      </p:sp>
      <p:graphicFrame>
        <p:nvGraphicFramePr>
          <p:cNvPr id="7174" name="Object 9"/>
          <p:cNvGraphicFramePr>
            <a:graphicFrameLocks noChangeAspect="1"/>
          </p:cNvGraphicFramePr>
          <p:nvPr/>
        </p:nvGraphicFramePr>
        <p:xfrm>
          <a:off x="762000" y="1906588"/>
          <a:ext cx="5334000" cy="4494212"/>
        </p:xfrm>
        <a:graphic>
          <a:graphicData uri="http://schemas.openxmlformats.org/presentationml/2006/ole">
            <mc:AlternateContent xmlns:mc="http://schemas.openxmlformats.org/markup-compatibility/2006">
              <mc:Choice xmlns:v="urn:schemas-microsoft-com:vml" Requires="v">
                <p:oleObj spid="_x0000_s7203" name="Photo Editor 照片" r:id="rId3" imgW="2666667" imgH="2247619" progId="MSPhotoEd.3">
                  <p:embed/>
                </p:oleObj>
              </mc:Choice>
              <mc:Fallback>
                <p:oleObj name="Photo Editor 照片" r:id="rId3" imgW="2666667" imgH="2247619" progId="MSPhotoEd.3">
                  <p:embed/>
                  <p:pic>
                    <p:nvPicPr>
                      <p:cNvPr id="0" name="Object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0" y="1906588"/>
                        <a:ext cx="5334000" cy="4494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175" name="Rectangle 11"/>
          <p:cNvSpPr>
            <a:spLocks noChangeArrowheads="1"/>
          </p:cNvSpPr>
          <p:nvPr/>
        </p:nvSpPr>
        <p:spPr bwMode="auto">
          <a:xfrm>
            <a:off x="990600" y="609600"/>
            <a:ext cx="68580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lnSpc>
                <a:spcPct val="90000"/>
              </a:lnSpc>
              <a:buFont typeface="Wingdings" panose="05000000000000000000" pitchFamily="2" charset="2"/>
              <a:buNone/>
            </a:pPr>
            <a:r>
              <a:rPr lang="zh-CN" altLang="en-US" sz="2400" b="1">
                <a:solidFill>
                  <a:schemeClr val="bg1"/>
                </a:solidFill>
                <a:ea typeface="黑体" panose="02010609060101010101" pitchFamily="49" charset="-122"/>
              </a:rPr>
              <a:t>检测技术在军事上的应</a:t>
            </a:r>
            <a:r>
              <a:rPr lang="zh-CN" altLang="en-US" sz="2400" b="1">
                <a:solidFill>
                  <a:schemeClr val="bg1"/>
                </a:solidFill>
                <a:ea typeface="宋体" panose="02010600030101010101" pitchFamily="2" charset="-122"/>
              </a:rPr>
              <a:t>用</a:t>
            </a:r>
          </a:p>
        </p:txBody>
      </p:sp>
    </p:spTree>
  </p:cSld>
  <p:clrMapOvr>
    <a:masterClrMapping/>
  </p:clrMapOvr>
  <p:transition>
    <p:blinds dir="vert"/>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ext Box 3"/>
          <p:cNvSpPr txBox="1">
            <a:spLocks noChangeArrowheads="1"/>
          </p:cNvSpPr>
          <p:nvPr/>
        </p:nvSpPr>
        <p:spPr bwMode="auto">
          <a:xfrm>
            <a:off x="0" y="1143000"/>
            <a:ext cx="30194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r>
              <a:rPr kumimoji="1" lang="zh-CN" altLang="en-US" sz="2400" b="1">
                <a:solidFill>
                  <a:srgbClr val="339933"/>
                </a:solidFill>
                <a:latin typeface="Times New Roman" panose="02020603050405020304" pitchFamily="18" charset="0"/>
                <a:ea typeface="宋体" panose="02010600030101010101" pitchFamily="2" charset="-122"/>
              </a:rPr>
              <a:t>外加正向电压</a:t>
            </a:r>
            <a:endParaRPr kumimoji="1" lang="zh-CN" altLang="en-US" sz="2400">
              <a:solidFill>
                <a:srgbClr val="339933"/>
              </a:solidFill>
              <a:latin typeface="Times New Roman" panose="02020603050405020304" pitchFamily="18" charset="0"/>
              <a:ea typeface="宋体" panose="02010600030101010101" pitchFamily="2" charset="-122"/>
            </a:endParaRPr>
          </a:p>
        </p:txBody>
      </p:sp>
      <p:grpSp>
        <p:nvGrpSpPr>
          <p:cNvPr id="34819" name="Group 197"/>
          <p:cNvGrpSpPr>
            <a:grpSpLocks/>
          </p:cNvGrpSpPr>
          <p:nvPr/>
        </p:nvGrpSpPr>
        <p:grpSpPr bwMode="auto">
          <a:xfrm>
            <a:off x="609600" y="1214438"/>
            <a:ext cx="8320088" cy="5567362"/>
            <a:chOff x="384" y="654"/>
            <a:chExt cx="5241" cy="3507"/>
          </a:xfrm>
        </p:grpSpPr>
        <p:sp>
          <p:nvSpPr>
            <p:cNvPr id="34821" name="Text Box 4"/>
            <p:cNvSpPr txBox="1">
              <a:spLocks noChangeArrowheads="1"/>
            </p:cNvSpPr>
            <p:nvPr/>
          </p:nvSpPr>
          <p:spPr bwMode="auto">
            <a:xfrm>
              <a:off x="2488" y="3031"/>
              <a:ext cx="1081"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r>
                <a:rPr kumimoji="1" lang="zh-CN" altLang="en-US" sz="2400" b="1">
                  <a:latin typeface="Times New Roman" panose="02020603050405020304" pitchFamily="18" charset="0"/>
                  <a:ea typeface="宋体" panose="02010600030101010101" pitchFamily="2" charset="-122"/>
                </a:rPr>
                <a:t>内电场方向</a:t>
              </a:r>
              <a:endParaRPr kumimoji="1" lang="zh-CN" altLang="en-US" sz="2400">
                <a:latin typeface="Times New Roman" panose="02020603050405020304" pitchFamily="18" charset="0"/>
                <a:ea typeface="宋体" panose="02010600030101010101" pitchFamily="2" charset="-122"/>
              </a:endParaRPr>
            </a:p>
          </p:txBody>
        </p:sp>
        <p:grpSp>
          <p:nvGrpSpPr>
            <p:cNvPr id="34822" name="Group 5"/>
            <p:cNvGrpSpPr>
              <a:grpSpLocks/>
            </p:cNvGrpSpPr>
            <p:nvPr/>
          </p:nvGrpSpPr>
          <p:grpSpPr bwMode="auto">
            <a:xfrm>
              <a:off x="2698" y="3576"/>
              <a:ext cx="720" cy="585"/>
              <a:chOff x="2544" y="3351"/>
              <a:chExt cx="720" cy="585"/>
            </a:xfrm>
          </p:grpSpPr>
          <p:sp>
            <p:nvSpPr>
              <p:cNvPr id="34992" name="Line 6"/>
              <p:cNvSpPr>
                <a:spLocks noChangeShapeType="1"/>
              </p:cNvSpPr>
              <p:nvPr/>
            </p:nvSpPr>
            <p:spPr bwMode="auto">
              <a:xfrm>
                <a:off x="3120" y="3648"/>
                <a:ext cx="0" cy="192"/>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4993" name="Line 7"/>
              <p:cNvSpPr>
                <a:spLocks noChangeShapeType="1"/>
              </p:cNvSpPr>
              <p:nvPr/>
            </p:nvSpPr>
            <p:spPr bwMode="auto">
              <a:xfrm>
                <a:off x="2976" y="3552"/>
                <a:ext cx="0" cy="384"/>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4994" name="Line 8"/>
              <p:cNvSpPr>
                <a:spLocks noChangeShapeType="1"/>
              </p:cNvSpPr>
              <p:nvPr/>
            </p:nvSpPr>
            <p:spPr bwMode="auto">
              <a:xfrm>
                <a:off x="2832" y="3648"/>
                <a:ext cx="0" cy="192"/>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4995" name="Line 9"/>
              <p:cNvSpPr>
                <a:spLocks noChangeShapeType="1"/>
              </p:cNvSpPr>
              <p:nvPr/>
            </p:nvSpPr>
            <p:spPr bwMode="auto">
              <a:xfrm>
                <a:off x="2688" y="3552"/>
                <a:ext cx="0" cy="384"/>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4996" name="Line 10"/>
              <p:cNvSpPr>
                <a:spLocks noChangeShapeType="1"/>
              </p:cNvSpPr>
              <p:nvPr/>
            </p:nvSpPr>
            <p:spPr bwMode="auto">
              <a:xfrm flipV="1">
                <a:off x="2544" y="3600"/>
                <a:ext cx="720" cy="336"/>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4997" name="Text Box 11"/>
              <p:cNvSpPr txBox="1">
                <a:spLocks noChangeArrowheads="1"/>
              </p:cNvSpPr>
              <p:nvPr/>
            </p:nvSpPr>
            <p:spPr bwMode="auto">
              <a:xfrm>
                <a:off x="2823" y="3351"/>
                <a:ext cx="223"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50000"/>
                  </a:spcBef>
                  <a:buClrTx/>
                  <a:buFontTx/>
                  <a:buNone/>
                </a:pPr>
                <a:r>
                  <a:rPr kumimoji="1" lang="en-US" altLang="zh-CN" sz="2000" b="1" i="1">
                    <a:latin typeface="Times New Roman" panose="02020603050405020304" pitchFamily="18" charset="0"/>
                    <a:ea typeface="宋体" panose="02010600030101010101" pitchFamily="2" charset="-122"/>
                  </a:rPr>
                  <a:t>E</a:t>
                </a:r>
                <a:endParaRPr kumimoji="1" lang="en-US" altLang="zh-CN" sz="1600">
                  <a:latin typeface="Times New Roman" panose="02020603050405020304" pitchFamily="18" charset="0"/>
                  <a:ea typeface="宋体" panose="02010600030101010101" pitchFamily="2" charset="-122"/>
                </a:endParaRPr>
              </a:p>
            </p:txBody>
          </p:sp>
        </p:grpSp>
        <p:sp>
          <p:nvSpPr>
            <p:cNvPr id="34823" name="Rectangle 12"/>
            <p:cNvSpPr>
              <a:spLocks noChangeArrowheads="1"/>
            </p:cNvSpPr>
            <p:nvPr/>
          </p:nvSpPr>
          <p:spPr bwMode="auto">
            <a:xfrm>
              <a:off x="5481" y="3194"/>
              <a:ext cx="144" cy="432"/>
            </a:xfrm>
            <a:prstGeom prst="rect">
              <a:avLst/>
            </a:prstGeom>
            <a:solidFill>
              <a:srgbClr val="FFFFFF"/>
            </a:solidFill>
            <a:ln w="38100">
              <a:solidFill>
                <a:schemeClr val="tx1"/>
              </a:solidFill>
              <a:miter lim="800000"/>
              <a:headEnd/>
              <a:tailEnd type="none" w="sm" len="lg"/>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34824" name="Line 13"/>
            <p:cNvSpPr>
              <a:spLocks noChangeShapeType="1"/>
            </p:cNvSpPr>
            <p:nvPr/>
          </p:nvSpPr>
          <p:spPr bwMode="auto">
            <a:xfrm flipV="1">
              <a:off x="5559" y="3626"/>
              <a:ext cx="0" cy="336"/>
            </a:xfrm>
            <a:prstGeom prst="line">
              <a:avLst/>
            </a:prstGeom>
            <a:noFill/>
            <a:ln w="38100">
              <a:solidFill>
                <a:schemeClr val="tx1"/>
              </a:solidFill>
              <a:round/>
              <a:headEnd/>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4825" name="Line 14"/>
            <p:cNvSpPr>
              <a:spLocks noChangeShapeType="1"/>
            </p:cNvSpPr>
            <p:nvPr/>
          </p:nvSpPr>
          <p:spPr bwMode="auto">
            <a:xfrm flipV="1">
              <a:off x="5562" y="2042"/>
              <a:ext cx="0" cy="1152"/>
            </a:xfrm>
            <a:prstGeom prst="line">
              <a:avLst/>
            </a:prstGeom>
            <a:noFill/>
            <a:ln w="38100">
              <a:solidFill>
                <a:schemeClr val="tx1"/>
              </a:solidFill>
              <a:round/>
              <a:headEnd/>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4826" name="Line 15"/>
            <p:cNvSpPr>
              <a:spLocks noChangeShapeType="1"/>
            </p:cNvSpPr>
            <p:nvPr/>
          </p:nvSpPr>
          <p:spPr bwMode="auto">
            <a:xfrm flipH="1">
              <a:off x="5196" y="2042"/>
              <a:ext cx="384" cy="0"/>
            </a:xfrm>
            <a:prstGeom prst="line">
              <a:avLst/>
            </a:prstGeom>
            <a:noFill/>
            <a:ln w="38100">
              <a:solidFill>
                <a:schemeClr val="tx1"/>
              </a:solidFill>
              <a:round/>
              <a:headEnd/>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4827" name="Line 16"/>
            <p:cNvSpPr>
              <a:spLocks noChangeShapeType="1"/>
            </p:cNvSpPr>
            <p:nvPr/>
          </p:nvSpPr>
          <p:spPr bwMode="auto">
            <a:xfrm flipH="1">
              <a:off x="384" y="2042"/>
              <a:ext cx="384" cy="0"/>
            </a:xfrm>
            <a:prstGeom prst="line">
              <a:avLst/>
            </a:prstGeom>
            <a:noFill/>
            <a:ln w="38100">
              <a:solidFill>
                <a:schemeClr val="tx1"/>
              </a:solidFill>
              <a:round/>
              <a:headEnd/>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4828" name="Line 17"/>
            <p:cNvSpPr>
              <a:spLocks noChangeShapeType="1"/>
            </p:cNvSpPr>
            <p:nvPr/>
          </p:nvSpPr>
          <p:spPr bwMode="auto">
            <a:xfrm>
              <a:off x="384" y="2042"/>
              <a:ext cx="0" cy="1920"/>
            </a:xfrm>
            <a:prstGeom prst="line">
              <a:avLst/>
            </a:prstGeom>
            <a:noFill/>
            <a:ln w="38100">
              <a:solidFill>
                <a:schemeClr val="tx1"/>
              </a:solidFill>
              <a:round/>
              <a:headEnd/>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4829" name="Line 18"/>
            <p:cNvSpPr>
              <a:spLocks noChangeShapeType="1"/>
            </p:cNvSpPr>
            <p:nvPr/>
          </p:nvSpPr>
          <p:spPr bwMode="auto">
            <a:xfrm>
              <a:off x="384" y="3962"/>
              <a:ext cx="2448" cy="0"/>
            </a:xfrm>
            <a:prstGeom prst="line">
              <a:avLst/>
            </a:prstGeom>
            <a:noFill/>
            <a:ln w="38100">
              <a:solidFill>
                <a:schemeClr val="tx1"/>
              </a:solidFill>
              <a:round/>
              <a:headEnd/>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nvGrpSpPr>
            <p:cNvPr id="34830" name="Group 19"/>
            <p:cNvGrpSpPr>
              <a:grpSpLocks/>
            </p:cNvGrpSpPr>
            <p:nvPr/>
          </p:nvGrpSpPr>
          <p:grpSpPr bwMode="auto">
            <a:xfrm>
              <a:off x="2453" y="3364"/>
              <a:ext cx="1081" cy="288"/>
              <a:chOff x="1910" y="3019"/>
              <a:chExt cx="1844" cy="300"/>
            </a:xfrm>
          </p:grpSpPr>
          <p:sp>
            <p:nvSpPr>
              <p:cNvPr id="34990" name="Line 20"/>
              <p:cNvSpPr>
                <a:spLocks noChangeShapeType="1"/>
              </p:cNvSpPr>
              <p:nvPr/>
            </p:nvSpPr>
            <p:spPr bwMode="auto">
              <a:xfrm>
                <a:off x="2256" y="3024"/>
                <a:ext cx="1344" cy="0"/>
              </a:xfrm>
              <a:prstGeom prst="line">
                <a:avLst/>
              </a:prstGeom>
              <a:noFill/>
              <a:ln w="38100">
                <a:solidFill>
                  <a:srgbClr val="FF0000"/>
                </a:solidFill>
                <a:round/>
                <a:headEnd/>
                <a:tailEnd type="stealth"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4991" name="Text Box 21"/>
              <p:cNvSpPr txBox="1">
                <a:spLocks noChangeArrowheads="1"/>
              </p:cNvSpPr>
              <p:nvPr/>
            </p:nvSpPr>
            <p:spPr bwMode="auto">
              <a:xfrm>
                <a:off x="1910" y="3019"/>
                <a:ext cx="1844" cy="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type="none" w="sm" len="lg"/>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r>
                  <a:rPr kumimoji="1" lang="zh-CN" altLang="en-US" sz="2400" b="1">
                    <a:solidFill>
                      <a:srgbClr val="FF0000"/>
                    </a:solidFill>
                    <a:latin typeface="Times New Roman" panose="02020603050405020304" pitchFamily="18" charset="0"/>
                    <a:ea typeface="宋体" panose="02010600030101010101" pitchFamily="2" charset="-122"/>
                  </a:rPr>
                  <a:t>外电场方向</a:t>
                </a:r>
                <a:endParaRPr kumimoji="1" lang="zh-CN" altLang="en-US" sz="2400">
                  <a:solidFill>
                    <a:srgbClr val="FF0000"/>
                  </a:solidFill>
                  <a:latin typeface="Times New Roman" panose="02020603050405020304" pitchFamily="18" charset="0"/>
                  <a:ea typeface="宋体" panose="02010600030101010101" pitchFamily="2" charset="-122"/>
                </a:endParaRPr>
              </a:p>
            </p:txBody>
          </p:sp>
        </p:grpSp>
        <p:sp>
          <p:nvSpPr>
            <p:cNvPr id="34831" name="Text Box 22"/>
            <p:cNvSpPr txBox="1">
              <a:spLocks noChangeArrowheads="1"/>
            </p:cNvSpPr>
            <p:nvPr/>
          </p:nvSpPr>
          <p:spPr bwMode="auto">
            <a:xfrm>
              <a:off x="5226" y="3249"/>
              <a:ext cx="24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type="none" w="sm" len="lg"/>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r>
                <a:rPr kumimoji="1" lang="en-US" altLang="zh-CN" sz="2400" b="1" i="1">
                  <a:latin typeface="Times New Roman" panose="02020603050405020304" pitchFamily="18" charset="0"/>
                  <a:ea typeface="宋体" panose="02010600030101010101" pitchFamily="2" charset="-122"/>
                </a:rPr>
                <a:t>R</a:t>
              </a:r>
              <a:endParaRPr kumimoji="1" lang="en-US" altLang="zh-CN" sz="1800">
                <a:latin typeface="Times New Roman" panose="02020603050405020304" pitchFamily="18" charset="0"/>
                <a:ea typeface="宋体" panose="02010600030101010101" pitchFamily="2" charset="-122"/>
              </a:endParaRPr>
            </a:p>
          </p:txBody>
        </p:sp>
        <p:grpSp>
          <p:nvGrpSpPr>
            <p:cNvPr id="34832" name="Group 23"/>
            <p:cNvGrpSpPr>
              <a:grpSpLocks/>
            </p:cNvGrpSpPr>
            <p:nvPr/>
          </p:nvGrpSpPr>
          <p:grpSpPr bwMode="auto">
            <a:xfrm>
              <a:off x="490" y="2733"/>
              <a:ext cx="240" cy="672"/>
              <a:chOff x="553" y="2688"/>
              <a:chExt cx="240" cy="672"/>
            </a:xfrm>
          </p:grpSpPr>
          <p:sp>
            <p:nvSpPr>
              <p:cNvPr id="34988" name="Line 24"/>
              <p:cNvSpPr>
                <a:spLocks noChangeShapeType="1"/>
              </p:cNvSpPr>
              <p:nvPr/>
            </p:nvSpPr>
            <p:spPr bwMode="auto">
              <a:xfrm flipV="1">
                <a:off x="553" y="2688"/>
                <a:ext cx="0" cy="672"/>
              </a:xfrm>
              <a:prstGeom prst="line">
                <a:avLst/>
              </a:prstGeom>
              <a:noFill/>
              <a:ln w="38100">
                <a:solidFill>
                  <a:srgbClr val="FF0000"/>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4989" name="Text Box 25"/>
              <p:cNvSpPr txBox="1">
                <a:spLocks noChangeArrowheads="1"/>
              </p:cNvSpPr>
              <p:nvPr/>
            </p:nvSpPr>
            <p:spPr bwMode="auto">
              <a:xfrm>
                <a:off x="602" y="2929"/>
                <a:ext cx="191" cy="28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38100">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r>
                  <a:rPr kumimoji="1" lang="en-US" altLang="zh-CN" sz="2400" b="1" i="1">
                    <a:solidFill>
                      <a:srgbClr val="FF0000"/>
                    </a:solidFill>
                    <a:latin typeface="Times New Roman" panose="02020603050405020304" pitchFamily="18" charset="0"/>
                    <a:ea typeface="方正琥珀繁体" pitchFamily="2" charset="-122"/>
                  </a:rPr>
                  <a:t>I</a:t>
                </a:r>
              </a:p>
            </p:txBody>
          </p:sp>
        </p:grpSp>
        <p:sp>
          <p:nvSpPr>
            <p:cNvPr id="34833" name="Oval 26"/>
            <p:cNvSpPr>
              <a:spLocks noChangeArrowheads="1"/>
            </p:cNvSpPr>
            <p:nvPr/>
          </p:nvSpPr>
          <p:spPr bwMode="auto">
            <a:xfrm>
              <a:off x="1498" y="1331"/>
              <a:ext cx="384" cy="384"/>
            </a:xfrm>
            <a:prstGeom prst="ellipse">
              <a:avLst/>
            </a:prstGeom>
            <a:solidFill>
              <a:schemeClr val="bg1"/>
            </a:solidFill>
            <a:ln w="57150">
              <a:solidFill>
                <a:schemeClr val="accent1"/>
              </a:solidFill>
              <a:round/>
              <a:headEnd/>
              <a:tailEnd/>
            </a:ln>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34834" name="Line 27"/>
            <p:cNvSpPr>
              <a:spLocks noChangeShapeType="1"/>
            </p:cNvSpPr>
            <p:nvPr/>
          </p:nvSpPr>
          <p:spPr bwMode="auto">
            <a:xfrm>
              <a:off x="1594" y="1523"/>
              <a:ext cx="192" cy="0"/>
            </a:xfrm>
            <a:prstGeom prst="line">
              <a:avLst/>
            </a:prstGeom>
            <a:noFill/>
            <a:ln w="571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4835" name="Oval 28"/>
            <p:cNvSpPr>
              <a:spLocks noChangeArrowheads="1"/>
            </p:cNvSpPr>
            <p:nvPr/>
          </p:nvSpPr>
          <p:spPr bwMode="auto">
            <a:xfrm>
              <a:off x="970" y="1331"/>
              <a:ext cx="384" cy="384"/>
            </a:xfrm>
            <a:prstGeom prst="ellipse">
              <a:avLst/>
            </a:prstGeom>
            <a:solidFill>
              <a:schemeClr val="bg1"/>
            </a:solidFill>
            <a:ln w="57150">
              <a:solidFill>
                <a:schemeClr val="accent1"/>
              </a:solidFill>
              <a:round/>
              <a:headEnd/>
              <a:tailEnd/>
            </a:ln>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34836" name="Line 29"/>
            <p:cNvSpPr>
              <a:spLocks noChangeShapeType="1"/>
            </p:cNvSpPr>
            <p:nvPr/>
          </p:nvSpPr>
          <p:spPr bwMode="auto">
            <a:xfrm>
              <a:off x="1066" y="1523"/>
              <a:ext cx="192" cy="0"/>
            </a:xfrm>
            <a:prstGeom prst="line">
              <a:avLst/>
            </a:prstGeom>
            <a:noFill/>
            <a:ln w="571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4837" name="Oval 30"/>
            <p:cNvSpPr>
              <a:spLocks noChangeArrowheads="1"/>
            </p:cNvSpPr>
            <p:nvPr/>
          </p:nvSpPr>
          <p:spPr bwMode="auto">
            <a:xfrm>
              <a:off x="2554" y="1331"/>
              <a:ext cx="384" cy="384"/>
            </a:xfrm>
            <a:prstGeom prst="ellipse">
              <a:avLst/>
            </a:prstGeom>
            <a:solidFill>
              <a:schemeClr val="bg1"/>
            </a:solidFill>
            <a:ln w="57150">
              <a:solidFill>
                <a:schemeClr val="accent1"/>
              </a:solidFill>
              <a:round/>
              <a:headEnd/>
              <a:tailEnd/>
            </a:ln>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34838" name="Line 31"/>
            <p:cNvSpPr>
              <a:spLocks noChangeShapeType="1"/>
            </p:cNvSpPr>
            <p:nvPr/>
          </p:nvSpPr>
          <p:spPr bwMode="auto">
            <a:xfrm>
              <a:off x="2650" y="1523"/>
              <a:ext cx="192" cy="0"/>
            </a:xfrm>
            <a:prstGeom prst="line">
              <a:avLst/>
            </a:prstGeom>
            <a:noFill/>
            <a:ln w="571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4839" name="Oval 32"/>
            <p:cNvSpPr>
              <a:spLocks noChangeArrowheads="1"/>
            </p:cNvSpPr>
            <p:nvPr/>
          </p:nvSpPr>
          <p:spPr bwMode="auto">
            <a:xfrm>
              <a:off x="2026" y="1331"/>
              <a:ext cx="384" cy="384"/>
            </a:xfrm>
            <a:prstGeom prst="ellipse">
              <a:avLst/>
            </a:prstGeom>
            <a:solidFill>
              <a:schemeClr val="bg1"/>
            </a:solidFill>
            <a:ln w="57150">
              <a:solidFill>
                <a:schemeClr val="accent1"/>
              </a:solidFill>
              <a:round/>
              <a:headEnd/>
              <a:tailEnd/>
            </a:ln>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34840" name="Line 33"/>
            <p:cNvSpPr>
              <a:spLocks noChangeShapeType="1"/>
            </p:cNvSpPr>
            <p:nvPr/>
          </p:nvSpPr>
          <p:spPr bwMode="auto">
            <a:xfrm>
              <a:off x="2122" y="1523"/>
              <a:ext cx="192" cy="0"/>
            </a:xfrm>
            <a:prstGeom prst="line">
              <a:avLst/>
            </a:prstGeom>
            <a:noFill/>
            <a:ln w="571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4841" name="Oval 34"/>
            <p:cNvSpPr>
              <a:spLocks noChangeArrowheads="1"/>
            </p:cNvSpPr>
            <p:nvPr/>
          </p:nvSpPr>
          <p:spPr bwMode="auto">
            <a:xfrm>
              <a:off x="1498" y="1859"/>
              <a:ext cx="384" cy="384"/>
            </a:xfrm>
            <a:prstGeom prst="ellipse">
              <a:avLst/>
            </a:prstGeom>
            <a:solidFill>
              <a:schemeClr val="bg1"/>
            </a:solidFill>
            <a:ln w="57150">
              <a:solidFill>
                <a:schemeClr val="accent1"/>
              </a:solidFill>
              <a:round/>
              <a:headEnd/>
              <a:tailEnd/>
            </a:ln>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34842" name="Line 35"/>
            <p:cNvSpPr>
              <a:spLocks noChangeShapeType="1"/>
            </p:cNvSpPr>
            <p:nvPr/>
          </p:nvSpPr>
          <p:spPr bwMode="auto">
            <a:xfrm>
              <a:off x="1594" y="2051"/>
              <a:ext cx="192" cy="0"/>
            </a:xfrm>
            <a:prstGeom prst="line">
              <a:avLst/>
            </a:prstGeom>
            <a:noFill/>
            <a:ln w="571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4843" name="Oval 36"/>
            <p:cNvSpPr>
              <a:spLocks noChangeArrowheads="1"/>
            </p:cNvSpPr>
            <p:nvPr/>
          </p:nvSpPr>
          <p:spPr bwMode="auto">
            <a:xfrm>
              <a:off x="970" y="1859"/>
              <a:ext cx="384" cy="384"/>
            </a:xfrm>
            <a:prstGeom prst="ellipse">
              <a:avLst/>
            </a:prstGeom>
            <a:solidFill>
              <a:schemeClr val="bg1"/>
            </a:solidFill>
            <a:ln w="57150">
              <a:solidFill>
                <a:schemeClr val="accent1"/>
              </a:solidFill>
              <a:round/>
              <a:headEnd/>
              <a:tailEnd/>
            </a:ln>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34844" name="Line 37"/>
            <p:cNvSpPr>
              <a:spLocks noChangeShapeType="1"/>
            </p:cNvSpPr>
            <p:nvPr/>
          </p:nvSpPr>
          <p:spPr bwMode="auto">
            <a:xfrm>
              <a:off x="1066" y="2051"/>
              <a:ext cx="192" cy="0"/>
            </a:xfrm>
            <a:prstGeom prst="line">
              <a:avLst/>
            </a:prstGeom>
            <a:noFill/>
            <a:ln w="571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4845" name="Oval 38"/>
            <p:cNvSpPr>
              <a:spLocks noChangeArrowheads="1"/>
            </p:cNvSpPr>
            <p:nvPr/>
          </p:nvSpPr>
          <p:spPr bwMode="auto">
            <a:xfrm>
              <a:off x="2554" y="1859"/>
              <a:ext cx="384" cy="384"/>
            </a:xfrm>
            <a:prstGeom prst="ellipse">
              <a:avLst/>
            </a:prstGeom>
            <a:solidFill>
              <a:schemeClr val="bg1"/>
            </a:solidFill>
            <a:ln w="57150">
              <a:solidFill>
                <a:schemeClr val="accent1"/>
              </a:solidFill>
              <a:round/>
              <a:headEnd/>
              <a:tailEnd/>
            </a:ln>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34846" name="Line 39"/>
            <p:cNvSpPr>
              <a:spLocks noChangeShapeType="1"/>
            </p:cNvSpPr>
            <p:nvPr/>
          </p:nvSpPr>
          <p:spPr bwMode="auto">
            <a:xfrm>
              <a:off x="2650" y="2051"/>
              <a:ext cx="192" cy="0"/>
            </a:xfrm>
            <a:prstGeom prst="line">
              <a:avLst/>
            </a:prstGeom>
            <a:noFill/>
            <a:ln w="571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4847" name="Oval 40"/>
            <p:cNvSpPr>
              <a:spLocks noChangeArrowheads="1"/>
            </p:cNvSpPr>
            <p:nvPr/>
          </p:nvSpPr>
          <p:spPr bwMode="auto">
            <a:xfrm>
              <a:off x="2026" y="1859"/>
              <a:ext cx="384" cy="384"/>
            </a:xfrm>
            <a:prstGeom prst="ellipse">
              <a:avLst/>
            </a:prstGeom>
            <a:solidFill>
              <a:schemeClr val="bg1"/>
            </a:solidFill>
            <a:ln w="57150">
              <a:solidFill>
                <a:schemeClr val="accent1"/>
              </a:solidFill>
              <a:round/>
              <a:headEnd/>
              <a:tailEnd/>
            </a:ln>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34848" name="Line 41"/>
            <p:cNvSpPr>
              <a:spLocks noChangeShapeType="1"/>
            </p:cNvSpPr>
            <p:nvPr/>
          </p:nvSpPr>
          <p:spPr bwMode="auto">
            <a:xfrm>
              <a:off x="2122" y="2051"/>
              <a:ext cx="192" cy="0"/>
            </a:xfrm>
            <a:prstGeom prst="line">
              <a:avLst/>
            </a:prstGeom>
            <a:noFill/>
            <a:ln w="571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4849" name="Oval 42"/>
            <p:cNvSpPr>
              <a:spLocks noChangeArrowheads="1"/>
            </p:cNvSpPr>
            <p:nvPr/>
          </p:nvSpPr>
          <p:spPr bwMode="auto">
            <a:xfrm>
              <a:off x="1498" y="2387"/>
              <a:ext cx="384" cy="384"/>
            </a:xfrm>
            <a:prstGeom prst="ellipse">
              <a:avLst/>
            </a:prstGeom>
            <a:solidFill>
              <a:schemeClr val="bg1"/>
            </a:solidFill>
            <a:ln w="57150">
              <a:solidFill>
                <a:schemeClr val="accent1"/>
              </a:solidFill>
              <a:round/>
              <a:headEnd/>
              <a:tailEnd/>
            </a:ln>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34850" name="Line 43"/>
            <p:cNvSpPr>
              <a:spLocks noChangeShapeType="1"/>
            </p:cNvSpPr>
            <p:nvPr/>
          </p:nvSpPr>
          <p:spPr bwMode="auto">
            <a:xfrm>
              <a:off x="1594" y="2579"/>
              <a:ext cx="192" cy="0"/>
            </a:xfrm>
            <a:prstGeom prst="line">
              <a:avLst/>
            </a:prstGeom>
            <a:noFill/>
            <a:ln w="571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4851" name="Oval 44"/>
            <p:cNvSpPr>
              <a:spLocks noChangeArrowheads="1"/>
            </p:cNvSpPr>
            <p:nvPr/>
          </p:nvSpPr>
          <p:spPr bwMode="auto">
            <a:xfrm>
              <a:off x="970" y="2387"/>
              <a:ext cx="384" cy="384"/>
            </a:xfrm>
            <a:prstGeom prst="ellipse">
              <a:avLst/>
            </a:prstGeom>
            <a:solidFill>
              <a:schemeClr val="bg1"/>
            </a:solidFill>
            <a:ln w="57150">
              <a:solidFill>
                <a:schemeClr val="accent1"/>
              </a:solidFill>
              <a:round/>
              <a:headEnd/>
              <a:tailEnd/>
            </a:ln>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34852" name="Line 45"/>
            <p:cNvSpPr>
              <a:spLocks noChangeShapeType="1"/>
            </p:cNvSpPr>
            <p:nvPr/>
          </p:nvSpPr>
          <p:spPr bwMode="auto">
            <a:xfrm>
              <a:off x="1066" y="2579"/>
              <a:ext cx="192" cy="0"/>
            </a:xfrm>
            <a:prstGeom prst="line">
              <a:avLst/>
            </a:prstGeom>
            <a:noFill/>
            <a:ln w="571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4853" name="Oval 46"/>
            <p:cNvSpPr>
              <a:spLocks noChangeArrowheads="1"/>
            </p:cNvSpPr>
            <p:nvPr/>
          </p:nvSpPr>
          <p:spPr bwMode="auto">
            <a:xfrm>
              <a:off x="2554" y="2387"/>
              <a:ext cx="384" cy="384"/>
            </a:xfrm>
            <a:prstGeom prst="ellipse">
              <a:avLst/>
            </a:prstGeom>
            <a:solidFill>
              <a:schemeClr val="bg1"/>
            </a:solidFill>
            <a:ln w="57150">
              <a:solidFill>
                <a:schemeClr val="accent1"/>
              </a:solidFill>
              <a:round/>
              <a:headEnd/>
              <a:tailEnd/>
            </a:ln>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34854" name="Line 47"/>
            <p:cNvSpPr>
              <a:spLocks noChangeShapeType="1"/>
            </p:cNvSpPr>
            <p:nvPr/>
          </p:nvSpPr>
          <p:spPr bwMode="auto">
            <a:xfrm>
              <a:off x="2650" y="2579"/>
              <a:ext cx="192" cy="0"/>
            </a:xfrm>
            <a:prstGeom prst="line">
              <a:avLst/>
            </a:prstGeom>
            <a:noFill/>
            <a:ln w="571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4855" name="Oval 48"/>
            <p:cNvSpPr>
              <a:spLocks noChangeArrowheads="1"/>
            </p:cNvSpPr>
            <p:nvPr/>
          </p:nvSpPr>
          <p:spPr bwMode="auto">
            <a:xfrm>
              <a:off x="2026" y="2387"/>
              <a:ext cx="384" cy="384"/>
            </a:xfrm>
            <a:prstGeom prst="ellipse">
              <a:avLst/>
            </a:prstGeom>
            <a:solidFill>
              <a:schemeClr val="bg1"/>
            </a:solidFill>
            <a:ln w="57150">
              <a:solidFill>
                <a:schemeClr val="accent1"/>
              </a:solidFill>
              <a:round/>
              <a:headEnd/>
              <a:tailEnd/>
            </a:ln>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34856" name="Line 49"/>
            <p:cNvSpPr>
              <a:spLocks noChangeShapeType="1"/>
            </p:cNvSpPr>
            <p:nvPr/>
          </p:nvSpPr>
          <p:spPr bwMode="auto">
            <a:xfrm>
              <a:off x="2122" y="2579"/>
              <a:ext cx="192" cy="0"/>
            </a:xfrm>
            <a:prstGeom prst="line">
              <a:avLst/>
            </a:prstGeom>
            <a:noFill/>
            <a:ln w="571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4857" name="Oval 50"/>
            <p:cNvSpPr>
              <a:spLocks noChangeArrowheads="1"/>
            </p:cNvSpPr>
            <p:nvPr/>
          </p:nvSpPr>
          <p:spPr bwMode="auto">
            <a:xfrm>
              <a:off x="3082" y="1331"/>
              <a:ext cx="384" cy="384"/>
            </a:xfrm>
            <a:prstGeom prst="ellipse">
              <a:avLst/>
            </a:prstGeom>
            <a:solidFill>
              <a:schemeClr val="bg1"/>
            </a:solidFill>
            <a:ln w="57150">
              <a:solidFill>
                <a:srgbClr val="FF0000"/>
              </a:solidFill>
              <a:round/>
              <a:headEnd/>
              <a:tailEnd/>
            </a:ln>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34858" name="Line 51"/>
            <p:cNvSpPr>
              <a:spLocks noChangeShapeType="1"/>
            </p:cNvSpPr>
            <p:nvPr/>
          </p:nvSpPr>
          <p:spPr bwMode="auto">
            <a:xfrm>
              <a:off x="3178" y="1523"/>
              <a:ext cx="192" cy="0"/>
            </a:xfrm>
            <a:prstGeom prst="line">
              <a:avLst/>
            </a:prstGeom>
            <a:noFill/>
            <a:ln w="571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4859" name="Line 52"/>
            <p:cNvSpPr>
              <a:spLocks noChangeShapeType="1"/>
            </p:cNvSpPr>
            <p:nvPr/>
          </p:nvSpPr>
          <p:spPr bwMode="auto">
            <a:xfrm>
              <a:off x="3274" y="1427"/>
              <a:ext cx="0" cy="192"/>
            </a:xfrm>
            <a:prstGeom prst="line">
              <a:avLst/>
            </a:prstGeom>
            <a:noFill/>
            <a:ln w="571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4860" name="Oval 53"/>
            <p:cNvSpPr>
              <a:spLocks noChangeArrowheads="1"/>
            </p:cNvSpPr>
            <p:nvPr/>
          </p:nvSpPr>
          <p:spPr bwMode="auto">
            <a:xfrm>
              <a:off x="3610" y="1331"/>
              <a:ext cx="384" cy="384"/>
            </a:xfrm>
            <a:prstGeom prst="ellipse">
              <a:avLst/>
            </a:prstGeom>
            <a:solidFill>
              <a:schemeClr val="bg1"/>
            </a:solidFill>
            <a:ln w="57150">
              <a:solidFill>
                <a:srgbClr val="FF0000"/>
              </a:solidFill>
              <a:round/>
              <a:headEnd/>
              <a:tailEnd/>
            </a:ln>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34861" name="Line 54"/>
            <p:cNvSpPr>
              <a:spLocks noChangeShapeType="1"/>
            </p:cNvSpPr>
            <p:nvPr/>
          </p:nvSpPr>
          <p:spPr bwMode="auto">
            <a:xfrm>
              <a:off x="3706" y="1523"/>
              <a:ext cx="192" cy="0"/>
            </a:xfrm>
            <a:prstGeom prst="line">
              <a:avLst/>
            </a:prstGeom>
            <a:noFill/>
            <a:ln w="571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4862" name="Line 55"/>
            <p:cNvSpPr>
              <a:spLocks noChangeShapeType="1"/>
            </p:cNvSpPr>
            <p:nvPr/>
          </p:nvSpPr>
          <p:spPr bwMode="auto">
            <a:xfrm>
              <a:off x="3802" y="1427"/>
              <a:ext cx="0" cy="192"/>
            </a:xfrm>
            <a:prstGeom prst="line">
              <a:avLst/>
            </a:prstGeom>
            <a:noFill/>
            <a:ln w="571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4863" name="Oval 56"/>
            <p:cNvSpPr>
              <a:spLocks noChangeArrowheads="1"/>
            </p:cNvSpPr>
            <p:nvPr/>
          </p:nvSpPr>
          <p:spPr bwMode="auto">
            <a:xfrm>
              <a:off x="4138" y="1331"/>
              <a:ext cx="384" cy="384"/>
            </a:xfrm>
            <a:prstGeom prst="ellipse">
              <a:avLst/>
            </a:prstGeom>
            <a:solidFill>
              <a:schemeClr val="bg1"/>
            </a:solidFill>
            <a:ln w="57150">
              <a:solidFill>
                <a:srgbClr val="FF0000"/>
              </a:solidFill>
              <a:round/>
              <a:headEnd/>
              <a:tailEnd/>
            </a:ln>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34864" name="Line 57"/>
            <p:cNvSpPr>
              <a:spLocks noChangeShapeType="1"/>
            </p:cNvSpPr>
            <p:nvPr/>
          </p:nvSpPr>
          <p:spPr bwMode="auto">
            <a:xfrm>
              <a:off x="4234" y="1523"/>
              <a:ext cx="192" cy="0"/>
            </a:xfrm>
            <a:prstGeom prst="line">
              <a:avLst/>
            </a:prstGeom>
            <a:noFill/>
            <a:ln w="571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4865" name="Line 58"/>
            <p:cNvSpPr>
              <a:spLocks noChangeShapeType="1"/>
            </p:cNvSpPr>
            <p:nvPr/>
          </p:nvSpPr>
          <p:spPr bwMode="auto">
            <a:xfrm>
              <a:off x="4330" y="1427"/>
              <a:ext cx="0" cy="192"/>
            </a:xfrm>
            <a:prstGeom prst="line">
              <a:avLst/>
            </a:prstGeom>
            <a:noFill/>
            <a:ln w="571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4866" name="Oval 59"/>
            <p:cNvSpPr>
              <a:spLocks noChangeArrowheads="1"/>
            </p:cNvSpPr>
            <p:nvPr/>
          </p:nvSpPr>
          <p:spPr bwMode="auto">
            <a:xfrm>
              <a:off x="4666" y="1331"/>
              <a:ext cx="384" cy="384"/>
            </a:xfrm>
            <a:prstGeom prst="ellipse">
              <a:avLst/>
            </a:prstGeom>
            <a:solidFill>
              <a:schemeClr val="bg1"/>
            </a:solidFill>
            <a:ln w="57150">
              <a:solidFill>
                <a:srgbClr val="FF0000"/>
              </a:solidFill>
              <a:round/>
              <a:headEnd/>
              <a:tailEnd/>
            </a:ln>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34867" name="Line 60"/>
            <p:cNvSpPr>
              <a:spLocks noChangeShapeType="1"/>
            </p:cNvSpPr>
            <p:nvPr/>
          </p:nvSpPr>
          <p:spPr bwMode="auto">
            <a:xfrm>
              <a:off x="4762" y="1523"/>
              <a:ext cx="192" cy="0"/>
            </a:xfrm>
            <a:prstGeom prst="line">
              <a:avLst/>
            </a:prstGeom>
            <a:noFill/>
            <a:ln w="571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4868" name="Line 61"/>
            <p:cNvSpPr>
              <a:spLocks noChangeShapeType="1"/>
            </p:cNvSpPr>
            <p:nvPr/>
          </p:nvSpPr>
          <p:spPr bwMode="auto">
            <a:xfrm>
              <a:off x="4858" y="1427"/>
              <a:ext cx="0" cy="192"/>
            </a:xfrm>
            <a:prstGeom prst="line">
              <a:avLst/>
            </a:prstGeom>
            <a:noFill/>
            <a:ln w="571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4869" name="Oval 62"/>
            <p:cNvSpPr>
              <a:spLocks noChangeArrowheads="1"/>
            </p:cNvSpPr>
            <p:nvPr/>
          </p:nvSpPr>
          <p:spPr bwMode="auto">
            <a:xfrm>
              <a:off x="3082" y="1859"/>
              <a:ext cx="384" cy="384"/>
            </a:xfrm>
            <a:prstGeom prst="ellipse">
              <a:avLst/>
            </a:prstGeom>
            <a:solidFill>
              <a:schemeClr val="bg1"/>
            </a:solidFill>
            <a:ln w="57150">
              <a:solidFill>
                <a:srgbClr val="FF0000"/>
              </a:solidFill>
              <a:round/>
              <a:headEnd/>
              <a:tailEnd/>
            </a:ln>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34870" name="Line 63"/>
            <p:cNvSpPr>
              <a:spLocks noChangeShapeType="1"/>
            </p:cNvSpPr>
            <p:nvPr/>
          </p:nvSpPr>
          <p:spPr bwMode="auto">
            <a:xfrm>
              <a:off x="3178" y="2051"/>
              <a:ext cx="192" cy="0"/>
            </a:xfrm>
            <a:prstGeom prst="line">
              <a:avLst/>
            </a:prstGeom>
            <a:noFill/>
            <a:ln w="571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4871" name="Line 64"/>
            <p:cNvSpPr>
              <a:spLocks noChangeShapeType="1"/>
            </p:cNvSpPr>
            <p:nvPr/>
          </p:nvSpPr>
          <p:spPr bwMode="auto">
            <a:xfrm>
              <a:off x="3274" y="1955"/>
              <a:ext cx="0" cy="192"/>
            </a:xfrm>
            <a:prstGeom prst="line">
              <a:avLst/>
            </a:prstGeom>
            <a:noFill/>
            <a:ln w="571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4872" name="Oval 65"/>
            <p:cNvSpPr>
              <a:spLocks noChangeArrowheads="1"/>
            </p:cNvSpPr>
            <p:nvPr/>
          </p:nvSpPr>
          <p:spPr bwMode="auto">
            <a:xfrm>
              <a:off x="3610" y="1859"/>
              <a:ext cx="384" cy="384"/>
            </a:xfrm>
            <a:prstGeom prst="ellipse">
              <a:avLst/>
            </a:prstGeom>
            <a:solidFill>
              <a:schemeClr val="bg1"/>
            </a:solidFill>
            <a:ln w="57150">
              <a:solidFill>
                <a:srgbClr val="FF0000"/>
              </a:solidFill>
              <a:round/>
              <a:headEnd/>
              <a:tailEnd/>
            </a:ln>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34873" name="Line 66"/>
            <p:cNvSpPr>
              <a:spLocks noChangeShapeType="1"/>
            </p:cNvSpPr>
            <p:nvPr/>
          </p:nvSpPr>
          <p:spPr bwMode="auto">
            <a:xfrm>
              <a:off x="3706" y="2051"/>
              <a:ext cx="192" cy="0"/>
            </a:xfrm>
            <a:prstGeom prst="line">
              <a:avLst/>
            </a:prstGeom>
            <a:noFill/>
            <a:ln w="571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4874" name="Line 67"/>
            <p:cNvSpPr>
              <a:spLocks noChangeShapeType="1"/>
            </p:cNvSpPr>
            <p:nvPr/>
          </p:nvSpPr>
          <p:spPr bwMode="auto">
            <a:xfrm>
              <a:off x="3802" y="1955"/>
              <a:ext cx="0" cy="192"/>
            </a:xfrm>
            <a:prstGeom prst="line">
              <a:avLst/>
            </a:prstGeom>
            <a:noFill/>
            <a:ln w="571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4875" name="Oval 68"/>
            <p:cNvSpPr>
              <a:spLocks noChangeArrowheads="1"/>
            </p:cNvSpPr>
            <p:nvPr/>
          </p:nvSpPr>
          <p:spPr bwMode="auto">
            <a:xfrm>
              <a:off x="4138" y="1859"/>
              <a:ext cx="384" cy="384"/>
            </a:xfrm>
            <a:prstGeom prst="ellipse">
              <a:avLst/>
            </a:prstGeom>
            <a:solidFill>
              <a:schemeClr val="bg1"/>
            </a:solidFill>
            <a:ln w="57150">
              <a:solidFill>
                <a:srgbClr val="FF0000"/>
              </a:solidFill>
              <a:round/>
              <a:headEnd/>
              <a:tailEnd/>
            </a:ln>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34876" name="Line 69"/>
            <p:cNvSpPr>
              <a:spLocks noChangeShapeType="1"/>
            </p:cNvSpPr>
            <p:nvPr/>
          </p:nvSpPr>
          <p:spPr bwMode="auto">
            <a:xfrm>
              <a:off x="4234" y="2051"/>
              <a:ext cx="192" cy="0"/>
            </a:xfrm>
            <a:prstGeom prst="line">
              <a:avLst/>
            </a:prstGeom>
            <a:noFill/>
            <a:ln w="571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4877" name="Line 70"/>
            <p:cNvSpPr>
              <a:spLocks noChangeShapeType="1"/>
            </p:cNvSpPr>
            <p:nvPr/>
          </p:nvSpPr>
          <p:spPr bwMode="auto">
            <a:xfrm>
              <a:off x="4330" y="1955"/>
              <a:ext cx="0" cy="192"/>
            </a:xfrm>
            <a:prstGeom prst="line">
              <a:avLst/>
            </a:prstGeom>
            <a:noFill/>
            <a:ln w="571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4878" name="Oval 71"/>
            <p:cNvSpPr>
              <a:spLocks noChangeArrowheads="1"/>
            </p:cNvSpPr>
            <p:nvPr/>
          </p:nvSpPr>
          <p:spPr bwMode="auto">
            <a:xfrm>
              <a:off x="4666" y="1859"/>
              <a:ext cx="384" cy="384"/>
            </a:xfrm>
            <a:prstGeom prst="ellipse">
              <a:avLst/>
            </a:prstGeom>
            <a:solidFill>
              <a:schemeClr val="bg1"/>
            </a:solidFill>
            <a:ln w="57150">
              <a:solidFill>
                <a:srgbClr val="FF0000"/>
              </a:solidFill>
              <a:round/>
              <a:headEnd/>
              <a:tailEnd/>
            </a:ln>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34879" name="Line 72"/>
            <p:cNvSpPr>
              <a:spLocks noChangeShapeType="1"/>
            </p:cNvSpPr>
            <p:nvPr/>
          </p:nvSpPr>
          <p:spPr bwMode="auto">
            <a:xfrm>
              <a:off x="4762" y="2051"/>
              <a:ext cx="192" cy="0"/>
            </a:xfrm>
            <a:prstGeom prst="line">
              <a:avLst/>
            </a:prstGeom>
            <a:noFill/>
            <a:ln w="571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4880" name="Line 73"/>
            <p:cNvSpPr>
              <a:spLocks noChangeShapeType="1"/>
            </p:cNvSpPr>
            <p:nvPr/>
          </p:nvSpPr>
          <p:spPr bwMode="auto">
            <a:xfrm>
              <a:off x="4858" y="1955"/>
              <a:ext cx="0" cy="192"/>
            </a:xfrm>
            <a:prstGeom prst="line">
              <a:avLst/>
            </a:prstGeom>
            <a:noFill/>
            <a:ln w="571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4881" name="Oval 74"/>
            <p:cNvSpPr>
              <a:spLocks noChangeArrowheads="1"/>
            </p:cNvSpPr>
            <p:nvPr/>
          </p:nvSpPr>
          <p:spPr bwMode="auto">
            <a:xfrm>
              <a:off x="3082" y="2387"/>
              <a:ext cx="384" cy="384"/>
            </a:xfrm>
            <a:prstGeom prst="ellipse">
              <a:avLst/>
            </a:prstGeom>
            <a:solidFill>
              <a:schemeClr val="bg1"/>
            </a:solidFill>
            <a:ln w="57150">
              <a:solidFill>
                <a:srgbClr val="FF0000"/>
              </a:solidFill>
              <a:round/>
              <a:headEnd/>
              <a:tailEnd/>
            </a:ln>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34882" name="Line 75"/>
            <p:cNvSpPr>
              <a:spLocks noChangeShapeType="1"/>
            </p:cNvSpPr>
            <p:nvPr/>
          </p:nvSpPr>
          <p:spPr bwMode="auto">
            <a:xfrm>
              <a:off x="3178" y="2579"/>
              <a:ext cx="192" cy="0"/>
            </a:xfrm>
            <a:prstGeom prst="line">
              <a:avLst/>
            </a:prstGeom>
            <a:noFill/>
            <a:ln w="571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4883" name="Line 76"/>
            <p:cNvSpPr>
              <a:spLocks noChangeShapeType="1"/>
            </p:cNvSpPr>
            <p:nvPr/>
          </p:nvSpPr>
          <p:spPr bwMode="auto">
            <a:xfrm>
              <a:off x="3274" y="2483"/>
              <a:ext cx="0" cy="192"/>
            </a:xfrm>
            <a:prstGeom prst="line">
              <a:avLst/>
            </a:prstGeom>
            <a:noFill/>
            <a:ln w="571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4884" name="Oval 77"/>
            <p:cNvSpPr>
              <a:spLocks noChangeArrowheads="1"/>
            </p:cNvSpPr>
            <p:nvPr/>
          </p:nvSpPr>
          <p:spPr bwMode="auto">
            <a:xfrm>
              <a:off x="3610" y="2387"/>
              <a:ext cx="384" cy="384"/>
            </a:xfrm>
            <a:prstGeom prst="ellipse">
              <a:avLst/>
            </a:prstGeom>
            <a:solidFill>
              <a:schemeClr val="bg1"/>
            </a:solidFill>
            <a:ln w="57150">
              <a:solidFill>
                <a:srgbClr val="FF0000"/>
              </a:solidFill>
              <a:round/>
              <a:headEnd/>
              <a:tailEnd/>
            </a:ln>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34885" name="Line 78"/>
            <p:cNvSpPr>
              <a:spLocks noChangeShapeType="1"/>
            </p:cNvSpPr>
            <p:nvPr/>
          </p:nvSpPr>
          <p:spPr bwMode="auto">
            <a:xfrm>
              <a:off x="3706" y="2579"/>
              <a:ext cx="192" cy="0"/>
            </a:xfrm>
            <a:prstGeom prst="line">
              <a:avLst/>
            </a:prstGeom>
            <a:noFill/>
            <a:ln w="571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4886" name="Line 79"/>
            <p:cNvSpPr>
              <a:spLocks noChangeShapeType="1"/>
            </p:cNvSpPr>
            <p:nvPr/>
          </p:nvSpPr>
          <p:spPr bwMode="auto">
            <a:xfrm>
              <a:off x="3802" y="2483"/>
              <a:ext cx="0" cy="192"/>
            </a:xfrm>
            <a:prstGeom prst="line">
              <a:avLst/>
            </a:prstGeom>
            <a:noFill/>
            <a:ln w="571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4887" name="Oval 80"/>
            <p:cNvSpPr>
              <a:spLocks noChangeArrowheads="1"/>
            </p:cNvSpPr>
            <p:nvPr/>
          </p:nvSpPr>
          <p:spPr bwMode="auto">
            <a:xfrm>
              <a:off x="4138" y="2387"/>
              <a:ext cx="384" cy="384"/>
            </a:xfrm>
            <a:prstGeom prst="ellipse">
              <a:avLst/>
            </a:prstGeom>
            <a:solidFill>
              <a:schemeClr val="bg1"/>
            </a:solidFill>
            <a:ln w="57150">
              <a:solidFill>
                <a:srgbClr val="FF0000"/>
              </a:solidFill>
              <a:round/>
              <a:headEnd/>
              <a:tailEnd/>
            </a:ln>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34888" name="Line 81"/>
            <p:cNvSpPr>
              <a:spLocks noChangeShapeType="1"/>
            </p:cNvSpPr>
            <p:nvPr/>
          </p:nvSpPr>
          <p:spPr bwMode="auto">
            <a:xfrm>
              <a:off x="4234" y="2579"/>
              <a:ext cx="192" cy="0"/>
            </a:xfrm>
            <a:prstGeom prst="line">
              <a:avLst/>
            </a:prstGeom>
            <a:noFill/>
            <a:ln w="571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4889" name="Line 82"/>
            <p:cNvSpPr>
              <a:spLocks noChangeShapeType="1"/>
            </p:cNvSpPr>
            <p:nvPr/>
          </p:nvSpPr>
          <p:spPr bwMode="auto">
            <a:xfrm>
              <a:off x="4330" y="2483"/>
              <a:ext cx="0" cy="192"/>
            </a:xfrm>
            <a:prstGeom prst="line">
              <a:avLst/>
            </a:prstGeom>
            <a:noFill/>
            <a:ln w="571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4890" name="Oval 83"/>
            <p:cNvSpPr>
              <a:spLocks noChangeArrowheads="1"/>
            </p:cNvSpPr>
            <p:nvPr/>
          </p:nvSpPr>
          <p:spPr bwMode="auto">
            <a:xfrm>
              <a:off x="4666" y="2387"/>
              <a:ext cx="384" cy="384"/>
            </a:xfrm>
            <a:prstGeom prst="ellipse">
              <a:avLst/>
            </a:prstGeom>
            <a:solidFill>
              <a:schemeClr val="bg1"/>
            </a:solidFill>
            <a:ln w="57150">
              <a:solidFill>
                <a:srgbClr val="FF0000"/>
              </a:solidFill>
              <a:round/>
              <a:headEnd/>
              <a:tailEnd/>
            </a:ln>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34891" name="Line 84"/>
            <p:cNvSpPr>
              <a:spLocks noChangeShapeType="1"/>
            </p:cNvSpPr>
            <p:nvPr/>
          </p:nvSpPr>
          <p:spPr bwMode="auto">
            <a:xfrm>
              <a:off x="4762" y="2579"/>
              <a:ext cx="192" cy="0"/>
            </a:xfrm>
            <a:prstGeom prst="line">
              <a:avLst/>
            </a:prstGeom>
            <a:noFill/>
            <a:ln w="571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4892" name="Line 85"/>
            <p:cNvSpPr>
              <a:spLocks noChangeShapeType="1"/>
            </p:cNvSpPr>
            <p:nvPr/>
          </p:nvSpPr>
          <p:spPr bwMode="auto">
            <a:xfrm>
              <a:off x="4858" y="2483"/>
              <a:ext cx="0" cy="192"/>
            </a:xfrm>
            <a:prstGeom prst="line">
              <a:avLst/>
            </a:prstGeom>
            <a:noFill/>
            <a:ln w="571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4893" name="Oval 86"/>
            <p:cNvSpPr>
              <a:spLocks noChangeArrowheads="1"/>
            </p:cNvSpPr>
            <p:nvPr/>
          </p:nvSpPr>
          <p:spPr bwMode="auto">
            <a:xfrm>
              <a:off x="4052" y="1840"/>
              <a:ext cx="96" cy="96"/>
            </a:xfrm>
            <a:prstGeom prst="ellipse">
              <a:avLst/>
            </a:prstGeom>
            <a:solidFill>
              <a:schemeClr val="bg1"/>
            </a:solidFill>
            <a:ln w="28575">
              <a:solidFill>
                <a:srgbClr val="FF66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34894" name="Oval 87"/>
            <p:cNvSpPr>
              <a:spLocks noChangeArrowheads="1"/>
            </p:cNvSpPr>
            <p:nvPr/>
          </p:nvSpPr>
          <p:spPr bwMode="auto">
            <a:xfrm>
              <a:off x="1882" y="1859"/>
              <a:ext cx="96" cy="96"/>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34895" name="Rectangle 88"/>
            <p:cNvSpPr>
              <a:spLocks noChangeArrowheads="1"/>
            </p:cNvSpPr>
            <p:nvPr/>
          </p:nvSpPr>
          <p:spPr bwMode="auto">
            <a:xfrm>
              <a:off x="778" y="1197"/>
              <a:ext cx="4416" cy="1728"/>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34896" name="Line 89"/>
            <p:cNvSpPr>
              <a:spLocks noChangeShapeType="1"/>
            </p:cNvSpPr>
            <p:nvPr/>
          </p:nvSpPr>
          <p:spPr bwMode="auto">
            <a:xfrm>
              <a:off x="2986" y="1187"/>
              <a:ext cx="0" cy="1728"/>
            </a:xfrm>
            <a:prstGeom prst="line">
              <a:avLst/>
            </a:prstGeom>
            <a:noFill/>
            <a:ln w="381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4897" name="Text Box 90"/>
            <p:cNvSpPr txBox="1">
              <a:spLocks noChangeArrowheads="1"/>
            </p:cNvSpPr>
            <p:nvPr/>
          </p:nvSpPr>
          <p:spPr bwMode="auto">
            <a:xfrm>
              <a:off x="991" y="851"/>
              <a:ext cx="47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r>
                <a:rPr kumimoji="1" lang="en-US" altLang="zh-CN" sz="2400" b="1">
                  <a:solidFill>
                    <a:srgbClr val="FF0066"/>
                  </a:solidFill>
                  <a:latin typeface="Times New Roman" panose="02020603050405020304" pitchFamily="18" charset="0"/>
                  <a:ea typeface="宋体" panose="02010600030101010101" pitchFamily="2" charset="-122"/>
                </a:rPr>
                <a:t>P </a:t>
              </a:r>
              <a:r>
                <a:rPr kumimoji="1" lang="zh-CN" altLang="en-US" sz="2400" b="1">
                  <a:solidFill>
                    <a:srgbClr val="FF0066"/>
                  </a:solidFill>
                  <a:latin typeface="Times New Roman" panose="02020603050405020304" pitchFamily="18" charset="0"/>
                  <a:ea typeface="宋体" panose="02010600030101010101" pitchFamily="2" charset="-122"/>
                </a:rPr>
                <a:t>区</a:t>
              </a:r>
              <a:endParaRPr kumimoji="1" lang="zh-CN" altLang="en-US" sz="2400">
                <a:solidFill>
                  <a:srgbClr val="FF0066"/>
                </a:solidFill>
                <a:latin typeface="Times New Roman" panose="02020603050405020304" pitchFamily="18" charset="0"/>
                <a:ea typeface="宋体" panose="02010600030101010101" pitchFamily="2" charset="-122"/>
              </a:endParaRPr>
            </a:p>
          </p:txBody>
        </p:sp>
        <p:sp>
          <p:nvSpPr>
            <p:cNvPr id="34898" name="Text Box 91"/>
            <p:cNvSpPr txBox="1">
              <a:spLocks noChangeArrowheads="1"/>
            </p:cNvSpPr>
            <p:nvPr/>
          </p:nvSpPr>
          <p:spPr bwMode="auto">
            <a:xfrm>
              <a:off x="4656" y="851"/>
              <a:ext cx="49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r>
                <a:rPr kumimoji="1" lang="en-US" altLang="zh-CN" sz="2400" b="1">
                  <a:solidFill>
                    <a:schemeClr val="accent2"/>
                  </a:solidFill>
                  <a:latin typeface="Times New Roman" panose="02020603050405020304" pitchFamily="18" charset="0"/>
                  <a:ea typeface="宋体" panose="02010600030101010101" pitchFamily="2" charset="-122"/>
                </a:rPr>
                <a:t>N </a:t>
              </a:r>
              <a:r>
                <a:rPr kumimoji="1" lang="zh-CN" altLang="en-US" sz="2400" b="1">
                  <a:solidFill>
                    <a:schemeClr val="accent2"/>
                  </a:solidFill>
                  <a:latin typeface="Times New Roman" panose="02020603050405020304" pitchFamily="18" charset="0"/>
                  <a:ea typeface="宋体" panose="02010600030101010101" pitchFamily="2" charset="-122"/>
                </a:rPr>
                <a:t>区</a:t>
              </a:r>
              <a:endParaRPr kumimoji="1" lang="zh-CN" altLang="en-US" sz="1800" b="1">
                <a:solidFill>
                  <a:schemeClr val="accent2"/>
                </a:solidFill>
                <a:latin typeface="Times New Roman" panose="02020603050405020304" pitchFamily="18" charset="0"/>
                <a:ea typeface="宋体" panose="02010600030101010101" pitchFamily="2" charset="-122"/>
              </a:endParaRPr>
            </a:p>
          </p:txBody>
        </p:sp>
        <p:grpSp>
          <p:nvGrpSpPr>
            <p:cNvPr id="34899" name="Group 92"/>
            <p:cNvGrpSpPr>
              <a:grpSpLocks/>
            </p:cNvGrpSpPr>
            <p:nvPr/>
          </p:nvGrpSpPr>
          <p:grpSpPr bwMode="auto">
            <a:xfrm>
              <a:off x="874" y="1214"/>
              <a:ext cx="1026" cy="1653"/>
              <a:chOff x="960" y="1611"/>
              <a:chExt cx="1026" cy="1653"/>
            </a:xfrm>
          </p:grpSpPr>
          <p:sp>
            <p:nvSpPr>
              <p:cNvPr id="34981" name="Oval 93"/>
              <p:cNvSpPr>
                <a:spLocks noChangeArrowheads="1"/>
              </p:cNvSpPr>
              <p:nvPr/>
            </p:nvSpPr>
            <p:spPr bwMode="auto">
              <a:xfrm>
                <a:off x="960" y="2160"/>
                <a:ext cx="96" cy="96"/>
              </a:xfrm>
              <a:prstGeom prst="ellipse">
                <a:avLst/>
              </a:prstGeom>
              <a:solidFill>
                <a:schemeClr val="bg1"/>
              </a:solidFill>
              <a:ln w="28575">
                <a:solidFill>
                  <a:srgbClr val="FF66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34982" name="Oval 94"/>
              <p:cNvSpPr>
                <a:spLocks noChangeArrowheads="1"/>
              </p:cNvSpPr>
              <p:nvPr/>
            </p:nvSpPr>
            <p:spPr bwMode="auto">
              <a:xfrm>
                <a:off x="960" y="2736"/>
                <a:ext cx="96" cy="96"/>
              </a:xfrm>
              <a:prstGeom prst="ellipse">
                <a:avLst/>
              </a:prstGeom>
              <a:solidFill>
                <a:schemeClr val="bg1"/>
              </a:solidFill>
              <a:ln w="28575">
                <a:solidFill>
                  <a:srgbClr val="FF66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34983" name="Oval 95"/>
              <p:cNvSpPr>
                <a:spLocks noChangeArrowheads="1"/>
              </p:cNvSpPr>
              <p:nvPr/>
            </p:nvSpPr>
            <p:spPr bwMode="auto">
              <a:xfrm>
                <a:off x="1872" y="2640"/>
                <a:ext cx="96" cy="96"/>
              </a:xfrm>
              <a:prstGeom prst="ellipse">
                <a:avLst/>
              </a:prstGeom>
              <a:solidFill>
                <a:schemeClr val="bg1"/>
              </a:solidFill>
              <a:ln w="28575">
                <a:solidFill>
                  <a:srgbClr val="FF66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34984" name="Oval 96"/>
              <p:cNvSpPr>
                <a:spLocks noChangeArrowheads="1"/>
              </p:cNvSpPr>
              <p:nvPr/>
            </p:nvSpPr>
            <p:spPr bwMode="auto">
              <a:xfrm>
                <a:off x="1488" y="3168"/>
                <a:ext cx="96" cy="96"/>
              </a:xfrm>
              <a:prstGeom prst="ellipse">
                <a:avLst/>
              </a:prstGeom>
              <a:solidFill>
                <a:schemeClr val="bg1"/>
              </a:solidFill>
              <a:ln w="28575">
                <a:solidFill>
                  <a:srgbClr val="FF66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34985" name="Oval 97"/>
              <p:cNvSpPr>
                <a:spLocks noChangeArrowheads="1"/>
              </p:cNvSpPr>
              <p:nvPr/>
            </p:nvSpPr>
            <p:spPr bwMode="auto">
              <a:xfrm>
                <a:off x="1872" y="2112"/>
                <a:ext cx="96" cy="96"/>
              </a:xfrm>
              <a:prstGeom prst="ellipse">
                <a:avLst/>
              </a:prstGeom>
              <a:solidFill>
                <a:schemeClr val="bg1"/>
              </a:solidFill>
              <a:ln w="28575">
                <a:solidFill>
                  <a:srgbClr val="FF66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34986" name="Oval 98"/>
              <p:cNvSpPr>
                <a:spLocks noChangeArrowheads="1"/>
              </p:cNvSpPr>
              <p:nvPr/>
            </p:nvSpPr>
            <p:spPr bwMode="auto">
              <a:xfrm>
                <a:off x="1890" y="1611"/>
                <a:ext cx="96" cy="96"/>
              </a:xfrm>
              <a:prstGeom prst="ellipse">
                <a:avLst/>
              </a:prstGeom>
              <a:solidFill>
                <a:schemeClr val="bg1"/>
              </a:solidFill>
              <a:ln w="28575">
                <a:solidFill>
                  <a:srgbClr val="FF66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34987" name="Oval 99"/>
              <p:cNvSpPr>
                <a:spLocks noChangeArrowheads="1"/>
              </p:cNvSpPr>
              <p:nvPr/>
            </p:nvSpPr>
            <p:spPr bwMode="auto">
              <a:xfrm>
                <a:off x="960" y="1632"/>
                <a:ext cx="96" cy="96"/>
              </a:xfrm>
              <a:prstGeom prst="ellipse">
                <a:avLst/>
              </a:prstGeom>
              <a:solidFill>
                <a:schemeClr val="bg1"/>
              </a:solidFill>
              <a:ln w="28575">
                <a:solidFill>
                  <a:srgbClr val="FF66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grpSp>
        <p:grpSp>
          <p:nvGrpSpPr>
            <p:cNvPr id="34900" name="Group 100"/>
            <p:cNvGrpSpPr>
              <a:grpSpLocks/>
            </p:cNvGrpSpPr>
            <p:nvPr/>
          </p:nvGrpSpPr>
          <p:grpSpPr bwMode="auto">
            <a:xfrm>
              <a:off x="4090" y="1235"/>
              <a:ext cx="1008" cy="1632"/>
              <a:chOff x="4176" y="1632"/>
              <a:chExt cx="1008" cy="1632"/>
            </a:xfrm>
          </p:grpSpPr>
          <p:sp>
            <p:nvSpPr>
              <p:cNvPr id="34974" name="Oval 101"/>
              <p:cNvSpPr>
                <a:spLocks noChangeArrowheads="1"/>
              </p:cNvSpPr>
              <p:nvPr/>
            </p:nvSpPr>
            <p:spPr bwMode="auto">
              <a:xfrm>
                <a:off x="5088" y="2112"/>
                <a:ext cx="96" cy="96"/>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34975" name="Oval 102"/>
              <p:cNvSpPr>
                <a:spLocks noChangeArrowheads="1"/>
              </p:cNvSpPr>
              <p:nvPr/>
            </p:nvSpPr>
            <p:spPr bwMode="auto">
              <a:xfrm>
                <a:off x="4176" y="2112"/>
                <a:ext cx="96" cy="96"/>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34976" name="Oval 103"/>
              <p:cNvSpPr>
                <a:spLocks noChangeArrowheads="1"/>
              </p:cNvSpPr>
              <p:nvPr/>
            </p:nvSpPr>
            <p:spPr bwMode="auto">
              <a:xfrm>
                <a:off x="4176" y="2640"/>
                <a:ext cx="96" cy="96"/>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34977" name="Oval 104"/>
              <p:cNvSpPr>
                <a:spLocks noChangeArrowheads="1"/>
              </p:cNvSpPr>
              <p:nvPr/>
            </p:nvSpPr>
            <p:spPr bwMode="auto">
              <a:xfrm>
                <a:off x="5088" y="2688"/>
                <a:ext cx="96" cy="96"/>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34978" name="Oval 105"/>
              <p:cNvSpPr>
                <a:spLocks noChangeArrowheads="1"/>
              </p:cNvSpPr>
              <p:nvPr/>
            </p:nvSpPr>
            <p:spPr bwMode="auto">
              <a:xfrm>
                <a:off x="4560" y="3168"/>
                <a:ext cx="96" cy="96"/>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34979" name="Oval 106"/>
              <p:cNvSpPr>
                <a:spLocks noChangeArrowheads="1"/>
              </p:cNvSpPr>
              <p:nvPr/>
            </p:nvSpPr>
            <p:spPr bwMode="auto">
              <a:xfrm>
                <a:off x="5088" y="3168"/>
                <a:ext cx="96" cy="96"/>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34980" name="Oval 107"/>
              <p:cNvSpPr>
                <a:spLocks noChangeArrowheads="1"/>
              </p:cNvSpPr>
              <p:nvPr/>
            </p:nvSpPr>
            <p:spPr bwMode="auto">
              <a:xfrm>
                <a:off x="4608" y="1632"/>
                <a:ext cx="96" cy="96"/>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grpSp>
        <p:grpSp>
          <p:nvGrpSpPr>
            <p:cNvPr id="34901" name="Group 108"/>
            <p:cNvGrpSpPr>
              <a:grpSpLocks/>
            </p:cNvGrpSpPr>
            <p:nvPr/>
          </p:nvGrpSpPr>
          <p:grpSpPr bwMode="auto">
            <a:xfrm>
              <a:off x="1354" y="1235"/>
              <a:ext cx="1026" cy="1653"/>
              <a:chOff x="960" y="1611"/>
              <a:chExt cx="1026" cy="1653"/>
            </a:xfrm>
          </p:grpSpPr>
          <p:sp>
            <p:nvSpPr>
              <p:cNvPr id="34967" name="Oval 109"/>
              <p:cNvSpPr>
                <a:spLocks noChangeArrowheads="1"/>
              </p:cNvSpPr>
              <p:nvPr/>
            </p:nvSpPr>
            <p:spPr bwMode="auto">
              <a:xfrm>
                <a:off x="960" y="2160"/>
                <a:ext cx="96" cy="96"/>
              </a:xfrm>
              <a:prstGeom prst="ellipse">
                <a:avLst/>
              </a:prstGeom>
              <a:solidFill>
                <a:schemeClr val="bg1"/>
              </a:solidFill>
              <a:ln w="28575">
                <a:solidFill>
                  <a:srgbClr val="FF66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34968" name="Oval 110"/>
              <p:cNvSpPr>
                <a:spLocks noChangeArrowheads="1"/>
              </p:cNvSpPr>
              <p:nvPr/>
            </p:nvSpPr>
            <p:spPr bwMode="auto">
              <a:xfrm>
                <a:off x="960" y="2736"/>
                <a:ext cx="96" cy="96"/>
              </a:xfrm>
              <a:prstGeom prst="ellipse">
                <a:avLst/>
              </a:prstGeom>
              <a:solidFill>
                <a:schemeClr val="bg1"/>
              </a:solidFill>
              <a:ln w="28575">
                <a:solidFill>
                  <a:srgbClr val="FF66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34969" name="Oval 111"/>
              <p:cNvSpPr>
                <a:spLocks noChangeArrowheads="1"/>
              </p:cNvSpPr>
              <p:nvPr/>
            </p:nvSpPr>
            <p:spPr bwMode="auto">
              <a:xfrm>
                <a:off x="1872" y="2640"/>
                <a:ext cx="96" cy="96"/>
              </a:xfrm>
              <a:prstGeom prst="ellipse">
                <a:avLst/>
              </a:prstGeom>
              <a:solidFill>
                <a:schemeClr val="bg1"/>
              </a:solidFill>
              <a:ln w="28575">
                <a:solidFill>
                  <a:srgbClr val="FF66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34970" name="Oval 112"/>
              <p:cNvSpPr>
                <a:spLocks noChangeArrowheads="1"/>
              </p:cNvSpPr>
              <p:nvPr/>
            </p:nvSpPr>
            <p:spPr bwMode="auto">
              <a:xfrm>
                <a:off x="1488" y="3168"/>
                <a:ext cx="96" cy="96"/>
              </a:xfrm>
              <a:prstGeom prst="ellipse">
                <a:avLst/>
              </a:prstGeom>
              <a:solidFill>
                <a:schemeClr val="bg1"/>
              </a:solidFill>
              <a:ln w="28575">
                <a:solidFill>
                  <a:srgbClr val="FF66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34971" name="Oval 113"/>
              <p:cNvSpPr>
                <a:spLocks noChangeArrowheads="1"/>
              </p:cNvSpPr>
              <p:nvPr/>
            </p:nvSpPr>
            <p:spPr bwMode="auto">
              <a:xfrm>
                <a:off x="1872" y="2112"/>
                <a:ext cx="96" cy="96"/>
              </a:xfrm>
              <a:prstGeom prst="ellipse">
                <a:avLst/>
              </a:prstGeom>
              <a:solidFill>
                <a:schemeClr val="bg1"/>
              </a:solidFill>
              <a:ln w="28575">
                <a:solidFill>
                  <a:srgbClr val="FF66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34972" name="Oval 114"/>
              <p:cNvSpPr>
                <a:spLocks noChangeArrowheads="1"/>
              </p:cNvSpPr>
              <p:nvPr/>
            </p:nvSpPr>
            <p:spPr bwMode="auto">
              <a:xfrm>
                <a:off x="1890" y="1611"/>
                <a:ext cx="96" cy="96"/>
              </a:xfrm>
              <a:prstGeom prst="ellipse">
                <a:avLst/>
              </a:prstGeom>
              <a:solidFill>
                <a:schemeClr val="bg1"/>
              </a:solidFill>
              <a:ln w="28575">
                <a:solidFill>
                  <a:srgbClr val="FF66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34973" name="Oval 115"/>
              <p:cNvSpPr>
                <a:spLocks noChangeArrowheads="1"/>
              </p:cNvSpPr>
              <p:nvPr/>
            </p:nvSpPr>
            <p:spPr bwMode="auto">
              <a:xfrm>
                <a:off x="960" y="1632"/>
                <a:ext cx="96" cy="96"/>
              </a:xfrm>
              <a:prstGeom prst="ellipse">
                <a:avLst/>
              </a:prstGeom>
              <a:solidFill>
                <a:schemeClr val="bg1"/>
              </a:solidFill>
              <a:ln w="28575">
                <a:solidFill>
                  <a:srgbClr val="FF66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grpSp>
        <p:grpSp>
          <p:nvGrpSpPr>
            <p:cNvPr id="34902" name="Group 116"/>
            <p:cNvGrpSpPr>
              <a:grpSpLocks/>
            </p:cNvGrpSpPr>
            <p:nvPr/>
          </p:nvGrpSpPr>
          <p:grpSpPr bwMode="auto">
            <a:xfrm>
              <a:off x="1135" y="1235"/>
              <a:ext cx="1026" cy="1653"/>
              <a:chOff x="960" y="1611"/>
              <a:chExt cx="1026" cy="1653"/>
            </a:xfrm>
          </p:grpSpPr>
          <p:sp>
            <p:nvSpPr>
              <p:cNvPr id="34960" name="Oval 117"/>
              <p:cNvSpPr>
                <a:spLocks noChangeArrowheads="1"/>
              </p:cNvSpPr>
              <p:nvPr/>
            </p:nvSpPr>
            <p:spPr bwMode="auto">
              <a:xfrm>
                <a:off x="960" y="2160"/>
                <a:ext cx="96" cy="96"/>
              </a:xfrm>
              <a:prstGeom prst="ellipse">
                <a:avLst/>
              </a:prstGeom>
              <a:solidFill>
                <a:schemeClr val="bg1"/>
              </a:solidFill>
              <a:ln w="28575">
                <a:solidFill>
                  <a:srgbClr val="FF66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34961" name="Oval 118"/>
              <p:cNvSpPr>
                <a:spLocks noChangeArrowheads="1"/>
              </p:cNvSpPr>
              <p:nvPr/>
            </p:nvSpPr>
            <p:spPr bwMode="auto">
              <a:xfrm>
                <a:off x="960" y="2736"/>
                <a:ext cx="96" cy="96"/>
              </a:xfrm>
              <a:prstGeom prst="ellipse">
                <a:avLst/>
              </a:prstGeom>
              <a:solidFill>
                <a:schemeClr val="bg1"/>
              </a:solidFill>
              <a:ln w="28575">
                <a:solidFill>
                  <a:srgbClr val="FF66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34962" name="Oval 119"/>
              <p:cNvSpPr>
                <a:spLocks noChangeArrowheads="1"/>
              </p:cNvSpPr>
              <p:nvPr/>
            </p:nvSpPr>
            <p:spPr bwMode="auto">
              <a:xfrm>
                <a:off x="1872" y="2640"/>
                <a:ext cx="96" cy="96"/>
              </a:xfrm>
              <a:prstGeom prst="ellipse">
                <a:avLst/>
              </a:prstGeom>
              <a:solidFill>
                <a:schemeClr val="bg1"/>
              </a:solidFill>
              <a:ln w="28575">
                <a:solidFill>
                  <a:srgbClr val="FF66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34963" name="Oval 120"/>
              <p:cNvSpPr>
                <a:spLocks noChangeArrowheads="1"/>
              </p:cNvSpPr>
              <p:nvPr/>
            </p:nvSpPr>
            <p:spPr bwMode="auto">
              <a:xfrm>
                <a:off x="1488" y="3168"/>
                <a:ext cx="96" cy="96"/>
              </a:xfrm>
              <a:prstGeom prst="ellipse">
                <a:avLst/>
              </a:prstGeom>
              <a:solidFill>
                <a:schemeClr val="bg1"/>
              </a:solidFill>
              <a:ln w="28575">
                <a:solidFill>
                  <a:srgbClr val="FF66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34964" name="Oval 121"/>
              <p:cNvSpPr>
                <a:spLocks noChangeArrowheads="1"/>
              </p:cNvSpPr>
              <p:nvPr/>
            </p:nvSpPr>
            <p:spPr bwMode="auto">
              <a:xfrm>
                <a:off x="1872" y="2112"/>
                <a:ext cx="96" cy="96"/>
              </a:xfrm>
              <a:prstGeom prst="ellipse">
                <a:avLst/>
              </a:prstGeom>
              <a:solidFill>
                <a:schemeClr val="bg1"/>
              </a:solidFill>
              <a:ln w="28575">
                <a:solidFill>
                  <a:srgbClr val="FF66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34965" name="Oval 122"/>
              <p:cNvSpPr>
                <a:spLocks noChangeArrowheads="1"/>
              </p:cNvSpPr>
              <p:nvPr/>
            </p:nvSpPr>
            <p:spPr bwMode="auto">
              <a:xfrm>
                <a:off x="1890" y="1611"/>
                <a:ext cx="96" cy="96"/>
              </a:xfrm>
              <a:prstGeom prst="ellipse">
                <a:avLst/>
              </a:prstGeom>
              <a:solidFill>
                <a:schemeClr val="bg1"/>
              </a:solidFill>
              <a:ln w="28575">
                <a:solidFill>
                  <a:srgbClr val="FF66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34966" name="Oval 123"/>
              <p:cNvSpPr>
                <a:spLocks noChangeArrowheads="1"/>
              </p:cNvSpPr>
              <p:nvPr/>
            </p:nvSpPr>
            <p:spPr bwMode="auto">
              <a:xfrm>
                <a:off x="960" y="1632"/>
                <a:ext cx="96" cy="96"/>
              </a:xfrm>
              <a:prstGeom prst="ellipse">
                <a:avLst/>
              </a:prstGeom>
              <a:solidFill>
                <a:schemeClr val="bg1"/>
              </a:solidFill>
              <a:ln w="28575">
                <a:solidFill>
                  <a:srgbClr val="FF66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grpSp>
        <p:grpSp>
          <p:nvGrpSpPr>
            <p:cNvPr id="34903" name="Group 124"/>
            <p:cNvGrpSpPr>
              <a:grpSpLocks/>
            </p:cNvGrpSpPr>
            <p:nvPr/>
          </p:nvGrpSpPr>
          <p:grpSpPr bwMode="auto">
            <a:xfrm>
              <a:off x="868" y="1223"/>
              <a:ext cx="1026" cy="1653"/>
              <a:chOff x="960" y="1611"/>
              <a:chExt cx="1026" cy="1653"/>
            </a:xfrm>
          </p:grpSpPr>
          <p:sp>
            <p:nvSpPr>
              <p:cNvPr id="34953" name="Oval 125"/>
              <p:cNvSpPr>
                <a:spLocks noChangeArrowheads="1"/>
              </p:cNvSpPr>
              <p:nvPr/>
            </p:nvSpPr>
            <p:spPr bwMode="auto">
              <a:xfrm>
                <a:off x="960" y="2160"/>
                <a:ext cx="96" cy="96"/>
              </a:xfrm>
              <a:prstGeom prst="ellipse">
                <a:avLst/>
              </a:prstGeom>
              <a:solidFill>
                <a:schemeClr val="bg1"/>
              </a:solidFill>
              <a:ln w="57150">
                <a:solidFill>
                  <a:schemeClr val="bg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34954" name="Oval 126"/>
              <p:cNvSpPr>
                <a:spLocks noChangeArrowheads="1"/>
              </p:cNvSpPr>
              <p:nvPr/>
            </p:nvSpPr>
            <p:spPr bwMode="auto">
              <a:xfrm>
                <a:off x="960" y="2736"/>
                <a:ext cx="96" cy="96"/>
              </a:xfrm>
              <a:prstGeom prst="ellipse">
                <a:avLst/>
              </a:prstGeom>
              <a:solidFill>
                <a:schemeClr val="bg1"/>
              </a:solidFill>
              <a:ln w="57150">
                <a:solidFill>
                  <a:schemeClr val="bg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34955" name="Oval 127"/>
              <p:cNvSpPr>
                <a:spLocks noChangeArrowheads="1"/>
              </p:cNvSpPr>
              <p:nvPr/>
            </p:nvSpPr>
            <p:spPr bwMode="auto">
              <a:xfrm>
                <a:off x="1872" y="2640"/>
                <a:ext cx="96" cy="96"/>
              </a:xfrm>
              <a:prstGeom prst="ellipse">
                <a:avLst/>
              </a:prstGeom>
              <a:solidFill>
                <a:schemeClr val="bg1"/>
              </a:solidFill>
              <a:ln w="57150">
                <a:solidFill>
                  <a:schemeClr val="bg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34956" name="Oval 128"/>
              <p:cNvSpPr>
                <a:spLocks noChangeArrowheads="1"/>
              </p:cNvSpPr>
              <p:nvPr/>
            </p:nvSpPr>
            <p:spPr bwMode="auto">
              <a:xfrm>
                <a:off x="1488" y="3168"/>
                <a:ext cx="96" cy="96"/>
              </a:xfrm>
              <a:prstGeom prst="ellipse">
                <a:avLst/>
              </a:prstGeom>
              <a:solidFill>
                <a:schemeClr val="bg1"/>
              </a:solidFill>
              <a:ln w="57150">
                <a:solidFill>
                  <a:schemeClr val="bg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34957" name="Oval 129"/>
              <p:cNvSpPr>
                <a:spLocks noChangeArrowheads="1"/>
              </p:cNvSpPr>
              <p:nvPr/>
            </p:nvSpPr>
            <p:spPr bwMode="auto">
              <a:xfrm>
                <a:off x="1872" y="2112"/>
                <a:ext cx="96" cy="96"/>
              </a:xfrm>
              <a:prstGeom prst="ellipse">
                <a:avLst/>
              </a:prstGeom>
              <a:solidFill>
                <a:schemeClr val="bg1"/>
              </a:solidFill>
              <a:ln w="57150">
                <a:solidFill>
                  <a:schemeClr val="bg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34958" name="Oval 130"/>
              <p:cNvSpPr>
                <a:spLocks noChangeArrowheads="1"/>
              </p:cNvSpPr>
              <p:nvPr/>
            </p:nvSpPr>
            <p:spPr bwMode="auto">
              <a:xfrm>
                <a:off x="1890" y="1611"/>
                <a:ext cx="96" cy="96"/>
              </a:xfrm>
              <a:prstGeom prst="ellipse">
                <a:avLst/>
              </a:prstGeom>
              <a:solidFill>
                <a:schemeClr val="bg1"/>
              </a:solidFill>
              <a:ln w="57150">
                <a:solidFill>
                  <a:schemeClr val="bg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34959" name="Oval 131"/>
              <p:cNvSpPr>
                <a:spLocks noChangeArrowheads="1"/>
              </p:cNvSpPr>
              <p:nvPr/>
            </p:nvSpPr>
            <p:spPr bwMode="auto">
              <a:xfrm>
                <a:off x="960" y="1632"/>
                <a:ext cx="96" cy="96"/>
              </a:xfrm>
              <a:prstGeom prst="ellipse">
                <a:avLst/>
              </a:prstGeom>
              <a:solidFill>
                <a:schemeClr val="bg1"/>
              </a:solidFill>
              <a:ln w="57150">
                <a:solidFill>
                  <a:schemeClr val="bg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grpSp>
        <p:grpSp>
          <p:nvGrpSpPr>
            <p:cNvPr id="34904" name="Group 132"/>
            <p:cNvGrpSpPr>
              <a:grpSpLocks/>
            </p:cNvGrpSpPr>
            <p:nvPr/>
          </p:nvGrpSpPr>
          <p:grpSpPr bwMode="auto">
            <a:xfrm>
              <a:off x="3841" y="1227"/>
              <a:ext cx="1008" cy="1632"/>
              <a:chOff x="4176" y="1632"/>
              <a:chExt cx="1008" cy="1632"/>
            </a:xfrm>
          </p:grpSpPr>
          <p:sp>
            <p:nvSpPr>
              <p:cNvPr id="34946" name="Oval 133"/>
              <p:cNvSpPr>
                <a:spLocks noChangeArrowheads="1"/>
              </p:cNvSpPr>
              <p:nvPr/>
            </p:nvSpPr>
            <p:spPr bwMode="auto">
              <a:xfrm>
                <a:off x="5088" y="2112"/>
                <a:ext cx="96" cy="96"/>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34947" name="Oval 134"/>
              <p:cNvSpPr>
                <a:spLocks noChangeArrowheads="1"/>
              </p:cNvSpPr>
              <p:nvPr/>
            </p:nvSpPr>
            <p:spPr bwMode="auto">
              <a:xfrm>
                <a:off x="4176" y="2112"/>
                <a:ext cx="96" cy="96"/>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34948" name="Oval 135"/>
              <p:cNvSpPr>
                <a:spLocks noChangeArrowheads="1"/>
              </p:cNvSpPr>
              <p:nvPr/>
            </p:nvSpPr>
            <p:spPr bwMode="auto">
              <a:xfrm>
                <a:off x="4176" y="2640"/>
                <a:ext cx="96" cy="96"/>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34949" name="Oval 136"/>
              <p:cNvSpPr>
                <a:spLocks noChangeArrowheads="1"/>
              </p:cNvSpPr>
              <p:nvPr/>
            </p:nvSpPr>
            <p:spPr bwMode="auto">
              <a:xfrm>
                <a:off x="5088" y="2688"/>
                <a:ext cx="96" cy="96"/>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34950" name="Oval 137"/>
              <p:cNvSpPr>
                <a:spLocks noChangeArrowheads="1"/>
              </p:cNvSpPr>
              <p:nvPr/>
            </p:nvSpPr>
            <p:spPr bwMode="auto">
              <a:xfrm>
                <a:off x="4560" y="3168"/>
                <a:ext cx="96" cy="96"/>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34951" name="Oval 138"/>
              <p:cNvSpPr>
                <a:spLocks noChangeArrowheads="1"/>
              </p:cNvSpPr>
              <p:nvPr/>
            </p:nvSpPr>
            <p:spPr bwMode="auto">
              <a:xfrm>
                <a:off x="5088" y="3168"/>
                <a:ext cx="96" cy="96"/>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34952" name="Oval 139"/>
              <p:cNvSpPr>
                <a:spLocks noChangeArrowheads="1"/>
              </p:cNvSpPr>
              <p:nvPr/>
            </p:nvSpPr>
            <p:spPr bwMode="auto">
              <a:xfrm>
                <a:off x="4608" y="1632"/>
                <a:ext cx="96" cy="96"/>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grpSp>
        <p:grpSp>
          <p:nvGrpSpPr>
            <p:cNvPr id="34905" name="Group 140"/>
            <p:cNvGrpSpPr>
              <a:grpSpLocks/>
            </p:cNvGrpSpPr>
            <p:nvPr/>
          </p:nvGrpSpPr>
          <p:grpSpPr bwMode="auto">
            <a:xfrm>
              <a:off x="3592" y="1236"/>
              <a:ext cx="1008" cy="1632"/>
              <a:chOff x="4176" y="1632"/>
              <a:chExt cx="1008" cy="1632"/>
            </a:xfrm>
          </p:grpSpPr>
          <p:sp>
            <p:nvSpPr>
              <p:cNvPr id="34939" name="Oval 141"/>
              <p:cNvSpPr>
                <a:spLocks noChangeArrowheads="1"/>
              </p:cNvSpPr>
              <p:nvPr/>
            </p:nvSpPr>
            <p:spPr bwMode="auto">
              <a:xfrm>
                <a:off x="5088" y="2112"/>
                <a:ext cx="96" cy="96"/>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34940" name="Oval 142"/>
              <p:cNvSpPr>
                <a:spLocks noChangeArrowheads="1"/>
              </p:cNvSpPr>
              <p:nvPr/>
            </p:nvSpPr>
            <p:spPr bwMode="auto">
              <a:xfrm>
                <a:off x="4176" y="2112"/>
                <a:ext cx="96" cy="96"/>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34941" name="Oval 143"/>
              <p:cNvSpPr>
                <a:spLocks noChangeArrowheads="1"/>
              </p:cNvSpPr>
              <p:nvPr/>
            </p:nvSpPr>
            <p:spPr bwMode="auto">
              <a:xfrm>
                <a:off x="4176" y="2640"/>
                <a:ext cx="96" cy="96"/>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34942" name="Oval 144"/>
              <p:cNvSpPr>
                <a:spLocks noChangeArrowheads="1"/>
              </p:cNvSpPr>
              <p:nvPr/>
            </p:nvSpPr>
            <p:spPr bwMode="auto">
              <a:xfrm>
                <a:off x="5088" y="2688"/>
                <a:ext cx="96" cy="96"/>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34943" name="Oval 145"/>
              <p:cNvSpPr>
                <a:spLocks noChangeArrowheads="1"/>
              </p:cNvSpPr>
              <p:nvPr/>
            </p:nvSpPr>
            <p:spPr bwMode="auto">
              <a:xfrm>
                <a:off x="4560" y="3168"/>
                <a:ext cx="96" cy="96"/>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34944" name="Oval 146"/>
              <p:cNvSpPr>
                <a:spLocks noChangeArrowheads="1"/>
              </p:cNvSpPr>
              <p:nvPr/>
            </p:nvSpPr>
            <p:spPr bwMode="auto">
              <a:xfrm>
                <a:off x="5088" y="3168"/>
                <a:ext cx="96" cy="96"/>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34945" name="Oval 147"/>
              <p:cNvSpPr>
                <a:spLocks noChangeArrowheads="1"/>
              </p:cNvSpPr>
              <p:nvPr/>
            </p:nvSpPr>
            <p:spPr bwMode="auto">
              <a:xfrm>
                <a:off x="4608" y="1632"/>
                <a:ext cx="96" cy="96"/>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grpSp>
        <p:grpSp>
          <p:nvGrpSpPr>
            <p:cNvPr id="34906" name="Group 148"/>
            <p:cNvGrpSpPr>
              <a:grpSpLocks/>
            </p:cNvGrpSpPr>
            <p:nvPr/>
          </p:nvGrpSpPr>
          <p:grpSpPr bwMode="auto">
            <a:xfrm>
              <a:off x="4099" y="1236"/>
              <a:ext cx="1008" cy="1632"/>
              <a:chOff x="4176" y="1632"/>
              <a:chExt cx="1008" cy="1632"/>
            </a:xfrm>
          </p:grpSpPr>
          <p:sp>
            <p:nvSpPr>
              <p:cNvPr id="34932" name="Oval 149"/>
              <p:cNvSpPr>
                <a:spLocks noChangeArrowheads="1"/>
              </p:cNvSpPr>
              <p:nvPr/>
            </p:nvSpPr>
            <p:spPr bwMode="auto">
              <a:xfrm>
                <a:off x="5088" y="2112"/>
                <a:ext cx="96" cy="96"/>
              </a:xfrm>
              <a:prstGeom prst="ellipse">
                <a:avLst/>
              </a:prstGeom>
              <a:solidFill>
                <a:schemeClr val="bg1"/>
              </a:solidFill>
              <a:ln w="76200">
                <a:solidFill>
                  <a:schemeClr val="bg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34933" name="Oval 150"/>
              <p:cNvSpPr>
                <a:spLocks noChangeArrowheads="1"/>
              </p:cNvSpPr>
              <p:nvPr/>
            </p:nvSpPr>
            <p:spPr bwMode="auto">
              <a:xfrm>
                <a:off x="4176" y="2112"/>
                <a:ext cx="96" cy="96"/>
              </a:xfrm>
              <a:prstGeom prst="ellipse">
                <a:avLst/>
              </a:prstGeom>
              <a:solidFill>
                <a:schemeClr val="bg1"/>
              </a:solidFill>
              <a:ln w="76200">
                <a:solidFill>
                  <a:schemeClr val="bg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34934" name="Oval 151"/>
              <p:cNvSpPr>
                <a:spLocks noChangeArrowheads="1"/>
              </p:cNvSpPr>
              <p:nvPr/>
            </p:nvSpPr>
            <p:spPr bwMode="auto">
              <a:xfrm>
                <a:off x="4176" y="2640"/>
                <a:ext cx="96" cy="96"/>
              </a:xfrm>
              <a:prstGeom prst="ellipse">
                <a:avLst/>
              </a:prstGeom>
              <a:solidFill>
                <a:schemeClr val="bg1"/>
              </a:solidFill>
              <a:ln w="76200">
                <a:solidFill>
                  <a:schemeClr val="bg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34935" name="Oval 152"/>
              <p:cNvSpPr>
                <a:spLocks noChangeArrowheads="1"/>
              </p:cNvSpPr>
              <p:nvPr/>
            </p:nvSpPr>
            <p:spPr bwMode="auto">
              <a:xfrm>
                <a:off x="5088" y="2688"/>
                <a:ext cx="96" cy="96"/>
              </a:xfrm>
              <a:prstGeom prst="ellipse">
                <a:avLst/>
              </a:prstGeom>
              <a:solidFill>
                <a:schemeClr val="bg1"/>
              </a:solidFill>
              <a:ln w="76200">
                <a:solidFill>
                  <a:schemeClr val="bg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34936" name="Oval 153"/>
              <p:cNvSpPr>
                <a:spLocks noChangeArrowheads="1"/>
              </p:cNvSpPr>
              <p:nvPr/>
            </p:nvSpPr>
            <p:spPr bwMode="auto">
              <a:xfrm>
                <a:off x="4560" y="3168"/>
                <a:ext cx="96" cy="96"/>
              </a:xfrm>
              <a:prstGeom prst="ellipse">
                <a:avLst/>
              </a:prstGeom>
              <a:solidFill>
                <a:schemeClr val="bg1"/>
              </a:solidFill>
              <a:ln w="76200">
                <a:solidFill>
                  <a:schemeClr val="bg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34937" name="Oval 154"/>
              <p:cNvSpPr>
                <a:spLocks noChangeArrowheads="1"/>
              </p:cNvSpPr>
              <p:nvPr/>
            </p:nvSpPr>
            <p:spPr bwMode="auto">
              <a:xfrm>
                <a:off x="5088" y="3168"/>
                <a:ext cx="96" cy="96"/>
              </a:xfrm>
              <a:prstGeom prst="ellipse">
                <a:avLst/>
              </a:prstGeom>
              <a:solidFill>
                <a:schemeClr val="bg1"/>
              </a:solidFill>
              <a:ln w="76200">
                <a:solidFill>
                  <a:schemeClr val="bg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34938" name="Oval 155"/>
              <p:cNvSpPr>
                <a:spLocks noChangeArrowheads="1"/>
              </p:cNvSpPr>
              <p:nvPr/>
            </p:nvSpPr>
            <p:spPr bwMode="auto">
              <a:xfrm>
                <a:off x="4608" y="1632"/>
                <a:ext cx="96" cy="96"/>
              </a:xfrm>
              <a:prstGeom prst="ellipse">
                <a:avLst/>
              </a:prstGeom>
              <a:solidFill>
                <a:schemeClr val="bg1"/>
              </a:solidFill>
              <a:ln w="76200">
                <a:solidFill>
                  <a:schemeClr val="bg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grpSp>
        <p:sp>
          <p:nvSpPr>
            <p:cNvPr id="34907" name="Line 156"/>
            <p:cNvSpPr>
              <a:spLocks noChangeShapeType="1"/>
            </p:cNvSpPr>
            <p:nvPr/>
          </p:nvSpPr>
          <p:spPr bwMode="auto">
            <a:xfrm>
              <a:off x="748" y="1917"/>
              <a:ext cx="0" cy="240"/>
            </a:xfrm>
            <a:prstGeom prst="line">
              <a:avLst/>
            </a:prstGeom>
            <a:noFill/>
            <a:ln w="571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4908" name="Line 157"/>
            <p:cNvSpPr>
              <a:spLocks noChangeShapeType="1"/>
            </p:cNvSpPr>
            <p:nvPr/>
          </p:nvSpPr>
          <p:spPr bwMode="auto">
            <a:xfrm>
              <a:off x="5209" y="1914"/>
              <a:ext cx="0" cy="240"/>
            </a:xfrm>
            <a:prstGeom prst="line">
              <a:avLst/>
            </a:prstGeom>
            <a:noFill/>
            <a:ln w="571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4909" name="Line 158"/>
            <p:cNvSpPr>
              <a:spLocks noChangeShapeType="1"/>
            </p:cNvSpPr>
            <p:nvPr/>
          </p:nvSpPr>
          <p:spPr bwMode="auto">
            <a:xfrm flipH="1">
              <a:off x="2699" y="3021"/>
              <a:ext cx="671" cy="0"/>
            </a:xfrm>
            <a:prstGeom prst="line">
              <a:avLst/>
            </a:prstGeom>
            <a:noFill/>
            <a:ln w="38100">
              <a:solidFill>
                <a:srgbClr val="000000"/>
              </a:solidFill>
              <a:round/>
              <a:headEnd/>
              <a:tailEnd type="stealth"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4910" name="Text Box 159"/>
            <p:cNvSpPr txBox="1">
              <a:spLocks noChangeArrowheads="1"/>
            </p:cNvSpPr>
            <p:nvPr/>
          </p:nvSpPr>
          <p:spPr bwMode="auto">
            <a:xfrm>
              <a:off x="1683" y="657"/>
              <a:ext cx="2107" cy="422"/>
            </a:xfrm>
            <a:prstGeom prst="rect">
              <a:avLst/>
            </a:prstGeom>
            <a:noFill/>
            <a:ln w="28575">
              <a:solidFill>
                <a:srgbClr val="FF0066"/>
              </a:solidFill>
              <a:miter lim="800000"/>
              <a:headEnd/>
              <a:tailEnd type="none" w="sm"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r>
                <a:rPr kumimoji="1" lang="zh-CN" altLang="en-US" sz="1800" b="1">
                  <a:latin typeface="Times New Roman" panose="02020603050405020304" pitchFamily="18" charset="0"/>
                  <a:ea typeface="宋体" panose="02010600030101010101" pitchFamily="2" charset="-122"/>
                </a:rPr>
                <a:t>外电场驱使</a:t>
              </a:r>
              <a:r>
                <a:rPr kumimoji="1" lang="en-US" altLang="zh-CN" sz="1800" b="1">
                  <a:latin typeface="Times New Roman" panose="02020603050405020304" pitchFamily="18" charset="0"/>
                  <a:ea typeface="宋体" panose="02010600030101010101" pitchFamily="2" charset="-122"/>
                </a:rPr>
                <a:t>P</a:t>
              </a:r>
              <a:r>
                <a:rPr kumimoji="1" lang="zh-CN" altLang="en-US" sz="1800" b="1">
                  <a:latin typeface="Times New Roman" panose="02020603050405020304" pitchFamily="18" charset="0"/>
                  <a:ea typeface="宋体" panose="02010600030101010101" pitchFamily="2" charset="-122"/>
                </a:rPr>
                <a:t>区的空穴进入空间</a:t>
              </a:r>
            </a:p>
            <a:p>
              <a:pPr algn="ctr" eaLnBrk="1" hangingPunct="1">
                <a:spcBef>
                  <a:spcPct val="0"/>
                </a:spcBef>
                <a:buClrTx/>
                <a:buFontTx/>
                <a:buNone/>
              </a:pPr>
              <a:r>
                <a:rPr kumimoji="1" lang="zh-CN" altLang="en-US" sz="1800" b="1">
                  <a:latin typeface="Times New Roman" panose="02020603050405020304" pitchFamily="18" charset="0"/>
                  <a:ea typeface="宋体" panose="02010600030101010101" pitchFamily="2" charset="-122"/>
                </a:rPr>
                <a:t>电荷区抵消一部分负空间电荷</a:t>
              </a:r>
            </a:p>
          </p:txBody>
        </p:sp>
        <p:sp>
          <p:nvSpPr>
            <p:cNvPr id="34911" name="Rectangle 160"/>
            <p:cNvSpPr>
              <a:spLocks noChangeArrowheads="1"/>
            </p:cNvSpPr>
            <p:nvPr/>
          </p:nvSpPr>
          <p:spPr bwMode="auto">
            <a:xfrm>
              <a:off x="1665" y="654"/>
              <a:ext cx="2112" cy="432"/>
            </a:xfrm>
            <a:prstGeom prst="rect">
              <a:avLst/>
            </a:prstGeom>
            <a:solidFill>
              <a:schemeClr val="bg1"/>
            </a:solidFill>
            <a:ln w="38100">
              <a:solidFill>
                <a:schemeClr val="bg1"/>
              </a:solidFill>
              <a:miter lim="800000"/>
              <a:headEnd/>
              <a:tailEnd type="none" w="sm" len="lg"/>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34912" name="Text Box 161"/>
            <p:cNvSpPr txBox="1">
              <a:spLocks noChangeArrowheads="1"/>
            </p:cNvSpPr>
            <p:nvPr/>
          </p:nvSpPr>
          <p:spPr bwMode="auto">
            <a:xfrm>
              <a:off x="2883" y="669"/>
              <a:ext cx="1688" cy="422"/>
            </a:xfrm>
            <a:prstGeom prst="rect">
              <a:avLst/>
            </a:prstGeom>
            <a:noFill/>
            <a:ln w="28575">
              <a:solidFill>
                <a:schemeClr val="accent1"/>
              </a:solidFill>
              <a:miter lim="800000"/>
              <a:headEnd/>
              <a:tailEnd type="none" w="sm"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r>
                <a:rPr kumimoji="1" lang="en-US" altLang="zh-CN" sz="1800" b="1">
                  <a:latin typeface="Times New Roman" panose="02020603050405020304" pitchFamily="18" charset="0"/>
                  <a:ea typeface="宋体" panose="02010600030101010101" pitchFamily="2" charset="-122"/>
                </a:rPr>
                <a:t>N</a:t>
              </a:r>
              <a:r>
                <a:rPr kumimoji="1" lang="zh-CN" altLang="en-US" sz="1800" b="1">
                  <a:latin typeface="Times New Roman" panose="02020603050405020304" pitchFamily="18" charset="0"/>
                  <a:ea typeface="宋体" panose="02010600030101010101" pitchFamily="2" charset="-122"/>
                </a:rPr>
                <a:t>区电子进入空间电荷区</a:t>
              </a:r>
            </a:p>
            <a:p>
              <a:pPr algn="ctr" eaLnBrk="1" hangingPunct="1">
                <a:spcBef>
                  <a:spcPct val="0"/>
                </a:spcBef>
                <a:buClrTx/>
                <a:buFontTx/>
                <a:buNone/>
              </a:pPr>
              <a:r>
                <a:rPr kumimoji="1" lang="zh-CN" altLang="en-US" sz="1800" b="1">
                  <a:latin typeface="Times New Roman" panose="02020603050405020304" pitchFamily="18" charset="0"/>
                  <a:ea typeface="宋体" panose="02010600030101010101" pitchFamily="2" charset="-122"/>
                </a:rPr>
                <a:t>抵消一部分正空间电荷</a:t>
              </a:r>
            </a:p>
          </p:txBody>
        </p:sp>
        <p:sp>
          <p:nvSpPr>
            <p:cNvPr id="34913" name="Rectangle 162"/>
            <p:cNvSpPr>
              <a:spLocks noChangeArrowheads="1"/>
            </p:cNvSpPr>
            <p:nvPr/>
          </p:nvSpPr>
          <p:spPr bwMode="auto">
            <a:xfrm>
              <a:off x="2865" y="669"/>
              <a:ext cx="1751" cy="480"/>
            </a:xfrm>
            <a:prstGeom prst="rect">
              <a:avLst/>
            </a:prstGeom>
            <a:solidFill>
              <a:srgbClr val="FFFFFF"/>
            </a:solidFill>
            <a:ln w="38100">
              <a:solidFill>
                <a:schemeClr val="bg1"/>
              </a:solidFill>
              <a:miter lim="800000"/>
              <a:headEnd/>
              <a:tailEnd type="none" w="sm" len="lg"/>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grpSp>
          <p:nvGrpSpPr>
            <p:cNvPr id="34914" name="Group 163"/>
            <p:cNvGrpSpPr>
              <a:grpSpLocks/>
            </p:cNvGrpSpPr>
            <p:nvPr/>
          </p:nvGrpSpPr>
          <p:grpSpPr bwMode="auto">
            <a:xfrm>
              <a:off x="2458" y="717"/>
              <a:ext cx="1104" cy="2160"/>
              <a:chOff x="2352" y="240"/>
              <a:chExt cx="1104" cy="2160"/>
            </a:xfrm>
          </p:grpSpPr>
          <p:sp>
            <p:nvSpPr>
              <p:cNvPr id="34926" name="Text Box 164"/>
              <p:cNvSpPr txBox="1">
                <a:spLocks noChangeArrowheads="1"/>
              </p:cNvSpPr>
              <p:nvPr/>
            </p:nvSpPr>
            <p:spPr bwMode="auto">
              <a:xfrm>
                <a:off x="2352" y="240"/>
                <a:ext cx="1104"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r>
                  <a:rPr kumimoji="1" lang="zh-CN" altLang="en-US" sz="1600" b="1">
                    <a:latin typeface="Times New Roman" panose="02020603050405020304" pitchFamily="18" charset="0"/>
                    <a:ea typeface="宋体" panose="02010600030101010101" pitchFamily="2" charset="-122"/>
                  </a:rPr>
                  <a:t>空间电荷区变窄</a:t>
                </a:r>
                <a:r>
                  <a:rPr kumimoji="1" lang="zh-CN" altLang="en-US" sz="1600">
                    <a:latin typeface="Times New Roman" panose="02020603050405020304" pitchFamily="18" charset="0"/>
                    <a:ea typeface="宋体" panose="02010600030101010101" pitchFamily="2" charset="-122"/>
                  </a:rPr>
                  <a:t> </a:t>
                </a:r>
                <a:endParaRPr kumimoji="1" lang="zh-CN" altLang="en-US" sz="2400">
                  <a:latin typeface="Times New Roman" panose="02020603050405020304" pitchFamily="18" charset="0"/>
                  <a:ea typeface="宋体" panose="02010600030101010101" pitchFamily="2" charset="-122"/>
                </a:endParaRPr>
              </a:p>
            </p:txBody>
          </p:sp>
          <p:sp>
            <p:nvSpPr>
              <p:cNvPr id="34927" name="Line 165"/>
              <p:cNvSpPr>
                <a:spLocks noChangeShapeType="1"/>
              </p:cNvSpPr>
              <p:nvPr/>
            </p:nvSpPr>
            <p:spPr bwMode="auto">
              <a:xfrm>
                <a:off x="2400" y="528"/>
                <a:ext cx="1008" cy="0"/>
              </a:xfrm>
              <a:prstGeom prst="line">
                <a:avLst/>
              </a:prstGeom>
              <a:noFill/>
              <a:ln w="28575">
                <a:solidFill>
                  <a:srgbClr val="FF66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4928" name="Line 166"/>
              <p:cNvSpPr>
                <a:spLocks noChangeShapeType="1"/>
              </p:cNvSpPr>
              <p:nvPr/>
            </p:nvSpPr>
            <p:spPr bwMode="auto">
              <a:xfrm flipV="1">
                <a:off x="2400" y="336"/>
                <a:ext cx="0" cy="336"/>
              </a:xfrm>
              <a:prstGeom prst="line">
                <a:avLst/>
              </a:prstGeom>
              <a:noFill/>
              <a:ln w="19050">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4929" name="Line 167"/>
              <p:cNvSpPr>
                <a:spLocks noChangeShapeType="1"/>
              </p:cNvSpPr>
              <p:nvPr/>
            </p:nvSpPr>
            <p:spPr bwMode="auto">
              <a:xfrm flipV="1">
                <a:off x="3408" y="336"/>
                <a:ext cx="0" cy="336"/>
              </a:xfrm>
              <a:prstGeom prst="line">
                <a:avLst/>
              </a:prstGeom>
              <a:noFill/>
              <a:ln w="19050">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4930" name="Line 168"/>
              <p:cNvSpPr>
                <a:spLocks noChangeShapeType="1"/>
              </p:cNvSpPr>
              <p:nvPr/>
            </p:nvSpPr>
            <p:spPr bwMode="auto">
              <a:xfrm>
                <a:off x="2400" y="720"/>
                <a:ext cx="0" cy="1680"/>
              </a:xfrm>
              <a:prstGeom prst="line">
                <a:avLst/>
              </a:prstGeom>
              <a:noFill/>
              <a:ln w="19050">
                <a:solidFill>
                  <a:srgbClr val="FF66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4931" name="Line 169"/>
              <p:cNvSpPr>
                <a:spLocks noChangeShapeType="1"/>
              </p:cNvSpPr>
              <p:nvPr/>
            </p:nvSpPr>
            <p:spPr bwMode="auto">
              <a:xfrm>
                <a:off x="3408" y="720"/>
                <a:ext cx="0" cy="1680"/>
              </a:xfrm>
              <a:prstGeom prst="line">
                <a:avLst/>
              </a:prstGeom>
              <a:noFill/>
              <a:ln w="19050">
                <a:solidFill>
                  <a:srgbClr val="FF66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grpSp>
          <p:nvGrpSpPr>
            <p:cNvPr id="34915" name="Group 170"/>
            <p:cNvGrpSpPr>
              <a:grpSpLocks/>
            </p:cNvGrpSpPr>
            <p:nvPr/>
          </p:nvGrpSpPr>
          <p:grpSpPr bwMode="auto">
            <a:xfrm>
              <a:off x="480" y="1832"/>
              <a:ext cx="432" cy="96"/>
              <a:chOff x="543" y="1787"/>
              <a:chExt cx="432" cy="96"/>
            </a:xfrm>
          </p:grpSpPr>
          <p:sp>
            <p:nvSpPr>
              <p:cNvPr id="34923" name="Oval 171"/>
              <p:cNvSpPr>
                <a:spLocks noChangeArrowheads="1"/>
              </p:cNvSpPr>
              <p:nvPr/>
            </p:nvSpPr>
            <p:spPr bwMode="auto">
              <a:xfrm>
                <a:off x="879" y="1787"/>
                <a:ext cx="96" cy="96"/>
              </a:xfrm>
              <a:prstGeom prst="ellipse">
                <a:avLst/>
              </a:prstGeom>
              <a:solidFill>
                <a:schemeClr val="bg1"/>
              </a:solidFill>
              <a:ln w="28575">
                <a:solidFill>
                  <a:srgbClr val="FF66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34924" name="Oval 172"/>
              <p:cNvSpPr>
                <a:spLocks noChangeArrowheads="1"/>
              </p:cNvSpPr>
              <p:nvPr/>
            </p:nvSpPr>
            <p:spPr bwMode="auto">
              <a:xfrm>
                <a:off x="687" y="1787"/>
                <a:ext cx="96" cy="96"/>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34925" name="Line 173"/>
              <p:cNvSpPr>
                <a:spLocks noChangeShapeType="1"/>
              </p:cNvSpPr>
              <p:nvPr/>
            </p:nvSpPr>
            <p:spPr bwMode="auto">
              <a:xfrm flipH="1">
                <a:off x="543" y="1835"/>
                <a:ext cx="144" cy="0"/>
              </a:xfrm>
              <a:prstGeom prst="line">
                <a:avLst/>
              </a:prstGeom>
              <a:noFill/>
              <a:ln w="2857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grpSp>
          <p:nvGrpSpPr>
            <p:cNvPr id="34916" name="Group 174"/>
            <p:cNvGrpSpPr>
              <a:grpSpLocks/>
            </p:cNvGrpSpPr>
            <p:nvPr/>
          </p:nvGrpSpPr>
          <p:grpSpPr bwMode="auto">
            <a:xfrm>
              <a:off x="5050" y="1800"/>
              <a:ext cx="518" cy="98"/>
              <a:chOff x="4992" y="1707"/>
              <a:chExt cx="518" cy="98"/>
            </a:xfrm>
          </p:grpSpPr>
          <p:grpSp>
            <p:nvGrpSpPr>
              <p:cNvPr id="34919" name="Group 175"/>
              <p:cNvGrpSpPr>
                <a:grpSpLocks/>
              </p:cNvGrpSpPr>
              <p:nvPr/>
            </p:nvGrpSpPr>
            <p:grpSpPr bwMode="auto">
              <a:xfrm>
                <a:off x="5222" y="1709"/>
                <a:ext cx="288" cy="96"/>
                <a:chOff x="4944" y="1536"/>
                <a:chExt cx="288" cy="96"/>
              </a:xfrm>
            </p:grpSpPr>
            <p:sp>
              <p:nvSpPr>
                <p:cNvPr id="34921" name="Oval 176"/>
                <p:cNvSpPr>
                  <a:spLocks noChangeArrowheads="1"/>
                </p:cNvSpPr>
                <p:nvPr/>
              </p:nvSpPr>
              <p:spPr bwMode="auto">
                <a:xfrm>
                  <a:off x="5136" y="1536"/>
                  <a:ext cx="96" cy="96"/>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34922" name="Line 177"/>
                <p:cNvSpPr>
                  <a:spLocks noChangeShapeType="1"/>
                </p:cNvSpPr>
                <p:nvPr/>
              </p:nvSpPr>
              <p:spPr bwMode="auto">
                <a:xfrm flipH="1">
                  <a:off x="4944" y="1584"/>
                  <a:ext cx="192" cy="0"/>
                </a:xfrm>
                <a:prstGeom prst="line">
                  <a:avLst/>
                </a:prstGeom>
                <a:noFill/>
                <a:ln w="2857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sp>
            <p:nvSpPr>
              <p:cNvPr id="34920" name="Oval 178"/>
              <p:cNvSpPr>
                <a:spLocks noChangeArrowheads="1"/>
              </p:cNvSpPr>
              <p:nvPr/>
            </p:nvSpPr>
            <p:spPr bwMode="auto">
              <a:xfrm>
                <a:off x="4992" y="1707"/>
                <a:ext cx="96" cy="96"/>
              </a:xfrm>
              <a:prstGeom prst="ellipse">
                <a:avLst/>
              </a:prstGeom>
              <a:solidFill>
                <a:schemeClr val="accent1"/>
              </a:solidFill>
              <a:ln w="12700">
                <a:solidFill>
                  <a:srgbClr val="000000"/>
                </a:solidFill>
                <a:round/>
                <a:headEnd/>
                <a:tailEnd type="none" w="sm" len="lg"/>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grpSp>
        <p:sp>
          <p:nvSpPr>
            <p:cNvPr id="34917" name="Text Box 179"/>
            <p:cNvSpPr txBox="1">
              <a:spLocks noChangeArrowheads="1"/>
            </p:cNvSpPr>
            <p:nvPr/>
          </p:nvSpPr>
          <p:spPr bwMode="auto">
            <a:xfrm>
              <a:off x="610" y="3252"/>
              <a:ext cx="1720" cy="530"/>
            </a:xfrm>
            <a:prstGeom prst="rect">
              <a:avLst/>
            </a:prstGeom>
            <a:noFill/>
            <a:ln w="19050">
              <a:solidFill>
                <a:srgbClr val="FF0066"/>
              </a:solidFill>
              <a:miter lim="800000"/>
              <a:headEnd/>
              <a:tailEnd type="none" w="sm"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r>
                <a:rPr kumimoji="1" lang="zh-CN" altLang="en-US" sz="2400" b="1">
                  <a:solidFill>
                    <a:srgbClr val="FF0000"/>
                  </a:solidFill>
                  <a:latin typeface="Times New Roman" panose="02020603050405020304" pitchFamily="18" charset="0"/>
                  <a:ea typeface="宋体" panose="02010600030101010101" pitchFamily="2" charset="-122"/>
                </a:rPr>
                <a:t>扩散运动增强，形</a:t>
              </a:r>
            </a:p>
            <a:p>
              <a:pPr algn="ctr" eaLnBrk="1" hangingPunct="1">
                <a:spcBef>
                  <a:spcPct val="0"/>
                </a:spcBef>
                <a:buClrTx/>
                <a:buFontTx/>
                <a:buNone/>
              </a:pPr>
              <a:r>
                <a:rPr kumimoji="1" lang="zh-CN" altLang="en-US" sz="2400" b="1">
                  <a:solidFill>
                    <a:srgbClr val="FF0000"/>
                  </a:solidFill>
                  <a:latin typeface="Times New Roman" panose="02020603050405020304" pitchFamily="18" charset="0"/>
                  <a:ea typeface="宋体" panose="02010600030101010101" pitchFamily="2" charset="-122"/>
                </a:rPr>
                <a:t>成较大的正向电流 </a:t>
              </a:r>
              <a:endParaRPr kumimoji="1" lang="zh-CN" altLang="en-US" sz="1800" b="1">
                <a:latin typeface="Times New Roman" panose="02020603050405020304" pitchFamily="18" charset="0"/>
                <a:ea typeface="宋体" panose="02010600030101010101" pitchFamily="2" charset="-122"/>
              </a:endParaRPr>
            </a:p>
          </p:txBody>
        </p:sp>
        <p:sp>
          <p:nvSpPr>
            <p:cNvPr id="34918" name="Line 180"/>
            <p:cNvSpPr>
              <a:spLocks noChangeShapeType="1"/>
            </p:cNvSpPr>
            <p:nvPr/>
          </p:nvSpPr>
          <p:spPr bwMode="auto">
            <a:xfrm>
              <a:off x="3262" y="3963"/>
              <a:ext cx="2304" cy="0"/>
            </a:xfrm>
            <a:prstGeom prst="line">
              <a:avLst/>
            </a:prstGeom>
            <a:noFill/>
            <a:ln w="38100">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sp>
        <p:nvSpPr>
          <p:cNvPr id="831686" name="Rectangle 198"/>
          <p:cNvSpPr>
            <a:spLocks noChangeArrowheads="1"/>
          </p:cNvSpPr>
          <p:nvPr/>
        </p:nvSpPr>
        <p:spPr bwMode="white">
          <a:xfrm>
            <a:off x="1143000" y="685800"/>
            <a:ext cx="7391400" cy="258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a:defRPr sz="2800" b="1">
                <a:solidFill>
                  <a:schemeClr val="bg1"/>
                </a:solidFill>
                <a:latin typeface="Arial" panose="020B0604020202020204" pitchFamily="34" charset="0"/>
              </a:defRPr>
            </a:lvl1pPr>
            <a:lvl2pPr algn="l">
              <a:defRPr sz="2800" b="1">
                <a:solidFill>
                  <a:schemeClr val="bg1"/>
                </a:solidFill>
                <a:latin typeface="Arial" panose="020B0604020202020204" pitchFamily="34" charset="0"/>
              </a:defRPr>
            </a:lvl2pPr>
            <a:lvl3pPr algn="l">
              <a:defRPr sz="2800" b="1">
                <a:solidFill>
                  <a:schemeClr val="bg1"/>
                </a:solidFill>
                <a:latin typeface="Arial" panose="020B0604020202020204" pitchFamily="34" charset="0"/>
              </a:defRPr>
            </a:lvl3pPr>
            <a:lvl4pPr algn="l">
              <a:defRPr sz="2800" b="1">
                <a:solidFill>
                  <a:schemeClr val="bg1"/>
                </a:solidFill>
                <a:latin typeface="Arial" panose="020B0604020202020204" pitchFamily="34" charset="0"/>
              </a:defRPr>
            </a:lvl4pPr>
            <a:lvl5pPr algn="l">
              <a:defRPr sz="2800" b="1">
                <a:solidFill>
                  <a:schemeClr val="bg1"/>
                </a:solidFill>
                <a:latin typeface="Arial" panose="020B0604020202020204" pitchFamily="34" charset="0"/>
              </a:defRPr>
            </a:lvl5pPr>
            <a:lvl6pPr marL="457200" fontAlgn="base">
              <a:spcBef>
                <a:spcPct val="0"/>
              </a:spcBef>
              <a:spcAft>
                <a:spcPct val="0"/>
              </a:spcAft>
              <a:defRPr sz="2800" b="1">
                <a:solidFill>
                  <a:schemeClr val="bg1"/>
                </a:solidFill>
                <a:latin typeface="Arial" panose="020B0604020202020204" pitchFamily="34" charset="0"/>
              </a:defRPr>
            </a:lvl6pPr>
            <a:lvl7pPr marL="914400" fontAlgn="base">
              <a:spcBef>
                <a:spcPct val="0"/>
              </a:spcBef>
              <a:spcAft>
                <a:spcPct val="0"/>
              </a:spcAft>
              <a:defRPr sz="2800" b="1">
                <a:solidFill>
                  <a:schemeClr val="bg1"/>
                </a:solidFill>
                <a:latin typeface="Arial" panose="020B0604020202020204" pitchFamily="34" charset="0"/>
              </a:defRPr>
            </a:lvl7pPr>
            <a:lvl8pPr marL="1371600" fontAlgn="base">
              <a:spcBef>
                <a:spcPct val="0"/>
              </a:spcBef>
              <a:spcAft>
                <a:spcPct val="0"/>
              </a:spcAft>
              <a:defRPr sz="2800" b="1">
                <a:solidFill>
                  <a:schemeClr val="bg1"/>
                </a:solidFill>
                <a:latin typeface="Arial" panose="020B0604020202020204" pitchFamily="34" charset="0"/>
              </a:defRPr>
            </a:lvl8pPr>
            <a:lvl9pPr marL="1828800" fontAlgn="base">
              <a:spcBef>
                <a:spcPct val="0"/>
              </a:spcBef>
              <a:spcAft>
                <a:spcPct val="0"/>
              </a:spcAft>
              <a:defRPr sz="2800" b="1">
                <a:solidFill>
                  <a:schemeClr val="bg1"/>
                </a:solidFill>
                <a:latin typeface="Arial" panose="020B0604020202020204" pitchFamily="34" charset="0"/>
              </a:defRPr>
            </a:lvl9pPr>
          </a:lstStyle>
          <a:p>
            <a:pPr eaLnBrk="1" hangingPunct="1">
              <a:defRPr/>
            </a:pPr>
            <a:r>
              <a:rPr lang="zh-CN" altLang="en-US" b="0" smtClean="0">
                <a:effectLst>
                  <a:outerShdw blurRad="38100" dist="38100" dir="2700000" algn="tl">
                    <a:srgbClr val="C0C0C0"/>
                  </a:outerShdw>
                </a:effectLst>
                <a:ea typeface="宋体" panose="02010600030101010101" pitchFamily="2" charset="-122"/>
              </a:rPr>
              <a:t>内光电效应</a:t>
            </a:r>
            <a:r>
              <a:rPr lang="en-US" altLang="zh-CN" b="0" smtClean="0">
                <a:effectLst>
                  <a:outerShdw blurRad="38100" dist="38100" dir="2700000" algn="tl">
                    <a:srgbClr val="C0C0C0"/>
                  </a:outerShdw>
                </a:effectLst>
                <a:ea typeface="宋体" panose="02010600030101010101" pitchFamily="2" charset="-122"/>
              </a:rPr>
              <a:t>----</a:t>
            </a:r>
            <a:r>
              <a:rPr lang="zh-CN" altLang="en-US" b="0" smtClean="0">
                <a:effectLst>
                  <a:outerShdw blurRad="38100" dist="38100" dir="2700000" algn="tl">
                    <a:srgbClr val="C0C0C0"/>
                  </a:outerShdw>
                </a:effectLst>
                <a:ea typeface="宋体" panose="02010600030101010101" pitchFamily="2" charset="-122"/>
              </a:rPr>
              <a:t>半导体</a:t>
            </a:r>
          </a:p>
        </p:txBody>
      </p:sp>
    </p:spTree>
  </p:cSld>
  <p:clrMapOvr>
    <a:masterClrMapping/>
  </p:clrMapOvr>
  <p:transition>
    <p:blinds dir="vert"/>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ChangeArrowheads="1"/>
          </p:cNvSpPr>
          <p:nvPr/>
        </p:nvSpPr>
        <p:spPr bwMode="auto">
          <a:xfrm>
            <a:off x="1200150" y="2286000"/>
            <a:ext cx="7162800" cy="2819400"/>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35843" name="Oval 3"/>
          <p:cNvSpPr>
            <a:spLocks noChangeArrowheads="1"/>
          </p:cNvSpPr>
          <p:nvPr/>
        </p:nvSpPr>
        <p:spPr bwMode="auto">
          <a:xfrm>
            <a:off x="3943350" y="2514600"/>
            <a:ext cx="609600" cy="609600"/>
          </a:xfrm>
          <a:prstGeom prst="ellipse">
            <a:avLst/>
          </a:prstGeom>
          <a:solidFill>
            <a:schemeClr val="bg1"/>
          </a:solidFill>
          <a:ln w="57150">
            <a:solidFill>
              <a:schemeClr val="accent1"/>
            </a:solidFill>
            <a:round/>
            <a:headEnd/>
            <a:tailEnd/>
          </a:ln>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35844" name="Line 4"/>
          <p:cNvSpPr>
            <a:spLocks noChangeShapeType="1"/>
          </p:cNvSpPr>
          <p:nvPr/>
        </p:nvSpPr>
        <p:spPr bwMode="auto">
          <a:xfrm>
            <a:off x="4095750" y="2819400"/>
            <a:ext cx="304800" cy="0"/>
          </a:xfrm>
          <a:prstGeom prst="line">
            <a:avLst/>
          </a:prstGeom>
          <a:noFill/>
          <a:ln w="571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5845" name="Oval 5"/>
          <p:cNvSpPr>
            <a:spLocks noChangeArrowheads="1"/>
          </p:cNvSpPr>
          <p:nvPr/>
        </p:nvSpPr>
        <p:spPr bwMode="auto">
          <a:xfrm>
            <a:off x="3943350" y="3352800"/>
            <a:ext cx="609600" cy="609600"/>
          </a:xfrm>
          <a:prstGeom prst="ellipse">
            <a:avLst/>
          </a:prstGeom>
          <a:solidFill>
            <a:schemeClr val="bg1"/>
          </a:solidFill>
          <a:ln w="57150">
            <a:solidFill>
              <a:schemeClr val="accent1"/>
            </a:solidFill>
            <a:round/>
            <a:headEnd/>
            <a:tailEnd/>
          </a:ln>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35846" name="Line 6"/>
          <p:cNvSpPr>
            <a:spLocks noChangeShapeType="1"/>
          </p:cNvSpPr>
          <p:nvPr/>
        </p:nvSpPr>
        <p:spPr bwMode="auto">
          <a:xfrm>
            <a:off x="4095750" y="3657600"/>
            <a:ext cx="304800" cy="0"/>
          </a:xfrm>
          <a:prstGeom prst="line">
            <a:avLst/>
          </a:prstGeom>
          <a:noFill/>
          <a:ln w="571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5847" name="Oval 7"/>
          <p:cNvSpPr>
            <a:spLocks noChangeArrowheads="1"/>
          </p:cNvSpPr>
          <p:nvPr/>
        </p:nvSpPr>
        <p:spPr bwMode="auto">
          <a:xfrm>
            <a:off x="3943350" y="4191000"/>
            <a:ext cx="609600" cy="609600"/>
          </a:xfrm>
          <a:prstGeom prst="ellipse">
            <a:avLst/>
          </a:prstGeom>
          <a:solidFill>
            <a:schemeClr val="bg1"/>
          </a:solidFill>
          <a:ln w="57150">
            <a:solidFill>
              <a:schemeClr val="accent1"/>
            </a:solidFill>
            <a:round/>
            <a:headEnd/>
            <a:tailEnd/>
          </a:ln>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35848" name="Line 8"/>
          <p:cNvSpPr>
            <a:spLocks noChangeShapeType="1"/>
          </p:cNvSpPr>
          <p:nvPr/>
        </p:nvSpPr>
        <p:spPr bwMode="auto">
          <a:xfrm>
            <a:off x="4095750" y="4495800"/>
            <a:ext cx="304800" cy="0"/>
          </a:xfrm>
          <a:prstGeom prst="line">
            <a:avLst/>
          </a:prstGeom>
          <a:noFill/>
          <a:ln w="571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5849" name="Oval 9"/>
          <p:cNvSpPr>
            <a:spLocks noChangeArrowheads="1"/>
          </p:cNvSpPr>
          <p:nvPr/>
        </p:nvSpPr>
        <p:spPr bwMode="auto">
          <a:xfrm>
            <a:off x="5772150" y="2514600"/>
            <a:ext cx="609600" cy="609600"/>
          </a:xfrm>
          <a:prstGeom prst="ellipse">
            <a:avLst/>
          </a:prstGeom>
          <a:solidFill>
            <a:schemeClr val="bg1"/>
          </a:solidFill>
          <a:ln w="57150">
            <a:solidFill>
              <a:srgbClr val="FF0000"/>
            </a:solidFill>
            <a:round/>
            <a:headEnd/>
            <a:tailEnd/>
          </a:ln>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35850" name="Line 10"/>
          <p:cNvSpPr>
            <a:spLocks noChangeShapeType="1"/>
          </p:cNvSpPr>
          <p:nvPr/>
        </p:nvSpPr>
        <p:spPr bwMode="auto">
          <a:xfrm>
            <a:off x="5924550" y="2819400"/>
            <a:ext cx="304800" cy="0"/>
          </a:xfrm>
          <a:prstGeom prst="line">
            <a:avLst/>
          </a:prstGeom>
          <a:noFill/>
          <a:ln w="571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5851" name="Line 11"/>
          <p:cNvSpPr>
            <a:spLocks noChangeShapeType="1"/>
          </p:cNvSpPr>
          <p:nvPr/>
        </p:nvSpPr>
        <p:spPr bwMode="auto">
          <a:xfrm>
            <a:off x="6076950" y="2667000"/>
            <a:ext cx="0" cy="304800"/>
          </a:xfrm>
          <a:prstGeom prst="line">
            <a:avLst/>
          </a:prstGeom>
          <a:noFill/>
          <a:ln w="571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5852" name="Oval 12"/>
          <p:cNvSpPr>
            <a:spLocks noChangeArrowheads="1"/>
          </p:cNvSpPr>
          <p:nvPr/>
        </p:nvSpPr>
        <p:spPr bwMode="auto">
          <a:xfrm>
            <a:off x="5772150" y="3352800"/>
            <a:ext cx="609600" cy="609600"/>
          </a:xfrm>
          <a:prstGeom prst="ellipse">
            <a:avLst/>
          </a:prstGeom>
          <a:solidFill>
            <a:schemeClr val="bg1"/>
          </a:solidFill>
          <a:ln w="57150">
            <a:solidFill>
              <a:srgbClr val="FF0000"/>
            </a:solidFill>
            <a:round/>
            <a:headEnd/>
            <a:tailEnd/>
          </a:ln>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35853" name="Line 13"/>
          <p:cNvSpPr>
            <a:spLocks noChangeShapeType="1"/>
          </p:cNvSpPr>
          <p:nvPr/>
        </p:nvSpPr>
        <p:spPr bwMode="auto">
          <a:xfrm>
            <a:off x="5924550" y="3657600"/>
            <a:ext cx="304800" cy="0"/>
          </a:xfrm>
          <a:prstGeom prst="line">
            <a:avLst/>
          </a:prstGeom>
          <a:noFill/>
          <a:ln w="571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5854" name="Line 14"/>
          <p:cNvSpPr>
            <a:spLocks noChangeShapeType="1"/>
          </p:cNvSpPr>
          <p:nvPr/>
        </p:nvSpPr>
        <p:spPr bwMode="auto">
          <a:xfrm>
            <a:off x="6076950" y="3505200"/>
            <a:ext cx="0" cy="304800"/>
          </a:xfrm>
          <a:prstGeom prst="line">
            <a:avLst/>
          </a:prstGeom>
          <a:noFill/>
          <a:ln w="571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5855" name="Oval 15"/>
          <p:cNvSpPr>
            <a:spLocks noChangeArrowheads="1"/>
          </p:cNvSpPr>
          <p:nvPr/>
        </p:nvSpPr>
        <p:spPr bwMode="auto">
          <a:xfrm>
            <a:off x="5772150" y="4191000"/>
            <a:ext cx="609600" cy="609600"/>
          </a:xfrm>
          <a:prstGeom prst="ellipse">
            <a:avLst/>
          </a:prstGeom>
          <a:solidFill>
            <a:schemeClr val="bg1"/>
          </a:solidFill>
          <a:ln w="57150">
            <a:solidFill>
              <a:srgbClr val="FF0000"/>
            </a:solidFill>
            <a:round/>
            <a:headEnd/>
            <a:tailEnd/>
          </a:ln>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35856" name="Line 16"/>
          <p:cNvSpPr>
            <a:spLocks noChangeShapeType="1"/>
          </p:cNvSpPr>
          <p:nvPr/>
        </p:nvSpPr>
        <p:spPr bwMode="auto">
          <a:xfrm>
            <a:off x="5924550" y="4495800"/>
            <a:ext cx="304800" cy="0"/>
          </a:xfrm>
          <a:prstGeom prst="line">
            <a:avLst/>
          </a:prstGeom>
          <a:noFill/>
          <a:ln w="571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5857" name="Line 17"/>
          <p:cNvSpPr>
            <a:spLocks noChangeShapeType="1"/>
          </p:cNvSpPr>
          <p:nvPr/>
        </p:nvSpPr>
        <p:spPr bwMode="auto">
          <a:xfrm>
            <a:off x="6076950" y="4343400"/>
            <a:ext cx="0" cy="304800"/>
          </a:xfrm>
          <a:prstGeom prst="line">
            <a:avLst/>
          </a:prstGeom>
          <a:noFill/>
          <a:ln w="571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5858" name="Oval 18"/>
          <p:cNvSpPr>
            <a:spLocks noChangeArrowheads="1"/>
          </p:cNvSpPr>
          <p:nvPr/>
        </p:nvSpPr>
        <p:spPr bwMode="auto">
          <a:xfrm>
            <a:off x="4857750" y="2514600"/>
            <a:ext cx="609600" cy="609600"/>
          </a:xfrm>
          <a:prstGeom prst="ellipse">
            <a:avLst/>
          </a:prstGeom>
          <a:solidFill>
            <a:schemeClr val="bg1"/>
          </a:solidFill>
          <a:ln w="57150">
            <a:solidFill>
              <a:srgbClr val="FF0000"/>
            </a:solidFill>
            <a:round/>
            <a:headEnd/>
            <a:tailEnd/>
          </a:ln>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35859" name="Line 19"/>
          <p:cNvSpPr>
            <a:spLocks noChangeShapeType="1"/>
          </p:cNvSpPr>
          <p:nvPr/>
        </p:nvSpPr>
        <p:spPr bwMode="auto">
          <a:xfrm>
            <a:off x="5010150" y="2819400"/>
            <a:ext cx="304800" cy="0"/>
          </a:xfrm>
          <a:prstGeom prst="line">
            <a:avLst/>
          </a:prstGeom>
          <a:noFill/>
          <a:ln w="571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5860" name="Line 20"/>
          <p:cNvSpPr>
            <a:spLocks noChangeShapeType="1"/>
          </p:cNvSpPr>
          <p:nvPr/>
        </p:nvSpPr>
        <p:spPr bwMode="auto">
          <a:xfrm>
            <a:off x="5162550" y="2667000"/>
            <a:ext cx="0" cy="304800"/>
          </a:xfrm>
          <a:prstGeom prst="line">
            <a:avLst/>
          </a:prstGeom>
          <a:noFill/>
          <a:ln w="571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5861" name="Oval 21"/>
          <p:cNvSpPr>
            <a:spLocks noChangeArrowheads="1"/>
          </p:cNvSpPr>
          <p:nvPr/>
        </p:nvSpPr>
        <p:spPr bwMode="auto">
          <a:xfrm>
            <a:off x="4857750" y="3352800"/>
            <a:ext cx="609600" cy="609600"/>
          </a:xfrm>
          <a:prstGeom prst="ellipse">
            <a:avLst/>
          </a:prstGeom>
          <a:solidFill>
            <a:schemeClr val="bg1"/>
          </a:solidFill>
          <a:ln w="57150">
            <a:solidFill>
              <a:srgbClr val="FF0000"/>
            </a:solidFill>
            <a:round/>
            <a:headEnd/>
            <a:tailEnd/>
          </a:ln>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35862" name="Line 22"/>
          <p:cNvSpPr>
            <a:spLocks noChangeShapeType="1"/>
          </p:cNvSpPr>
          <p:nvPr/>
        </p:nvSpPr>
        <p:spPr bwMode="auto">
          <a:xfrm>
            <a:off x="5010150" y="3657600"/>
            <a:ext cx="304800" cy="0"/>
          </a:xfrm>
          <a:prstGeom prst="line">
            <a:avLst/>
          </a:prstGeom>
          <a:noFill/>
          <a:ln w="571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5863" name="Line 23"/>
          <p:cNvSpPr>
            <a:spLocks noChangeShapeType="1"/>
          </p:cNvSpPr>
          <p:nvPr/>
        </p:nvSpPr>
        <p:spPr bwMode="auto">
          <a:xfrm>
            <a:off x="5162550" y="3505200"/>
            <a:ext cx="0" cy="304800"/>
          </a:xfrm>
          <a:prstGeom prst="line">
            <a:avLst/>
          </a:prstGeom>
          <a:noFill/>
          <a:ln w="571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5864" name="Oval 24"/>
          <p:cNvSpPr>
            <a:spLocks noChangeArrowheads="1"/>
          </p:cNvSpPr>
          <p:nvPr/>
        </p:nvSpPr>
        <p:spPr bwMode="auto">
          <a:xfrm>
            <a:off x="4857750" y="4191000"/>
            <a:ext cx="609600" cy="609600"/>
          </a:xfrm>
          <a:prstGeom prst="ellipse">
            <a:avLst/>
          </a:prstGeom>
          <a:solidFill>
            <a:schemeClr val="bg1"/>
          </a:solidFill>
          <a:ln w="57150">
            <a:solidFill>
              <a:srgbClr val="FF0000"/>
            </a:solidFill>
            <a:round/>
            <a:headEnd/>
            <a:tailEnd/>
          </a:ln>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35865" name="Line 25"/>
          <p:cNvSpPr>
            <a:spLocks noChangeShapeType="1"/>
          </p:cNvSpPr>
          <p:nvPr/>
        </p:nvSpPr>
        <p:spPr bwMode="auto">
          <a:xfrm>
            <a:off x="5010150" y="4495800"/>
            <a:ext cx="304800" cy="0"/>
          </a:xfrm>
          <a:prstGeom prst="line">
            <a:avLst/>
          </a:prstGeom>
          <a:noFill/>
          <a:ln w="571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5866" name="Line 26"/>
          <p:cNvSpPr>
            <a:spLocks noChangeShapeType="1"/>
          </p:cNvSpPr>
          <p:nvPr/>
        </p:nvSpPr>
        <p:spPr bwMode="auto">
          <a:xfrm>
            <a:off x="5162550" y="4343400"/>
            <a:ext cx="0" cy="304800"/>
          </a:xfrm>
          <a:prstGeom prst="line">
            <a:avLst/>
          </a:prstGeom>
          <a:noFill/>
          <a:ln w="571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5867" name="Line 27"/>
          <p:cNvSpPr>
            <a:spLocks noChangeShapeType="1"/>
          </p:cNvSpPr>
          <p:nvPr/>
        </p:nvSpPr>
        <p:spPr bwMode="auto">
          <a:xfrm>
            <a:off x="4705350" y="2286000"/>
            <a:ext cx="0" cy="2819400"/>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5868" name="Oval 28"/>
          <p:cNvSpPr>
            <a:spLocks noChangeArrowheads="1"/>
          </p:cNvSpPr>
          <p:nvPr/>
        </p:nvSpPr>
        <p:spPr bwMode="auto">
          <a:xfrm>
            <a:off x="7753350" y="4038600"/>
            <a:ext cx="152400" cy="152400"/>
          </a:xfrm>
          <a:prstGeom prst="ellipse">
            <a:avLst/>
          </a:prstGeom>
          <a:noFill/>
          <a:ln w="2857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35869" name="Line 29"/>
          <p:cNvSpPr>
            <a:spLocks noChangeShapeType="1"/>
          </p:cNvSpPr>
          <p:nvPr/>
        </p:nvSpPr>
        <p:spPr bwMode="auto">
          <a:xfrm flipH="1">
            <a:off x="4095750" y="5334000"/>
            <a:ext cx="1219200" cy="0"/>
          </a:xfrm>
          <a:prstGeom prst="line">
            <a:avLst/>
          </a:prstGeom>
          <a:noFill/>
          <a:ln w="38100">
            <a:solidFill>
              <a:schemeClr val="accent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5870" name="Rectangle 30"/>
          <p:cNvSpPr>
            <a:spLocks noChangeArrowheads="1"/>
          </p:cNvSpPr>
          <p:nvPr/>
        </p:nvSpPr>
        <p:spPr bwMode="auto">
          <a:xfrm>
            <a:off x="8743950" y="5029200"/>
            <a:ext cx="152400" cy="762000"/>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kumimoji="1" lang="zh-CN" altLang="en-US" sz="2400">
              <a:latin typeface="Times New Roman" panose="02020603050405020304" pitchFamily="18" charset="0"/>
              <a:ea typeface="宋体" panose="02010600030101010101" pitchFamily="2" charset="-122"/>
            </a:endParaRPr>
          </a:p>
        </p:txBody>
      </p:sp>
      <p:sp>
        <p:nvSpPr>
          <p:cNvPr id="35871" name="Line 31"/>
          <p:cNvSpPr>
            <a:spLocks noChangeShapeType="1"/>
          </p:cNvSpPr>
          <p:nvPr/>
        </p:nvSpPr>
        <p:spPr bwMode="auto">
          <a:xfrm>
            <a:off x="8439150" y="3657600"/>
            <a:ext cx="38100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5872" name="Line 32"/>
          <p:cNvSpPr>
            <a:spLocks noChangeShapeType="1"/>
          </p:cNvSpPr>
          <p:nvPr/>
        </p:nvSpPr>
        <p:spPr bwMode="auto">
          <a:xfrm>
            <a:off x="8820150" y="3657600"/>
            <a:ext cx="0" cy="13716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5873" name="Line 33"/>
          <p:cNvSpPr>
            <a:spLocks noChangeShapeType="1"/>
          </p:cNvSpPr>
          <p:nvPr/>
        </p:nvSpPr>
        <p:spPr bwMode="auto">
          <a:xfrm>
            <a:off x="8820150" y="5791200"/>
            <a:ext cx="0" cy="6858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5874" name="Line 34"/>
          <p:cNvSpPr>
            <a:spLocks noChangeShapeType="1"/>
          </p:cNvSpPr>
          <p:nvPr/>
        </p:nvSpPr>
        <p:spPr bwMode="auto">
          <a:xfrm flipH="1">
            <a:off x="5238750" y="6477000"/>
            <a:ext cx="358140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5875" name="Oval 35"/>
          <p:cNvSpPr>
            <a:spLocks noChangeArrowheads="1"/>
          </p:cNvSpPr>
          <p:nvPr/>
        </p:nvSpPr>
        <p:spPr bwMode="auto">
          <a:xfrm>
            <a:off x="1504950" y="3962400"/>
            <a:ext cx="152400" cy="1524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35876" name="Line 36"/>
          <p:cNvSpPr>
            <a:spLocks noChangeShapeType="1"/>
          </p:cNvSpPr>
          <p:nvPr/>
        </p:nvSpPr>
        <p:spPr bwMode="auto">
          <a:xfrm flipH="1">
            <a:off x="895350" y="3581400"/>
            <a:ext cx="3048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5877" name="Line 37"/>
          <p:cNvSpPr>
            <a:spLocks noChangeShapeType="1"/>
          </p:cNvSpPr>
          <p:nvPr/>
        </p:nvSpPr>
        <p:spPr bwMode="auto">
          <a:xfrm>
            <a:off x="895350" y="3581400"/>
            <a:ext cx="0" cy="28956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5878" name="Line 38"/>
          <p:cNvSpPr>
            <a:spLocks noChangeShapeType="1"/>
          </p:cNvSpPr>
          <p:nvPr/>
        </p:nvSpPr>
        <p:spPr bwMode="auto">
          <a:xfrm flipH="1">
            <a:off x="895350" y="6477000"/>
            <a:ext cx="365760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5879" name="Text Box 39"/>
          <p:cNvSpPr txBox="1">
            <a:spLocks noChangeArrowheads="1"/>
          </p:cNvSpPr>
          <p:nvPr/>
        </p:nvSpPr>
        <p:spPr bwMode="auto">
          <a:xfrm>
            <a:off x="4232275" y="1690688"/>
            <a:ext cx="18415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kumimoji="1" lang="zh-CN" altLang="en-US" sz="1200">
              <a:latin typeface="Times New Roman" panose="02020603050405020304" pitchFamily="18" charset="0"/>
              <a:ea typeface="宋体" panose="02010600030101010101" pitchFamily="2" charset="-122"/>
            </a:endParaRPr>
          </a:p>
        </p:txBody>
      </p:sp>
      <p:sp>
        <p:nvSpPr>
          <p:cNvPr id="35880" name="Text Box 40"/>
          <p:cNvSpPr txBox="1">
            <a:spLocks noChangeArrowheads="1"/>
          </p:cNvSpPr>
          <p:nvPr/>
        </p:nvSpPr>
        <p:spPr bwMode="auto">
          <a:xfrm>
            <a:off x="1150938" y="1798638"/>
            <a:ext cx="7540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r>
              <a:rPr kumimoji="1" lang="en-US" altLang="zh-CN" sz="2400" b="1">
                <a:latin typeface="Times New Roman" panose="02020603050405020304" pitchFamily="18" charset="0"/>
                <a:ea typeface="宋体" panose="02010600030101010101" pitchFamily="2" charset="-122"/>
              </a:rPr>
              <a:t>P </a:t>
            </a:r>
            <a:r>
              <a:rPr kumimoji="1" lang="zh-CN" altLang="en-US" sz="2400" b="1">
                <a:latin typeface="Times New Roman" panose="02020603050405020304" pitchFamily="18" charset="0"/>
                <a:ea typeface="宋体" panose="02010600030101010101" pitchFamily="2" charset="-122"/>
              </a:rPr>
              <a:t>区</a:t>
            </a:r>
          </a:p>
        </p:txBody>
      </p:sp>
      <p:sp>
        <p:nvSpPr>
          <p:cNvPr id="35881" name="Text Box 41"/>
          <p:cNvSpPr txBox="1">
            <a:spLocks noChangeArrowheads="1"/>
          </p:cNvSpPr>
          <p:nvPr/>
        </p:nvSpPr>
        <p:spPr bwMode="auto">
          <a:xfrm>
            <a:off x="7548563" y="1798638"/>
            <a:ext cx="7889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r>
              <a:rPr kumimoji="1" lang="en-US" altLang="zh-CN" sz="2400" b="1">
                <a:latin typeface="Times New Roman" panose="02020603050405020304" pitchFamily="18" charset="0"/>
                <a:ea typeface="宋体" panose="02010600030101010101" pitchFamily="2" charset="-122"/>
              </a:rPr>
              <a:t>N </a:t>
            </a:r>
            <a:r>
              <a:rPr kumimoji="1" lang="zh-CN" altLang="en-US" sz="2400" b="1">
                <a:latin typeface="Times New Roman" panose="02020603050405020304" pitchFamily="18" charset="0"/>
                <a:ea typeface="宋体" panose="02010600030101010101" pitchFamily="2" charset="-122"/>
              </a:rPr>
              <a:t>区</a:t>
            </a:r>
          </a:p>
        </p:txBody>
      </p:sp>
      <p:sp>
        <p:nvSpPr>
          <p:cNvPr id="35882" name="Text Box 42"/>
          <p:cNvSpPr txBox="1">
            <a:spLocks noChangeArrowheads="1"/>
          </p:cNvSpPr>
          <p:nvPr/>
        </p:nvSpPr>
        <p:spPr bwMode="auto">
          <a:xfrm>
            <a:off x="5010150" y="5121275"/>
            <a:ext cx="2209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r>
              <a:rPr kumimoji="1" lang="zh-CN" altLang="en-US" sz="2400" b="1">
                <a:latin typeface="Times New Roman" panose="02020603050405020304" pitchFamily="18" charset="0"/>
                <a:ea typeface="宋体" panose="02010600030101010101" pitchFamily="2" charset="-122"/>
              </a:rPr>
              <a:t>内电场方向</a:t>
            </a:r>
            <a:endParaRPr kumimoji="1" lang="zh-CN" altLang="en-US" sz="2400">
              <a:latin typeface="Times New Roman" panose="02020603050405020304" pitchFamily="18" charset="0"/>
              <a:ea typeface="宋体" panose="02010600030101010101" pitchFamily="2" charset="-122"/>
            </a:endParaRPr>
          </a:p>
        </p:txBody>
      </p:sp>
      <p:sp>
        <p:nvSpPr>
          <p:cNvPr id="35883" name="Text Box 43"/>
          <p:cNvSpPr txBox="1">
            <a:spLocks noChangeArrowheads="1"/>
          </p:cNvSpPr>
          <p:nvPr/>
        </p:nvSpPr>
        <p:spPr bwMode="auto">
          <a:xfrm>
            <a:off x="6365875" y="5737225"/>
            <a:ext cx="1841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50000"/>
              </a:spcBef>
              <a:buClrTx/>
              <a:buFontTx/>
              <a:buNone/>
            </a:pPr>
            <a:endParaRPr kumimoji="1" lang="zh-CN" altLang="en-US" sz="1600">
              <a:latin typeface="Times New Roman" panose="02020603050405020304" pitchFamily="18" charset="0"/>
              <a:ea typeface="宋体" panose="02010600030101010101" pitchFamily="2" charset="-122"/>
            </a:endParaRPr>
          </a:p>
        </p:txBody>
      </p:sp>
      <p:grpSp>
        <p:nvGrpSpPr>
          <p:cNvPr id="35884" name="Group 44"/>
          <p:cNvGrpSpPr>
            <a:grpSpLocks/>
          </p:cNvGrpSpPr>
          <p:nvPr/>
        </p:nvGrpSpPr>
        <p:grpSpPr bwMode="auto">
          <a:xfrm>
            <a:off x="4324350" y="5881688"/>
            <a:ext cx="1143000" cy="900112"/>
            <a:chOff x="2554" y="3504"/>
            <a:chExt cx="720" cy="567"/>
          </a:xfrm>
        </p:grpSpPr>
        <p:sp>
          <p:nvSpPr>
            <p:cNvPr id="35930" name="Line 45"/>
            <p:cNvSpPr>
              <a:spLocks noChangeShapeType="1"/>
            </p:cNvSpPr>
            <p:nvPr/>
          </p:nvSpPr>
          <p:spPr bwMode="auto">
            <a:xfrm>
              <a:off x="2986" y="3783"/>
              <a:ext cx="0" cy="192"/>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5931" name="Line 46"/>
            <p:cNvSpPr>
              <a:spLocks noChangeShapeType="1"/>
            </p:cNvSpPr>
            <p:nvPr/>
          </p:nvSpPr>
          <p:spPr bwMode="auto">
            <a:xfrm>
              <a:off x="3130" y="3687"/>
              <a:ext cx="0" cy="384"/>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5932" name="Line 47"/>
            <p:cNvSpPr>
              <a:spLocks noChangeShapeType="1"/>
            </p:cNvSpPr>
            <p:nvPr/>
          </p:nvSpPr>
          <p:spPr bwMode="auto">
            <a:xfrm>
              <a:off x="2698" y="3783"/>
              <a:ext cx="0" cy="192"/>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5933" name="Line 48"/>
            <p:cNvSpPr>
              <a:spLocks noChangeShapeType="1"/>
            </p:cNvSpPr>
            <p:nvPr/>
          </p:nvSpPr>
          <p:spPr bwMode="auto">
            <a:xfrm>
              <a:off x="2842" y="3687"/>
              <a:ext cx="0" cy="384"/>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5934" name="Line 49"/>
            <p:cNvSpPr>
              <a:spLocks noChangeShapeType="1"/>
            </p:cNvSpPr>
            <p:nvPr/>
          </p:nvSpPr>
          <p:spPr bwMode="auto">
            <a:xfrm flipV="1">
              <a:off x="2554" y="3735"/>
              <a:ext cx="720" cy="336"/>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5935" name="Text Box 50"/>
            <p:cNvSpPr txBox="1">
              <a:spLocks noChangeArrowheads="1"/>
            </p:cNvSpPr>
            <p:nvPr/>
          </p:nvSpPr>
          <p:spPr bwMode="auto">
            <a:xfrm>
              <a:off x="2832" y="3504"/>
              <a:ext cx="223"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50000"/>
                </a:spcBef>
                <a:buClrTx/>
                <a:buFontTx/>
                <a:buNone/>
              </a:pPr>
              <a:r>
                <a:rPr kumimoji="1" lang="en-US" altLang="zh-CN" sz="2000" b="1" i="1">
                  <a:latin typeface="Times New Roman" panose="02020603050405020304" pitchFamily="18" charset="0"/>
                  <a:ea typeface="宋体" panose="02010600030101010101" pitchFamily="2" charset="-122"/>
                </a:rPr>
                <a:t>E</a:t>
              </a:r>
              <a:endParaRPr kumimoji="1" lang="en-US" altLang="zh-CN" sz="1600">
                <a:latin typeface="Times New Roman" panose="02020603050405020304" pitchFamily="18" charset="0"/>
                <a:ea typeface="宋体" panose="02010600030101010101" pitchFamily="2" charset="-122"/>
              </a:endParaRPr>
            </a:p>
          </p:txBody>
        </p:sp>
      </p:grpSp>
      <p:sp>
        <p:nvSpPr>
          <p:cNvPr id="35885" name="Text Box 51"/>
          <p:cNvSpPr txBox="1">
            <a:spLocks noChangeArrowheads="1"/>
          </p:cNvSpPr>
          <p:nvPr/>
        </p:nvSpPr>
        <p:spPr bwMode="auto">
          <a:xfrm>
            <a:off x="8864600" y="5054600"/>
            <a:ext cx="387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50000"/>
              </a:spcBef>
              <a:buClrTx/>
              <a:buFontTx/>
              <a:buNone/>
            </a:pPr>
            <a:r>
              <a:rPr kumimoji="1" lang="en-US" altLang="zh-CN" sz="2400" b="1" i="1">
                <a:latin typeface="Times New Roman" panose="02020603050405020304" pitchFamily="18" charset="0"/>
                <a:ea typeface="宋体" panose="02010600030101010101" pitchFamily="2" charset="-122"/>
              </a:rPr>
              <a:t>R</a:t>
            </a:r>
            <a:endParaRPr kumimoji="1" lang="en-US" altLang="zh-CN" sz="1600">
              <a:latin typeface="Times New Roman" panose="02020603050405020304" pitchFamily="18" charset="0"/>
              <a:ea typeface="宋体" panose="02010600030101010101" pitchFamily="2" charset="-122"/>
            </a:endParaRPr>
          </a:p>
        </p:txBody>
      </p:sp>
      <p:sp>
        <p:nvSpPr>
          <p:cNvPr id="35886" name="Line 52"/>
          <p:cNvSpPr>
            <a:spLocks noChangeShapeType="1"/>
          </p:cNvSpPr>
          <p:nvPr/>
        </p:nvSpPr>
        <p:spPr bwMode="auto">
          <a:xfrm>
            <a:off x="1165225" y="3352800"/>
            <a:ext cx="0" cy="457200"/>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5887" name="Line 53"/>
          <p:cNvSpPr>
            <a:spLocks noChangeShapeType="1"/>
          </p:cNvSpPr>
          <p:nvPr/>
        </p:nvSpPr>
        <p:spPr bwMode="auto">
          <a:xfrm>
            <a:off x="8423275" y="3443288"/>
            <a:ext cx="0" cy="457200"/>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5888" name="Oval 54"/>
          <p:cNvSpPr>
            <a:spLocks noChangeArrowheads="1"/>
          </p:cNvSpPr>
          <p:nvPr/>
        </p:nvSpPr>
        <p:spPr bwMode="auto">
          <a:xfrm>
            <a:off x="3028950" y="2514600"/>
            <a:ext cx="609600" cy="609600"/>
          </a:xfrm>
          <a:prstGeom prst="ellipse">
            <a:avLst/>
          </a:prstGeom>
          <a:solidFill>
            <a:schemeClr val="bg1"/>
          </a:solidFill>
          <a:ln w="57150">
            <a:solidFill>
              <a:schemeClr val="accent1"/>
            </a:solidFill>
            <a:round/>
            <a:headEnd/>
            <a:tailEnd/>
          </a:ln>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35889" name="Line 55"/>
          <p:cNvSpPr>
            <a:spLocks noChangeShapeType="1"/>
          </p:cNvSpPr>
          <p:nvPr/>
        </p:nvSpPr>
        <p:spPr bwMode="auto">
          <a:xfrm>
            <a:off x="3181350" y="2819400"/>
            <a:ext cx="304800" cy="0"/>
          </a:xfrm>
          <a:prstGeom prst="line">
            <a:avLst/>
          </a:prstGeom>
          <a:noFill/>
          <a:ln w="571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5890" name="Oval 56"/>
          <p:cNvSpPr>
            <a:spLocks noChangeArrowheads="1"/>
          </p:cNvSpPr>
          <p:nvPr/>
        </p:nvSpPr>
        <p:spPr bwMode="auto">
          <a:xfrm>
            <a:off x="3028950" y="3352800"/>
            <a:ext cx="609600" cy="609600"/>
          </a:xfrm>
          <a:prstGeom prst="ellipse">
            <a:avLst/>
          </a:prstGeom>
          <a:solidFill>
            <a:schemeClr val="bg1"/>
          </a:solidFill>
          <a:ln w="57150">
            <a:solidFill>
              <a:schemeClr val="accent1"/>
            </a:solidFill>
            <a:round/>
            <a:headEnd/>
            <a:tailEnd/>
          </a:ln>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35891" name="Line 57"/>
          <p:cNvSpPr>
            <a:spLocks noChangeShapeType="1"/>
          </p:cNvSpPr>
          <p:nvPr/>
        </p:nvSpPr>
        <p:spPr bwMode="auto">
          <a:xfrm>
            <a:off x="3181350" y="3657600"/>
            <a:ext cx="304800" cy="0"/>
          </a:xfrm>
          <a:prstGeom prst="line">
            <a:avLst/>
          </a:prstGeom>
          <a:noFill/>
          <a:ln w="571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5892" name="Oval 58"/>
          <p:cNvSpPr>
            <a:spLocks noChangeArrowheads="1"/>
          </p:cNvSpPr>
          <p:nvPr/>
        </p:nvSpPr>
        <p:spPr bwMode="auto">
          <a:xfrm>
            <a:off x="3028950" y="4191000"/>
            <a:ext cx="609600" cy="609600"/>
          </a:xfrm>
          <a:prstGeom prst="ellipse">
            <a:avLst/>
          </a:prstGeom>
          <a:solidFill>
            <a:schemeClr val="bg1"/>
          </a:solidFill>
          <a:ln w="57150">
            <a:solidFill>
              <a:schemeClr val="accent1"/>
            </a:solidFill>
            <a:round/>
            <a:headEnd/>
            <a:tailEnd/>
          </a:ln>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35893" name="Line 59"/>
          <p:cNvSpPr>
            <a:spLocks noChangeShapeType="1"/>
          </p:cNvSpPr>
          <p:nvPr/>
        </p:nvSpPr>
        <p:spPr bwMode="auto">
          <a:xfrm>
            <a:off x="3181350" y="4495800"/>
            <a:ext cx="304800" cy="0"/>
          </a:xfrm>
          <a:prstGeom prst="line">
            <a:avLst/>
          </a:prstGeom>
          <a:noFill/>
          <a:ln w="571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nvGrpSpPr>
          <p:cNvPr id="35894" name="Group 60"/>
          <p:cNvGrpSpPr>
            <a:grpSpLocks/>
          </p:cNvGrpSpPr>
          <p:nvPr/>
        </p:nvGrpSpPr>
        <p:grpSpPr bwMode="auto">
          <a:xfrm>
            <a:off x="2114550" y="2514600"/>
            <a:ext cx="5181600" cy="2286000"/>
            <a:chOff x="1162" y="1383"/>
            <a:chExt cx="3264" cy="1440"/>
          </a:xfrm>
        </p:grpSpPr>
        <p:sp>
          <p:nvSpPr>
            <p:cNvPr id="35915" name="Oval 61"/>
            <p:cNvSpPr>
              <a:spLocks noChangeArrowheads="1"/>
            </p:cNvSpPr>
            <p:nvPr/>
          </p:nvSpPr>
          <p:spPr bwMode="auto">
            <a:xfrm>
              <a:off x="1162" y="1383"/>
              <a:ext cx="384" cy="384"/>
            </a:xfrm>
            <a:prstGeom prst="ellipse">
              <a:avLst/>
            </a:prstGeom>
            <a:solidFill>
              <a:schemeClr val="bg1"/>
            </a:solidFill>
            <a:ln w="57150">
              <a:solidFill>
                <a:schemeClr val="accent1"/>
              </a:solidFill>
              <a:round/>
              <a:headEnd/>
              <a:tailEnd/>
            </a:ln>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35916" name="Oval 62"/>
            <p:cNvSpPr>
              <a:spLocks noChangeArrowheads="1"/>
            </p:cNvSpPr>
            <p:nvPr/>
          </p:nvSpPr>
          <p:spPr bwMode="auto">
            <a:xfrm>
              <a:off x="1162" y="1911"/>
              <a:ext cx="384" cy="384"/>
            </a:xfrm>
            <a:prstGeom prst="ellipse">
              <a:avLst/>
            </a:prstGeom>
            <a:solidFill>
              <a:schemeClr val="bg1"/>
            </a:solidFill>
            <a:ln w="57150">
              <a:solidFill>
                <a:schemeClr val="accent1"/>
              </a:solidFill>
              <a:round/>
              <a:headEnd/>
              <a:tailEnd/>
            </a:ln>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35917" name="Oval 63"/>
            <p:cNvSpPr>
              <a:spLocks noChangeArrowheads="1"/>
            </p:cNvSpPr>
            <p:nvPr/>
          </p:nvSpPr>
          <p:spPr bwMode="auto">
            <a:xfrm>
              <a:off x="1162" y="2439"/>
              <a:ext cx="384" cy="384"/>
            </a:xfrm>
            <a:prstGeom prst="ellipse">
              <a:avLst/>
            </a:prstGeom>
            <a:solidFill>
              <a:schemeClr val="bg1"/>
            </a:solidFill>
            <a:ln w="57150">
              <a:solidFill>
                <a:schemeClr val="accent1"/>
              </a:solidFill>
              <a:round/>
              <a:headEnd/>
              <a:tailEnd/>
            </a:ln>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35918" name="Oval 64"/>
            <p:cNvSpPr>
              <a:spLocks noChangeArrowheads="1"/>
            </p:cNvSpPr>
            <p:nvPr/>
          </p:nvSpPr>
          <p:spPr bwMode="auto">
            <a:xfrm>
              <a:off x="4042" y="1383"/>
              <a:ext cx="384" cy="384"/>
            </a:xfrm>
            <a:prstGeom prst="ellipse">
              <a:avLst/>
            </a:prstGeom>
            <a:solidFill>
              <a:schemeClr val="bg1"/>
            </a:solidFill>
            <a:ln w="57150">
              <a:solidFill>
                <a:srgbClr val="FF0000"/>
              </a:solidFill>
              <a:round/>
              <a:headEnd/>
              <a:tailEnd/>
            </a:ln>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35919" name="Oval 65"/>
            <p:cNvSpPr>
              <a:spLocks noChangeArrowheads="1"/>
            </p:cNvSpPr>
            <p:nvPr/>
          </p:nvSpPr>
          <p:spPr bwMode="auto">
            <a:xfrm>
              <a:off x="4042" y="1911"/>
              <a:ext cx="384" cy="384"/>
            </a:xfrm>
            <a:prstGeom prst="ellipse">
              <a:avLst/>
            </a:prstGeom>
            <a:solidFill>
              <a:schemeClr val="bg1"/>
            </a:solidFill>
            <a:ln w="57150">
              <a:solidFill>
                <a:srgbClr val="FF0000"/>
              </a:solidFill>
              <a:round/>
              <a:headEnd/>
              <a:tailEnd/>
            </a:ln>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35920" name="Oval 66"/>
            <p:cNvSpPr>
              <a:spLocks noChangeArrowheads="1"/>
            </p:cNvSpPr>
            <p:nvPr/>
          </p:nvSpPr>
          <p:spPr bwMode="auto">
            <a:xfrm>
              <a:off x="4042" y="2439"/>
              <a:ext cx="384" cy="384"/>
            </a:xfrm>
            <a:prstGeom prst="ellipse">
              <a:avLst/>
            </a:prstGeom>
            <a:solidFill>
              <a:schemeClr val="bg1"/>
            </a:solidFill>
            <a:ln w="57150">
              <a:solidFill>
                <a:srgbClr val="FF0000"/>
              </a:solidFill>
              <a:round/>
              <a:headEnd/>
              <a:tailEnd/>
            </a:ln>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35921" name="Line 67"/>
            <p:cNvSpPr>
              <a:spLocks noChangeShapeType="1"/>
            </p:cNvSpPr>
            <p:nvPr/>
          </p:nvSpPr>
          <p:spPr bwMode="auto">
            <a:xfrm>
              <a:off x="1258" y="1575"/>
              <a:ext cx="192" cy="0"/>
            </a:xfrm>
            <a:prstGeom prst="line">
              <a:avLst/>
            </a:prstGeom>
            <a:noFill/>
            <a:ln w="571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5922" name="Line 68"/>
            <p:cNvSpPr>
              <a:spLocks noChangeShapeType="1"/>
            </p:cNvSpPr>
            <p:nvPr/>
          </p:nvSpPr>
          <p:spPr bwMode="auto">
            <a:xfrm>
              <a:off x="1258" y="2103"/>
              <a:ext cx="192" cy="0"/>
            </a:xfrm>
            <a:prstGeom prst="line">
              <a:avLst/>
            </a:prstGeom>
            <a:noFill/>
            <a:ln w="571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5923" name="Line 69"/>
            <p:cNvSpPr>
              <a:spLocks noChangeShapeType="1"/>
            </p:cNvSpPr>
            <p:nvPr/>
          </p:nvSpPr>
          <p:spPr bwMode="auto">
            <a:xfrm>
              <a:off x="1258" y="2631"/>
              <a:ext cx="192" cy="0"/>
            </a:xfrm>
            <a:prstGeom prst="line">
              <a:avLst/>
            </a:prstGeom>
            <a:noFill/>
            <a:ln w="571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5924" name="Line 70"/>
            <p:cNvSpPr>
              <a:spLocks noChangeShapeType="1"/>
            </p:cNvSpPr>
            <p:nvPr/>
          </p:nvSpPr>
          <p:spPr bwMode="auto">
            <a:xfrm>
              <a:off x="4138" y="1575"/>
              <a:ext cx="192" cy="0"/>
            </a:xfrm>
            <a:prstGeom prst="line">
              <a:avLst/>
            </a:prstGeom>
            <a:noFill/>
            <a:ln w="571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5925" name="Line 71"/>
            <p:cNvSpPr>
              <a:spLocks noChangeShapeType="1"/>
            </p:cNvSpPr>
            <p:nvPr/>
          </p:nvSpPr>
          <p:spPr bwMode="auto">
            <a:xfrm>
              <a:off x="4234" y="1479"/>
              <a:ext cx="0" cy="192"/>
            </a:xfrm>
            <a:prstGeom prst="line">
              <a:avLst/>
            </a:prstGeom>
            <a:noFill/>
            <a:ln w="571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5926" name="Line 72"/>
            <p:cNvSpPr>
              <a:spLocks noChangeShapeType="1"/>
            </p:cNvSpPr>
            <p:nvPr/>
          </p:nvSpPr>
          <p:spPr bwMode="auto">
            <a:xfrm>
              <a:off x="4138" y="2103"/>
              <a:ext cx="192" cy="0"/>
            </a:xfrm>
            <a:prstGeom prst="line">
              <a:avLst/>
            </a:prstGeom>
            <a:noFill/>
            <a:ln w="571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5927" name="Line 73"/>
            <p:cNvSpPr>
              <a:spLocks noChangeShapeType="1"/>
            </p:cNvSpPr>
            <p:nvPr/>
          </p:nvSpPr>
          <p:spPr bwMode="auto">
            <a:xfrm>
              <a:off x="4234" y="2007"/>
              <a:ext cx="0" cy="192"/>
            </a:xfrm>
            <a:prstGeom prst="line">
              <a:avLst/>
            </a:prstGeom>
            <a:noFill/>
            <a:ln w="571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5928" name="Line 74"/>
            <p:cNvSpPr>
              <a:spLocks noChangeShapeType="1"/>
            </p:cNvSpPr>
            <p:nvPr/>
          </p:nvSpPr>
          <p:spPr bwMode="auto">
            <a:xfrm>
              <a:off x="4138" y="2631"/>
              <a:ext cx="192" cy="0"/>
            </a:xfrm>
            <a:prstGeom prst="line">
              <a:avLst/>
            </a:prstGeom>
            <a:noFill/>
            <a:ln w="571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5929" name="Line 75"/>
            <p:cNvSpPr>
              <a:spLocks noChangeShapeType="1"/>
            </p:cNvSpPr>
            <p:nvPr/>
          </p:nvSpPr>
          <p:spPr bwMode="auto">
            <a:xfrm>
              <a:off x="4234" y="2535"/>
              <a:ext cx="0" cy="192"/>
            </a:xfrm>
            <a:prstGeom prst="line">
              <a:avLst/>
            </a:prstGeom>
            <a:noFill/>
            <a:ln w="571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sp>
        <p:nvSpPr>
          <p:cNvPr id="35895" name="Line 77"/>
          <p:cNvSpPr>
            <a:spLocks noChangeShapeType="1"/>
          </p:cNvSpPr>
          <p:nvPr/>
        </p:nvSpPr>
        <p:spPr bwMode="auto">
          <a:xfrm flipH="1">
            <a:off x="1870075" y="2071688"/>
            <a:ext cx="2895600" cy="0"/>
          </a:xfrm>
          <a:prstGeom prst="line">
            <a:avLst/>
          </a:prstGeom>
          <a:noFill/>
          <a:ln w="3810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5896" name="Line 79"/>
          <p:cNvSpPr>
            <a:spLocks noChangeShapeType="1"/>
          </p:cNvSpPr>
          <p:nvPr/>
        </p:nvSpPr>
        <p:spPr bwMode="auto">
          <a:xfrm>
            <a:off x="1885950" y="2362200"/>
            <a:ext cx="0" cy="2819400"/>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5897" name="Line 80"/>
          <p:cNvSpPr>
            <a:spLocks noChangeShapeType="1"/>
          </p:cNvSpPr>
          <p:nvPr/>
        </p:nvSpPr>
        <p:spPr bwMode="auto">
          <a:xfrm flipV="1">
            <a:off x="1885950" y="1752600"/>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5898" name="Line 81"/>
          <p:cNvSpPr>
            <a:spLocks noChangeShapeType="1"/>
          </p:cNvSpPr>
          <p:nvPr/>
        </p:nvSpPr>
        <p:spPr bwMode="auto">
          <a:xfrm flipV="1">
            <a:off x="7524750" y="1600200"/>
            <a:ext cx="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5899" name="Line 82"/>
          <p:cNvSpPr>
            <a:spLocks noChangeShapeType="1"/>
          </p:cNvSpPr>
          <p:nvPr/>
        </p:nvSpPr>
        <p:spPr bwMode="auto">
          <a:xfrm>
            <a:off x="4765675" y="2071688"/>
            <a:ext cx="2743200"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5900" name="Text Box 83"/>
          <p:cNvSpPr txBox="1">
            <a:spLocks noChangeArrowheads="1"/>
          </p:cNvSpPr>
          <p:nvPr/>
        </p:nvSpPr>
        <p:spPr bwMode="auto">
          <a:xfrm>
            <a:off x="3679825" y="1600200"/>
            <a:ext cx="2362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r>
              <a:rPr kumimoji="1" lang="zh-CN" altLang="en-US" sz="2400" b="1">
                <a:latin typeface="Times New Roman" panose="02020603050405020304" pitchFamily="18" charset="0"/>
                <a:ea typeface="宋体" panose="02010600030101010101" pitchFamily="2" charset="-122"/>
              </a:rPr>
              <a:t>空间电荷区变宽 </a:t>
            </a:r>
          </a:p>
        </p:txBody>
      </p:sp>
      <p:sp>
        <p:nvSpPr>
          <p:cNvPr id="35901" name="Line 84"/>
          <p:cNvSpPr>
            <a:spLocks noChangeShapeType="1"/>
          </p:cNvSpPr>
          <p:nvPr/>
        </p:nvSpPr>
        <p:spPr bwMode="auto">
          <a:xfrm>
            <a:off x="7524750" y="2286000"/>
            <a:ext cx="0" cy="2819400"/>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5902" name="Line 85"/>
          <p:cNvSpPr>
            <a:spLocks noChangeShapeType="1"/>
          </p:cNvSpPr>
          <p:nvPr/>
        </p:nvSpPr>
        <p:spPr bwMode="auto">
          <a:xfrm>
            <a:off x="1657350" y="4038600"/>
            <a:ext cx="60198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5903" name="Line 86"/>
          <p:cNvSpPr>
            <a:spLocks noChangeShapeType="1"/>
          </p:cNvSpPr>
          <p:nvPr/>
        </p:nvSpPr>
        <p:spPr bwMode="auto">
          <a:xfrm flipH="1">
            <a:off x="1733550" y="4114800"/>
            <a:ext cx="60198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nvGrpSpPr>
          <p:cNvPr id="35904" name="Group 87"/>
          <p:cNvGrpSpPr>
            <a:grpSpLocks/>
          </p:cNvGrpSpPr>
          <p:nvPr/>
        </p:nvGrpSpPr>
        <p:grpSpPr bwMode="auto">
          <a:xfrm>
            <a:off x="4095750" y="5538788"/>
            <a:ext cx="3321050" cy="457200"/>
            <a:chOff x="2410" y="3288"/>
            <a:chExt cx="2092" cy="288"/>
          </a:xfrm>
        </p:grpSpPr>
        <p:sp>
          <p:nvSpPr>
            <p:cNvPr id="35913" name="Text Box 88"/>
            <p:cNvSpPr txBox="1">
              <a:spLocks noChangeArrowheads="1"/>
            </p:cNvSpPr>
            <p:nvPr/>
          </p:nvSpPr>
          <p:spPr bwMode="auto">
            <a:xfrm>
              <a:off x="3024" y="3288"/>
              <a:ext cx="147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50000"/>
                </a:spcBef>
                <a:buClrTx/>
                <a:buFontTx/>
                <a:buNone/>
              </a:pPr>
              <a:r>
                <a:rPr kumimoji="1" lang="zh-CN" altLang="en-US" sz="2400" b="1">
                  <a:solidFill>
                    <a:srgbClr val="FF0000"/>
                  </a:solidFill>
                  <a:latin typeface="Times New Roman" panose="02020603050405020304" pitchFamily="18" charset="0"/>
                  <a:ea typeface="宋体" panose="02010600030101010101" pitchFamily="2" charset="-122"/>
                </a:rPr>
                <a:t>外电场方向</a:t>
              </a:r>
              <a:endParaRPr kumimoji="1" lang="zh-CN" altLang="en-US" sz="2400">
                <a:solidFill>
                  <a:srgbClr val="FF0000"/>
                </a:solidFill>
                <a:latin typeface="Times New Roman" panose="02020603050405020304" pitchFamily="18" charset="0"/>
                <a:ea typeface="宋体" panose="02010600030101010101" pitchFamily="2" charset="-122"/>
              </a:endParaRPr>
            </a:p>
          </p:txBody>
        </p:sp>
        <p:sp>
          <p:nvSpPr>
            <p:cNvPr id="35914" name="Line 89"/>
            <p:cNvSpPr>
              <a:spLocks noChangeShapeType="1"/>
            </p:cNvSpPr>
            <p:nvPr/>
          </p:nvSpPr>
          <p:spPr bwMode="auto">
            <a:xfrm flipH="1">
              <a:off x="2410" y="3399"/>
              <a:ext cx="768" cy="0"/>
            </a:xfrm>
            <a:prstGeom prst="line">
              <a:avLst/>
            </a:prstGeom>
            <a:noFill/>
            <a:ln w="38100">
              <a:solidFill>
                <a:srgbClr val="FF0066"/>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grpSp>
        <p:nvGrpSpPr>
          <p:cNvPr id="35905" name="Group 90"/>
          <p:cNvGrpSpPr>
            <a:grpSpLocks/>
          </p:cNvGrpSpPr>
          <p:nvPr/>
        </p:nvGrpSpPr>
        <p:grpSpPr bwMode="auto">
          <a:xfrm>
            <a:off x="276225" y="5035550"/>
            <a:ext cx="461963" cy="762000"/>
            <a:chOff x="20" y="2988"/>
            <a:chExt cx="291" cy="480"/>
          </a:xfrm>
        </p:grpSpPr>
        <p:sp>
          <p:nvSpPr>
            <p:cNvPr id="35911" name="Text Box 91"/>
            <p:cNvSpPr txBox="1">
              <a:spLocks noChangeArrowheads="1"/>
            </p:cNvSpPr>
            <p:nvPr/>
          </p:nvSpPr>
          <p:spPr bwMode="auto">
            <a:xfrm>
              <a:off x="20" y="2988"/>
              <a:ext cx="291"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50000"/>
                </a:spcBef>
                <a:buClrTx/>
                <a:buFontTx/>
                <a:buNone/>
              </a:pPr>
              <a:r>
                <a:rPr kumimoji="1" lang="en-US" altLang="zh-CN" sz="3200" b="1" i="1">
                  <a:solidFill>
                    <a:schemeClr val="accent1"/>
                  </a:solidFill>
                  <a:latin typeface="Times New Roman" panose="02020603050405020304" pitchFamily="18" charset="0"/>
                  <a:ea typeface="宋体" panose="02010600030101010101" pitchFamily="2" charset="-122"/>
                </a:rPr>
                <a:t>I</a:t>
              </a:r>
              <a:r>
                <a:rPr kumimoji="1" lang="en-US" altLang="zh-CN" sz="2000" b="1" baseline="-25000">
                  <a:solidFill>
                    <a:schemeClr val="accent1"/>
                  </a:solidFill>
                  <a:latin typeface="Times New Roman" panose="02020603050405020304" pitchFamily="18" charset="0"/>
                  <a:ea typeface="宋体" panose="02010600030101010101" pitchFamily="2" charset="-122"/>
                </a:rPr>
                <a:t>R</a:t>
              </a:r>
            </a:p>
          </p:txBody>
        </p:sp>
        <p:sp>
          <p:nvSpPr>
            <p:cNvPr id="35912" name="Line 92"/>
            <p:cNvSpPr>
              <a:spLocks noChangeShapeType="1"/>
            </p:cNvSpPr>
            <p:nvPr/>
          </p:nvSpPr>
          <p:spPr bwMode="auto">
            <a:xfrm>
              <a:off x="304" y="3036"/>
              <a:ext cx="0" cy="432"/>
            </a:xfrm>
            <a:prstGeom prst="line">
              <a:avLst/>
            </a:prstGeom>
            <a:noFill/>
            <a:ln w="38100">
              <a:solidFill>
                <a:schemeClr val="accent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sp>
        <p:nvSpPr>
          <p:cNvPr id="35906" name="Text Box 93"/>
          <p:cNvSpPr txBox="1">
            <a:spLocks noChangeArrowheads="1"/>
          </p:cNvSpPr>
          <p:nvPr/>
        </p:nvSpPr>
        <p:spPr bwMode="auto">
          <a:xfrm>
            <a:off x="76200" y="1371600"/>
            <a:ext cx="2176463" cy="4572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r>
              <a:rPr kumimoji="1" lang="zh-CN" altLang="en-US" sz="2400" b="1">
                <a:solidFill>
                  <a:srgbClr val="336600"/>
                </a:solidFill>
                <a:latin typeface="宋体" panose="02010600030101010101" pitchFamily="2" charset="-122"/>
                <a:ea typeface="宋体" panose="02010600030101010101" pitchFamily="2" charset="-122"/>
              </a:rPr>
              <a:t>外加反向电压 </a:t>
            </a:r>
            <a:endParaRPr kumimoji="1" lang="en-US" altLang="zh-CN" sz="2400" b="1">
              <a:solidFill>
                <a:srgbClr val="336600"/>
              </a:solidFill>
              <a:latin typeface="宋体" panose="02010600030101010101" pitchFamily="2" charset="-122"/>
              <a:ea typeface="宋体" panose="02010600030101010101" pitchFamily="2" charset="-122"/>
            </a:endParaRPr>
          </a:p>
        </p:txBody>
      </p:sp>
      <p:sp>
        <p:nvSpPr>
          <p:cNvPr id="35907" name="Text Box 95"/>
          <p:cNvSpPr txBox="1">
            <a:spLocks noChangeArrowheads="1"/>
          </p:cNvSpPr>
          <p:nvPr/>
        </p:nvSpPr>
        <p:spPr bwMode="auto">
          <a:xfrm>
            <a:off x="854075" y="5435600"/>
            <a:ext cx="3276600" cy="835025"/>
          </a:xfrm>
          <a:prstGeom prst="rect">
            <a:avLst/>
          </a:prstGeom>
          <a:noFill/>
          <a:ln w="12700">
            <a:solidFill>
              <a:schemeClr val="accent2"/>
            </a:solidFill>
            <a:miter lim="800000"/>
            <a:headEnd/>
            <a:tailEnd type="none" w="sm"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just" eaLnBrk="1" hangingPunct="1">
              <a:spcBef>
                <a:spcPct val="0"/>
              </a:spcBef>
              <a:buClrTx/>
              <a:buFontTx/>
              <a:buNone/>
            </a:pPr>
            <a:r>
              <a:rPr kumimoji="1" lang="zh-CN" altLang="en-US" sz="2400" b="1">
                <a:solidFill>
                  <a:schemeClr val="accent1"/>
                </a:solidFill>
                <a:latin typeface="Times New Roman" panose="02020603050405020304" pitchFamily="18" charset="0"/>
                <a:ea typeface="宋体" panose="02010600030101010101" pitchFamily="2" charset="-122"/>
              </a:rPr>
              <a:t>少数载流子越过 </a:t>
            </a:r>
            <a:r>
              <a:rPr kumimoji="1" lang="en-US" altLang="zh-CN" sz="2400" b="1">
                <a:solidFill>
                  <a:schemeClr val="accent1"/>
                </a:solidFill>
                <a:latin typeface="Times New Roman" panose="02020603050405020304" pitchFamily="18" charset="0"/>
                <a:ea typeface="宋体" panose="02010600030101010101" pitchFamily="2" charset="-122"/>
              </a:rPr>
              <a:t>PN </a:t>
            </a:r>
            <a:r>
              <a:rPr kumimoji="1" lang="zh-CN" altLang="en-US" sz="2400" b="1">
                <a:solidFill>
                  <a:schemeClr val="accent1"/>
                </a:solidFill>
                <a:latin typeface="Times New Roman" panose="02020603050405020304" pitchFamily="18" charset="0"/>
                <a:ea typeface="宋体" panose="02010600030101010101" pitchFamily="2" charset="-122"/>
              </a:rPr>
              <a:t>结形成很小的反向电流</a:t>
            </a:r>
            <a:r>
              <a:rPr kumimoji="1" lang="zh-CN" altLang="en-US" sz="2400" b="1">
                <a:solidFill>
                  <a:schemeClr val="accent2"/>
                </a:solidFill>
                <a:latin typeface="Times New Roman" panose="02020603050405020304" pitchFamily="18" charset="0"/>
                <a:ea typeface="宋体" panose="02010600030101010101" pitchFamily="2" charset="-122"/>
              </a:rPr>
              <a:t>       </a:t>
            </a:r>
          </a:p>
        </p:txBody>
      </p:sp>
      <p:sp>
        <p:nvSpPr>
          <p:cNvPr id="35908" name="Text Box 96"/>
          <p:cNvSpPr txBox="1">
            <a:spLocks noChangeArrowheads="1"/>
          </p:cNvSpPr>
          <p:nvPr/>
        </p:nvSpPr>
        <p:spPr bwMode="auto">
          <a:xfrm>
            <a:off x="1447800" y="1133475"/>
            <a:ext cx="7086600" cy="4572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9050">
                <a:solidFill>
                  <a:schemeClr val="accent1"/>
                </a:solidFill>
                <a:miter lim="800000"/>
                <a:headEnd/>
                <a:tailEnd type="none" w="sm" len="lg"/>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r>
              <a:rPr kumimoji="1" lang="zh-CN" altLang="en-US" sz="2400" b="1">
                <a:solidFill>
                  <a:schemeClr val="accent1"/>
                </a:solidFill>
                <a:latin typeface="Times New Roman" panose="02020603050405020304" pitchFamily="18" charset="0"/>
                <a:ea typeface="宋体" panose="02010600030101010101" pitchFamily="2" charset="-122"/>
              </a:rPr>
              <a:t>多数载流子的扩散运动难于进行</a:t>
            </a:r>
          </a:p>
        </p:txBody>
      </p:sp>
      <p:sp>
        <p:nvSpPr>
          <p:cNvPr id="35909" name="Line 97"/>
          <p:cNvSpPr>
            <a:spLocks noChangeShapeType="1"/>
          </p:cNvSpPr>
          <p:nvPr/>
        </p:nvSpPr>
        <p:spPr bwMode="auto">
          <a:xfrm flipV="1">
            <a:off x="2555875" y="4129088"/>
            <a:ext cx="381000" cy="1295400"/>
          </a:xfrm>
          <a:prstGeom prst="line">
            <a:avLst/>
          </a:prstGeom>
          <a:noFill/>
          <a:ln w="12700">
            <a:solidFill>
              <a:schemeClr val="accent2"/>
            </a:solidFill>
            <a:round/>
            <a:headEnd/>
            <a:tailEnd type="stealth"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832628" name="Rectangle 116"/>
          <p:cNvSpPr>
            <a:spLocks noChangeArrowheads="1"/>
          </p:cNvSpPr>
          <p:nvPr/>
        </p:nvSpPr>
        <p:spPr bwMode="white">
          <a:xfrm>
            <a:off x="1143000" y="685800"/>
            <a:ext cx="7391400" cy="258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a:defRPr sz="2800" b="1">
                <a:solidFill>
                  <a:schemeClr val="bg1"/>
                </a:solidFill>
                <a:latin typeface="Arial" panose="020B0604020202020204" pitchFamily="34" charset="0"/>
              </a:defRPr>
            </a:lvl1pPr>
            <a:lvl2pPr algn="l">
              <a:defRPr sz="2800" b="1">
                <a:solidFill>
                  <a:schemeClr val="bg1"/>
                </a:solidFill>
                <a:latin typeface="Arial" panose="020B0604020202020204" pitchFamily="34" charset="0"/>
              </a:defRPr>
            </a:lvl2pPr>
            <a:lvl3pPr algn="l">
              <a:defRPr sz="2800" b="1">
                <a:solidFill>
                  <a:schemeClr val="bg1"/>
                </a:solidFill>
                <a:latin typeface="Arial" panose="020B0604020202020204" pitchFamily="34" charset="0"/>
              </a:defRPr>
            </a:lvl3pPr>
            <a:lvl4pPr algn="l">
              <a:defRPr sz="2800" b="1">
                <a:solidFill>
                  <a:schemeClr val="bg1"/>
                </a:solidFill>
                <a:latin typeface="Arial" panose="020B0604020202020204" pitchFamily="34" charset="0"/>
              </a:defRPr>
            </a:lvl4pPr>
            <a:lvl5pPr algn="l">
              <a:defRPr sz="2800" b="1">
                <a:solidFill>
                  <a:schemeClr val="bg1"/>
                </a:solidFill>
                <a:latin typeface="Arial" panose="020B0604020202020204" pitchFamily="34" charset="0"/>
              </a:defRPr>
            </a:lvl5pPr>
            <a:lvl6pPr marL="457200" fontAlgn="base">
              <a:spcBef>
                <a:spcPct val="0"/>
              </a:spcBef>
              <a:spcAft>
                <a:spcPct val="0"/>
              </a:spcAft>
              <a:defRPr sz="2800" b="1">
                <a:solidFill>
                  <a:schemeClr val="bg1"/>
                </a:solidFill>
                <a:latin typeface="Arial" panose="020B0604020202020204" pitchFamily="34" charset="0"/>
              </a:defRPr>
            </a:lvl6pPr>
            <a:lvl7pPr marL="914400" fontAlgn="base">
              <a:spcBef>
                <a:spcPct val="0"/>
              </a:spcBef>
              <a:spcAft>
                <a:spcPct val="0"/>
              </a:spcAft>
              <a:defRPr sz="2800" b="1">
                <a:solidFill>
                  <a:schemeClr val="bg1"/>
                </a:solidFill>
                <a:latin typeface="Arial" panose="020B0604020202020204" pitchFamily="34" charset="0"/>
              </a:defRPr>
            </a:lvl7pPr>
            <a:lvl8pPr marL="1371600" fontAlgn="base">
              <a:spcBef>
                <a:spcPct val="0"/>
              </a:spcBef>
              <a:spcAft>
                <a:spcPct val="0"/>
              </a:spcAft>
              <a:defRPr sz="2800" b="1">
                <a:solidFill>
                  <a:schemeClr val="bg1"/>
                </a:solidFill>
                <a:latin typeface="Arial" panose="020B0604020202020204" pitchFamily="34" charset="0"/>
              </a:defRPr>
            </a:lvl8pPr>
            <a:lvl9pPr marL="1828800" fontAlgn="base">
              <a:spcBef>
                <a:spcPct val="0"/>
              </a:spcBef>
              <a:spcAft>
                <a:spcPct val="0"/>
              </a:spcAft>
              <a:defRPr sz="2800" b="1">
                <a:solidFill>
                  <a:schemeClr val="bg1"/>
                </a:solidFill>
                <a:latin typeface="Arial" panose="020B0604020202020204" pitchFamily="34" charset="0"/>
              </a:defRPr>
            </a:lvl9pPr>
          </a:lstStyle>
          <a:p>
            <a:pPr eaLnBrk="1" hangingPunct="1">
              <a:defRPr/>
            </a:pPr>
            <a:r>
              <a:rPr lang="zh-CN" altLang="en-US" b="0" smtClean="0">
                <a:effectLst>
                  <a:outerShdw blurRad="38100" dist="38100" dir="2700000" algn="tl">
                    <a:srgbClr val="C0C0C0"/>
                  </a:outerShdw>
                </a:effectLst>
                <a:ea typeface="宋体" panose="02010600030101010101" pitchFamily="2" charset="-122"/>
              </a:rPr>
              <a:t>内光电效应</a:t>
            </a:r>
            <a:r>
              <a:rPr lang="en-US" altLang="zh-CN" b="0" smtClean="0">
                <a:effectLst>
                  <a:outerShdw blurRad="38100" dist="38100" dir="2700000" algn="tl">
                    <a:srgbClr val="C0C0C0"/>
                  </a:outerShdw>
                </a:effectLst>
                <a:ea typeface="宋体" panose="02010600030101010101" pitchFamily="2" charset="-122"/>
              </a:rPr>
              <a:t>----</a:t>
            </a:r>
            <a:r>
              <a:rPr lang="zh-CN" altLang="en-US" b="0" smtClean="0">
                <a:effectLst>
                  <a:outerShdw blurRad="38100" dist="38100" dir="2700000" algn="tl">
                    <a:srgbClr val="C0C0C0"/>
                  </a:outerShdw>
                </a:effectLst>
                <a:ea typeface="宋体" panose="02010600030101010101" pitchFamily="2" charset="-122"/>
              </a:rPr>
              <a:t>半导体</a:t>
            </a:r>
          </a:p>
        </p:txBody>
      </p:sp>
    </p:spTree>
  </p:cSld>
  <p:clrMapOvr>
    <a:masterClrMapping/>
  </p:clrMapOvr>
  <p:transition>
    <p:blinds dir="vert"/>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6626" name="Rectangle 2"/>
          <p:cNvSpPr>
            <a:spLocks noGrp="1" noChangeArrowheads="1"/>
          </p:cNvSpPr>
          <p:nvPr>
            <p:ph type="title"/>
          </p:nvPr>
        </p:nvSpPr>
        <p:spPr>
          <a:xfrm>
            <a:off x="1143000" y="685800"/>
            <a:ext cx="7391400" cy="258763"/>
          </a:xfrm>
        </p:spPr>
        <p:txBody>
          <a:bodyPr/>
          <a:lstStyle/>
          <a:p>
            <a:pPr eaLnBrk="1" hangingPunct="1">
              <a:defRPr/>
            </a:pPr>
            <a:r>
              <a:rPr lang="zh-CN" altLang="en-US" b="0" smtClean="0">
                <a:effectLst>
                  <a:outerShdw blurRad="38100" dist="38100" dir="2700000" algn="tl">
                    <a:srgbClr val="C0C0C0"/>
                  </a:outerShdw>
                </a:effectLst>
                <a:ea typeface="宋体" panose="02010600030101010101" pitchFamily="2" charset="-122"/>
              </a:rPr>
              <a:t>内光电效应</a:t>
            </a:r>
            <a:r>
              <a:rPr lang="en-US" altLang="zh-CN" b="0" smtClean="0">
                <a:effectLst>
                  <a:outerShdw blurRad="38100" dist="38100" dir="2700000" algn="tl">
                    <a:srgbClr val="C0C0C0"/>
                  </a:outerShdw>
                </a:effectLst>
                <a:ea typeface="宋体" panose="02010600030101010101" pitchFamily="2" charset="-122"/>
              </a:rPr>
              <a:t>——</a:t>
            </a:r>
            <a:r>
              <a:rPr lang="zh-CN" altLang="en-US" b="0" smtClean="0">
                <a:effectLst>
                  <a:outerShdw blurRad="38100" dist="38100" dir="2700000" algn="tl">
                    <a:srgbClr val="C0C0C0"/>
                  </a:outerShdw>
                </a:effectLst>
                <a:ea typeface="宋体" panose="02010600030101010101" pitchFamily="2" charset="-122"/>
              </a:rPr>
              <a:t>光电导效应</a:t>
            </a:r>
          </a:p>
        </p:txBody>
      </p:sp>
      <p:sp>
        <p:nvSpPr>
          <p:cNvPr id="666627" name="Rectangle 3"/>
          <p:cNvSpPr>
            <a:spLocks noGrp="1" noChangeArrowheads="1"/>
          </p:cNvSpPr>
          <p:nvPr>
            <p:ph type="body" idx="1"/>
          </p:nvPr>
        </p:nvSpPr>
        <p:spPr>
          <a:xfrm>
            <a:off x="533400" y="1371600"/>
            <a:ext cx="8043863" cy="1700213"/>
          </a:xfrm>
        </p:spPr>
        <p:txBody>
          <a:bodyPr/>
          <a:lstStyle/>
          <a:p>
            <a:pPr algn="just" eaLnBrk="1" hangingPunct="1"/>
            <a:r>
              <a:rPr lang="zh-CN" altLang="en-US" sz="2400" b="1" smtClean="0">
                <a:solidFill>
                  <a:srgbClr val="3333FF"/>
                </a:solidFill>
                <a:latin typeface="楷体_GB2312" pitchFamily="49" charset="-122"/>
                <a:ea typeface="楷体_GB2312" pitchFamily="49" charset="-122"/>
              </a:rPr>
              <a:t>光电导效应是光照变化引起半导体材料电导变化的现象。</a:t>
            </a:r>
            <a:r>
              <a:rPr lang="zh-CN" altLang="en-US" sz="2400" b="1" smtClean="0">
                <a:latin typeface="楷体_GB2312" pitchFamily="49" charset="-122"/>
                <a:ea typeface="楷体_GB2312" pitchFamily="49" charset="-122"/>
              </a:rPr>
              <a:t>当光照射到半导体材料时，材料吸收光子的能量，使得非传导态电子变为传导态电子，引起载流子浓度增大，从而导致材料电导率增大。这种变化可以通过测量负载电阻两端的电压来观察。该现象是</a:t>
            </a:r>
            <a:r>
              <a:rPr lang="en-US" altLang="zh-CN" sz="2400" b="1" smtClean="0">
                <a:latin typeface="Times New Roman" panose="02020603050405020304" pitchFamily="18" charset="0"/>
                <a:ea typeface="楷体_GB2312" pitchFamily="49" charset="-122"/>
              </a:rPr>
              <a:t>100</a:t>
            </a:r>
            <a:r>
              <a:rPr lang="zh-CN" altLang="en-US" sz="2400" b="1" smtClean="0">
                <a:latin typeface="楷体_GB2312" pitchFamily="49" charset="-122"/>
                <a:ea typeface="楷体_GB2312" pitchFamily="49" charset="-122"/>
              </a:rPr>
              <a:t>多年来有关半导体与光作用的各种现象中最早为人们所知的现象。</a:t>
            </a:r>
            <a:r>
              <a:rPr lang="zh-CN" altLang="en-US" sz="1800" b="1" smtClean="0">
                <a:latin typeface="楷体_GB2312" pitchFamily="49" charset="-122"/>
                <a:ea typeface="楷体_GB2312" pitchFamily="49" charset="-122"/>
              </a:rPr>
              <a:t> </a:t>
            </a:r>
          </a:p>
        </p:txBody>
      </p:sp>
      <p:grpSp>
        <p:nvGrpSpPr>
          <p:cNvPr id="36868" name="Group 31"/>
          <p:cNvGrpSpPr>
            <a:grpSpLocks/>
          </p:cNvGrpSpPr>
          <p:nvPr/>
        </p:nvGrpSpPr>
        <p:grpSpPr bwMode="auto">
          <a:xfrm>
            <a:off x="2322513" y="3878263"/>
            <a:ext cx="3697287" cy="2684462"/>
            <a:chOff x="1463" y="2443"/>
            <a:chExt cx="2329" cy="1691"/>
          </a:xfrm>
        </p:grpSpPr>
        <p:grpSp>
          <p:nvGrpSpPr>
            <p:cNvPr id="36869" name="Group 4"/>
            <p:cNvGrpSpPr>
              <a:grpSpLocks/>
            </p:cNvGrpSpPr>
            <p:nvPr/>
          </p:nvGrpSpPr>
          <p:grpSpPr bwMode="auto">
            <a:xfrm>
              <a:off x="2937" y="2443"/>
              <a:ext cx="716" cy="472"/>
              <a:chOff x="2898" y="2069"/>
              <a:chExt cx="716" cy="472"/>
            </a:xfrm>
          </p:grpSpPr>
          <p:sp>
            <p:nvSpPr>
              <p:cNvPr id="666629" name="Rectangle 5"/>
              <p:cNvSpPr>
                <a:spLocks noChangeArrowheads="1"/>
              </p:cNvSpPr>
              <p:nvPr/>
            </p:nvSpPr>
            <p:spPr bwMode="auto">
              <a:xfrm>
                <a:off x="3061" y="2405"/>
                <a:ext cx="273" cy="136"/>
              </a:xfrm>
              <a:prstGeom prst="rect">
                <a:avLst/>
              </a:prstGeom>
              <a:gradFill rotWithShape="1">
                <a:gsLst>
                  <a:gs pos="0">
                    <a:schemeClr val="accent1"/>
                  </a:gs>
                  <a:gs pos="100000">
                    <a:schemeClr val="accent1">
                      <a:gamma/>
                      <a:shade val="46275"/>
                      <a:invGamma/>
                    </a:schemeClr>
                  </a:gs>
                </a:gsLst>
                <a:lin ang="5400000" scaled="1"/>
              </a:gra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defRPr>
                </a:lvl1pPr>
                <a:lvl2pPr marL="742950" indent="-285750" algn="ctr">
                  <a:defRPr>
                    <a:solidFill>
                      <a:schemeClr val="tx1"/>
                    </a:solidFill>
                    <a:latin typeface="Arial" panose="020B0604020202020204" pitchFamily="34" charset="0"/>
                  </a:defRPr>
                </a:lvl2pPr>
                <a:lvl3pPr marL="1143000" indent="-228600" algn="ctr">
                  <a:defRPr>
                    <a:solidFill>
                      <a:schemeClr val="tx1"/>
                    </a:solidFill>
                    <a:latin typeface="Arial" panose="020B0604020202020204" pitchFamily="34" charset="0"/>
                  </a:defRPr>
                </a:lvl3pPr>
                <a:lvl4pPr marL="1600200" indent="-228600" algn="ctr">
                  <a:defRPr>
                    <a:solidFill>
                      <a:schemeClr val="tx1"/>
                    </a:solidFill>
                    <a:latin typeface="Arial" panose="020B0604020202020204" pitchFamily="34" charset="0"/>
                  </a:defRPr>
                </a:lvl4pPr>
                <a:lvl5pPr marL="2057400" indent="-228600" algn="ctr">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defRPr/>
                </a:pPr>
                <a:endParaRPr lang="zh-CN" altLang="en-US" smtClean="0">
                  <a:ea typeface="宋体" panose="02010600030101010101" pitchFamily="2" charset="-122"/>
                </a:endParaRPr>
              </a:p>
            </p:txBody>
          </p:sp>
          <p:sp>
            <p:nvSpPr>
              <p:cNvPr id="36889" name="Line 6"/>
              <p:cNvSpPr>
                <a:spLocks noChangeShapeType="1"/>
              </p:cNvSpPr>
              <p:nvPr/>
            </p:nvSpPr>
            <p:spPr bwMode="auto">
              <a:xfrm flipH="1">
                <a:off x="2898" y="2205"/>
                <a:ext cx="136" cy="273"/>
              </a:xfrm>
              <a:prstGeom prst="line">
                <a:avLst/>
              </a:prstGeom>
              <a:noFill/>
              <a:ln w="127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890" name="Line 7"/>
              <p:cNvSpPr>
                <a:spLocks noChangeShapeType="1"/>
              </p:cNvSpPr>
              <p:nvPr/>
            </p:nvSpPr>
            <p:spPr bwMode="auto">
              <a:xfrm flipH="1">
                <a:off x="3478" y="2206"/>
                <a:ext cx="136" cy="273"/>
              </a:xfrm>
              <a:prstGeom prst="line">
                <a:avLst/>
              </a:prstGeom>
              <a:noFill/>
              <a:ln w="127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891" name="Line 8"/>
              <p:cNvSpPr>
                <a:spLocks noChangeShapeType="1"/>
              </p:cNvSpPr>
              <p:nvPr/>
            </p:nvSpPr>
            <p:spPr bwMode="auto">
              <a:xfrm>
                <a:off x="3034" y="2251"/>
                <a:ext cx="544" cy="0"/>
              </a:xfrm>
              <a:prstGeom prst="line">
                <a:avLst/>
              </a:prstGeom>
              <a:noFill/>
              <a:ln w="12700" cap="sq">
                <a:solidFill>
                  <a:schemeClr val="tx1"/>
                </a:solidFill>
                <a:round/>
                <a:headEnd type="triangle" w="sm" len="lg"/>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892" name="Text Box 9"/>
              <p:cNvSpPr txBox="1">
                <a:spLocks noChangeArrowheads="1"/>
              </p:cNvSpPr>
              <p:nvPr/>
            </p:nvSpPr>
            <p:spPr bwMode="auto">
              <a:xfrm>
                <a:off x="3152" y="2069"/>
                <a:ext cx="363"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ClrTx/>
                  <a:buFontTx/>
                  <a:buNone/>
                </a:pPr>
                <a:r>
                  <a:rPr kumimoji="1" lang="zh-CN" altLang="en-US" sz="1400" b="1">
                    <a:solidFill>
                      <a:srgbClr val="008000"/>
                    </a:solidFill>
                    <a:latin typeface="Times New Roman" panose="02020603050405020304" pitchFamily="18" charset="0"/>
                    <a:ea typeface="宋体" panose="02010600030101010101" pitchFamily="2" charset="-122"/>
                  </a:rPr>
                  <a:t>信号</a:t>
                </a:r>
              </a:p>
            </p:txBody>
          </p:sp>
        </p:grpSp>
        <p:grpSp>
          <p:nvGrpSpPr>
            <p:cNvPr id="36870" name="Group 12"/>
            <p:cNvGrpSpPr>
              <a:grpSpLocks/>
            </p:cNvGrpSpPr>
            <p:nvPr/>
          </p:nvGrpSpPr>
          <p:grpSpPr bwMode="auto">
            <a:xfrm>
              <a:off x="1916" y="3589"/>
              <a:ext cx="1134" cy="545"/>
              <a:chOff x="1882" y="3203"/>
              <a:chExt cx="1134" cy="545"/>
            </a:xfrm>
          </p:grpSpPr>
          <p:sp>
            <p:nvSpPr>
              <p:cNvPr id="36883" name="AutoShape 13"/>
              <p:cNvSpPr>
                <a:spLocks noChangeArrowheads="1"/>
              </p:cNvSpPr>
              <p:nvPr/>
            </p:nvSpPr>
            <p:spPr bwMode="auto">
              <a:xfrm>
                <a:off x="1882" y="3203"/>
                <a:ext cx="1134" cy="545"/>
              </a:xfrm>
              <a:prstGeom prst="cube">
                <a:avLst>
                  <a:gd name="adj" fmla="val 25000"/>
                </a:avLst>
              </a:prstGeom>
              <a:solidFill>
                <a:schemeClr val="accent1"/>
              </a:solidFill>
              <a:ln w="28575"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36884" name="Freeform 14" descr="宽上对角线"/>
              <p:cNvSpPr>
                <a:spLocks/>
              </p:cNvSpPr>
              <p:nvPr/>
            </p:nvSpPr>
            <p:spPr bwMode="auto">
              <a:xfrm>
                <a:off x="1882" y="3203"/>
                <a:ext cx="227" cy="545"/>
              </a:xfrm>
              <a:custGeom>
                <a:avLst/>
                <a:gdLst>
                  <a:gd name="T0" fmla="*/ 136 w 227"/>
                  <a:gd name="T1" fmla="*/ 0 h 545"/>
                  <a:gd name="T2" fmla="*/ 0 w 227"/>
                  <a:gd name="T3" fmla="*/ 136 h 545"/>
                  <a:gd name="T4" fmla="*/ 0 w 227"/>
                  <a:gd name="T5" fmla="*/ 545 h 545"/>
                  <a:gd name="T6" fmla="*/ 91 w 227"/>
                  <a:gd name="T7" fmla="*/ 545 h 545"/>
                  <a:gd name="T8" fmla="*/ 91 w 227"/>
                  <a:gd name="T9" fmla="*/ 136 h 545"/>
                  <a:gd name="T10" fmla="*/ 227 w 227"/>
                  <a:gd name="T11" fmla="*/ 0 h 545"/>
                  <a:gd name="T12" fmla="*/ 136 w 227"/>
                  <a:gd name="T13" fmla="*/ 0 h 54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27" h="545">
                    <a:moveTo>
                      <a:pt x="136" y="0"/>
                    </a:moveTo>
                    <a:lnTo>
                      <a:pt x="0" y="136"/>
                    </a:lnTo>
                    <a:lnTo>
                      <a:pt x="0" y="545"/>
                    </a:lnTo>
                    <a:lnTo>
                      <a:pt x="91" y="545"/>
                    </a:lnTo>
                    <a:lnTo>
                      <a:pt x="91" y="136"/>
                    </a:lnTo>
                    <a:lnTo>
                      <a:pt x="227" y="0"/>
                    </a:lnTo>
                    <a:lnTo>
                      <a:pt x="136" y="0"/>
                    </a:lnTo>
                    <a:close/>
                  </a:path>
                </a:pathLst>
              </a:custGeom>
              <a:pattFill prst="wdUpDiag">
                <a:fgClr>
                  <a:schemeClr val="accent1"/>
                </a:fgClr>
                <a:bgClr>
                  <a:schemeClr val="bg1"/>
                </a:bgClr>
              </a:pattFill>
              <a:ln w="28575" cap="sq" cmpd="sng">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885" name="Freeform 15" descr="宽上对角线"/>
              <p:cNvSpPr>
                <a:spLocks/>
              </p:cNvSpPr>
              <p:nvPr/>
            </p:nvSpPr>
            <p:spPr bwMode="auto">
              <a:xfrm>
                <a:off x="2789" y="3203"/>
                <a:ext cx="227" cy="545"/>
              </a:xfrm>
              <a:custGeom>
                <a:avLst/>
                <a:gdLst>
                  <a:gd name="T0" fmla="*/ 136 w 227"/>
                  <a:gd name="T1" fmla="*/ 0 h 545"/>
                  <a:gd name="T2" fmla="*/ 0 w 227"/>
                  <a:gd name="T3" fmla="*/ 136 h 545"/>
                  <a:gd name="T4" fmla="*/ 0 w 227"/>
                  <a:gd name="T5" fmla="*/ 545 h 545"/>
                  <a:gd name="T6" fmla="*/ 91 w 227"/>
                  <a:gd name="T7" fmla="*/ 545 h 545"/>
                  <a:gd name="T8" fmla="*/ 91 w 227"/>
                  <a:gd name="T9" fmla="*/ 136 h 545"/>
                  <a:gd name="T10" fmla="*/ 227 w 227"/>
                  <a:gd name="T11" fmla="*/ 0 h 545"/>
                  <a:gd name="T12" fmla="*/ 136 w 227"/>
                  <a:gd name="T13" fmla="*/ 0 h 54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27" h="545">
                    <a:moveTo>
                      <a:pt x="136" y="0"/>
                    </a:moveTo>
                    <a:lnTo>
                      <a:pt x="0" y="136"/>
                    </a:lnTo>
                    <a:lnTo>
                      <a:pt x="0" y="545"/>
                    </a:lnTo>
                    <a:lnTo>
                      <a:pt x="91" y="545"/>
                    </a:lnTo>
                    <a:lnTo>
                      <a:pt x="91" y="136"/>
                    </a:lnTo>
                    <a:lnTo>
                      <a:pt x="227" y="0"/>
                    </a:lnTo>
                    <a:lnTo>
                      <a:pt x="136" y="0"/>
                    </a:lnTo>
                    <a:close/>
                  </a:path>
                </a:pathLst>
              </a:custGeom>
              <a:pattFill prst="wdUpDiag">
                <a:fgClr>
                  <a:schemeClr val="accent1"/>
                </a:fgClr>
                <a:bgClr>
                  <a:schemeClr val="bg1"/>
                </a:bgClr>
              </a:pattFill>
              <a:ln w="28575" cap="sq" cmpd="sng">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886" name="Freeform 16" descr="宽上对角线"/>
              <p:cNvSpPr>
                <a:spLocks/>
              </p:cNvSpPr>
              <p:nvPr/>
            </p:nvSpPr>
            <p:spPr bwMode="auto">
              <a:xfrm>
                <a:off x="2880" y="3203"/>
                <a:ext cx="136" cy="545"/>
              </a:xfrm>
              <a:custGeom>
                <a:avLst/>
                <a:gdLst>
                  <a:gd name="T0" fmla="*/ 0 w 136"/>
                  <a:gd name="T1" fmla="*/ 545 h 545"/>
                  <a:gd name="T2" fmla="*/ 136 w 136"/>
                  <a:gd name="T3" fmla="*/ 409 h 545"/>
                  <a:gd name="T4" fmla="*/ 136 w 136"/>
                  <a:gd name="T5" fmla="*/ 0 h 545"/>
                  <a:gd name="T6" fmla="*/ 0 w 136"/>
                  <a:gd name="T7" fmla="*/ 136 h 545"/>
                  <a:gd name="T8" fmla="*/ 0 w 136"/>
                  <a:gd name="T9" fmla="*/ 545 h 5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 h="545">
                    <a:moveTo>
                      <a:pt x="0" y="545"/>
                    </a:moveTo>
                    <a:lnTo>
                      <a:pt x="136" y="409"/>
                    </a:lnTo>
                    <a:lnTo>
                      <a:pt x="136" y="0"/>
                    </a:lnTo>
                    <a:lnTo>
                      <a:pt x="0" y="136"/>
                    </a:lnTo>
                    <a:lnTo>
                      <a:pt x="0" y="545"/>
                    </a:lnTo>
                    <a:close/>
                  </a:path>
                </a:pathLst>
              </a:custGeom>
              <a:pattFill prst="wdUpDiag">
                <a:fgClr>
                  <a:schemeClr val="accent1"/>
                </a:fgClr>
                <a:bgClr>
                  <a:schemeClr val="bg1"/>
                </a:bgClr>
              </a:pattFill>
              <a:ln w="12700" cap="sq" cmpd="sng">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887" name="Line 17"/>
              <p:cNvSpPr>
                <a:spLocks noChangeShapeType="1"/>
              </p:cNvSpPr>
              <p:nvPr/>
            </p:nvSpPr>
            <p:spPr bwMode="auto">
              <a:xfrm>
                <a:off x="1882" y="3339"/>
                <a:ext cx="998" cy="0"/>
              </a:xfrm>
              <a:prstGeom prst="line">
                <a:avLst/>
              </a:prstGeom>
              <a:noFill/>
              <a:ln w="28575"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36871" name="Freeform 18"/>
            <p:cNvSpPr>
              <a:spLocks/>
            </p:cNvSpPr>
            <p:nvPr/>
          </p:nvSpPr>
          <p:spPr bwMode="auto">
            <a:xfrm>
              <a:off x="1463" y="2864"/>
              <a:ext cx="1043" cy="1043"/>
            </a:xfrm>
            <a:custGeom>
              <a:avLst/>
              <a:gdLst>
                <a:gd name="T0" fmla="*/ 453 w 1043"/>
                <a:gd name="T1" fmla="*/ 1043 h 1043"/>
                <a:gd name="T2" fmla="*/ 181 w 1043"/>
                <a:gd name="T3" fmla="*/ 1043 h 1043"/>
                <a:gd name="T4" fmla="*/ 0 w 1043"/>
                <a:gd name="T5" fmla="*/ 1043 h 1043"/>
                <a:gd name="T6" fmla="*/ 680 w 1043"/>
                <a:gd name="T7" fmla="*/ 0 h 1043"/>
                <a:gd name="T8" fmla="*/ 1043 w 1043"/>
                <a:gd name="T9" fmla="*/ 0 h 104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43" h="1043">
                  <a:moveTo>
                    <a:pt x="453" y="1043"/>
                  </a:moveTo>
                  <a:lnTo>
                    <a:pt x="181" y="1043"/>
                  </a:lnTo>
                  <a:lnTo>
                    <a:pt x="0" y="1043"/>
                  </a:lnTo>
                  <a:lnTo>
                    <a:pt x="680" y="0"/>
                  </a:lnTo>
                  <a:lnTo>
                    <a:pt x="1043" y="0"/>
                  </a:lnTo>
                </a:path>
              </a:pathLst>
            </a:custGeom>
            <a:noFill/>
            <a:ln w="28575" cap="sq" cmpd="sng">
              <a:solidFill>
                <a:srgbClr val="3333FF"/>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872" name="Freeform 19"/>
            <p:cNvSpPr>
              <a:spLocks/>
            </p:cNvSpPr>
            <p:nvPr/>
          </p:nvSpPr>
          <p:spPr bwMode="auto">
            <a:xfrm>
              <a:off x="3021" y="2864"/>
              <a:ext cx="771" cy="1043"/>
            </a:xfrm>
            <a:custGeom>
              <a:avLst/>
              <a:gdLst>
                <a:gd name="T0" fmla="*/ 0 w 771"/>
                <a:gd name="T1" fmla="*/ 1043 h 1043"/>
                <a:gd name="T2" fmla="*/ 181 w 771"/>
                <a:gd name="T3" fmla="*/ 1043 h 1043"/>
                <a:gd name="T4" fmla="*/ 771 w 771"/>
                <a:gd name="T5" fmla="*/ 0 h 1043"/>
                <a:gd name="T6" fmla="*/ 363 w 771"/>
                <a:gd name="T7" fmla="*/ 0 h 104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771" h="1043">
                  <a:moveTo>
                    <a:pt x="0" y="1043"/>
                  </a:moveTo>
                  <a:lnTo>
                    <a:pt x="181" y="1043"/>
                  </a:lnTo>
                  <a:lnTo>
                    <a:pt x="771" y="0"/>
                  </a:lnTo>
                  <a:lnTo>
                    <a:pt x="363" y="0"/>
                  </a:lnTo>
                </a:path>
              </a:pathLst>
            </a:custGeom>
            <a:noFill/>
            <a:ln w="28575" cap="sq" cmpd="sng">
              <a:solidFill>
                <a:srgbClr val="3333FF"/>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873" name="Oval 20"/>
            <p:cNvSpPr>
              <a:spLocks noChangeArrowheads="1"/>
            </p:cNvSpPr>
            <p:nvPr/>
          </p:nvSpPr>
          <p:spPr bwMode="auto">
            <a:xfrm>
              <a:off x="2506" y="2727"/>
              <a:ext cx="227" cy="273"/>
            </a:xfrm>
            <a:prstGeom prst="ellipse">
              <a:avLst/>
            </a:prstGeom>
            <a:solidFill>
              <a:schemeClr val="accent1"/>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r>
                <a:rPr kumimoji="1" lang="en-US" altLang="zh-CN" sz="2400">
                  <a:latin typeface="Times New Roman" panose="02020603050405020304" pitchFamily="18" charset="0"/>
                  <a:ea typeface="宋体" panose="02010600030101010101" pitchFamily="2" charset="-122"/>
                </a:rPr>
                <a:t>V</a:t>
              </a:r>
            </a:p>
          </p:txBody>
        </p:sp>
        <p:sp>
          <p:nvSpPr>
            <p:cNvPr id="36874" name="Line 21"/>
            <p:cNvSpPr>
              <a:spLocks noChangeShapeType="1"/>
            </p:cNvSpPr>
            <p:nvPr/>
          </p:nvSpPr>
          <p:spPr bwMode="auto">
            <a:xfrm>
              <a:off x="2733" y="2864"/>
              <a:ext cx="362" cy="0"/>
            </a:xfrm>
            <a:prstGeom prst="line">
              <a:avLst/>
            </a:prstGeom>
            <a:noFill/>
            <a:ln w="28575" cap="sq">
              <a:solidFill>
                <a:srgbClr val="3333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875" name="Text Box 22"/>
            <p:cNvSpPr txBox="1">
              <a:spLocks noChangeArrowheads="1"/>
            </p:cNvSpPr>
            <p:nvPr/>
          </p:nvSpPr>
          <p:spPr bwMode="auto">
            <a:xfrm>
              <a:off x="2914" y="2909"/>
              <a:ext cx="681"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ClrTx/>
                <a:buFontTx/>
                <a:buNone/>
              </a:pPr>
              <a:r>
                <a:rPr kumimoji="1" lang="zh-CN" altLang="en-US" sz="1600" b="1">
                  <a:solidFill>
                    <a:srgbClr val="008000"/>
                  </a:solidFill>
                  <a:latin typeface="Times New Roman" panose="02020603050405020304" pitchFamily="18" charset="0"/>
                  <a:ea typeface="宋体" panose="02010600030101010101" pitchFamily="2" charset="-122"/>
                </a:rPr>
                <a:t>负载电阻</a:t>
              </a:r>
            </a:p>
          </p:txBody>
        </p:sp>
        <p:grpSp>
          <p:nvGrpSpPr>
            <p:cNvPr id="36876" name="Group 23"/>
            <p:cNvGrpSpPr>
              <a:grpSpLocks/>
            </p:cNvGrpSpPr>
            <p:nvPr/>
          </p:nvGrpSpPr>
          <p:grpSpPr bwMode="auto">
            <a:xfrm>
              <a:off x="2143" y="3181"/>
              <a:ext cx="725" cy="492"/>
              <a:chOff x="2109" y="2795"/>
              <a:chExt cx="725" cy="492"/>
            </a:xfrm>
          </p:grpSpPr>
          <p:sp>
            <p:nvSpPr>
              <p:cNvPr id="36879" name="Freeform 24"/>
              <p:cNvSpPr>
                <a:spLocks noChangeAspect="1"/>
              </p:cNvSpPr>
              <p:nvPr/>
            </p:nvSpPr>
            <p:spPr bwMode="auto">
              <a:xfrm>
                <a:off x="2200" y="3008"/>
                <a:ext cx="50" cy="279"/>
              </a:xfrm>
              <a:custGeom>
                <a:avLst/>
                <a:gdLst>
                  <a:gd name="T0" fmla="*/ 3 w 106"/>
                  <a:gd name="T1" fmla="*/ 0 h 590"/>
                  <a:gd name="T2" fmla="*/ 24 w 106"/>
                  <a:gd name="T3" fmla="*/ 30 h 590"/>
                  <a:gd name="T4" fmla="*/ 3 w 106"/>
                  <a:gd name="T5" fmla="*/ 61 h 590"/>
                  <a:gd name="T6" fmla="*/ 24 w 106"/>
                  <a:gd name="T7" fmla="*/ 91 h 590"/>
                  <a:gd name="T8" fmla="*/ 3 w 106"/>
                  <a:gd name="T9" fmla="*/ 112 h 590"/>
                  <a:gd name="T10" fmla="*/ 3 w 106"/>
                  <a:gd name="T11" fmla="*/ 132 h 59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6" h="590">
                    <a:moveTo>
                      <a:pt x="15" y="0"/>
                    </a:moveTo>
                    <a:cubicBezTo>
                      <a:pt x="60" y="45"/>
                      <a:pt x="106" y="91"/>
                      <a:pt x="106" y="136"/>
                    </a:cubicBezTo>
                    <a:cubicBezTo>
                      <a:pt x="106" y="181"/>
                      <a:pt x="15" y="227"/>
                      <a:pt x="15" y="272"/>
                    </a:cubicBezTo>
                    <a:cubicBezTo>
                      <a:pt x="15" y="317"/>
                      <a:pt x="106" y="370"/>
                      <a:pt x="106" y="408"/>
                    </a:cubicBezTo>
                    <a:cubicBezTo>
                      <a:pt x="106" y="446"/>
                      <a:pt x="30" y="469"/>
                      <a:pt x="15" y="499"/>
                    </a:cubicBezTo>
                    <a:cubicBezTo>
                      <a:pt x="0" y="529"/>
                      <a:pt x="7" y="559"/>
                      <a:pt x="15" y="590"/>
                    </a:cubicBezTo>
                  </a:path>
                </a:pathLst>
              </a:custGeom>
              <a:noFill/>
              <a:ln w="28575" cap="sq" cmpd="sng">
                <a:solidFill>
                  <a:srgbClr val="FF3300"/>
                </a:solidFill>
                <a:prstDash val="solid"/>
                <a:round/>
                <a:headEnd type="none" w="sm" len="sm"/>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880" name="Freeform 25"/>
              <p:cNvSpPr>
                <a:spLocks noChangeAspect="1"/>
              </p:cNvSpPr>
              <p:nvPr/>
            </p:nvSpPr>
            <p:spPr bwMode="auto">
              <a:xfrm>
                <a:off x="2396" y="3008"/>
                <a:ext cx="50" cy="279"/>
              </a:xfrm>
              <a:custGeom>
                <a:avLst/>
                <a:gdLst>
                  <a:gd name="T0" fmla="*/ 3 w 106"/>
                  <a:gd name="T1" fmla="*/ 0 h 590"/>
                  <a:gd name="T2" fmla="*/ 24 w 106"/>
                  <a:gd name="T3" fmla="*/ 30 h 590"/>
                  <a:gd name="T4" fmla="*/ 3 w 106"/>
                  <a:gd name="T5" fmla="*/ 61 h 590"/>
                  <a:gd name="T6" fmla="*/ 24 w 106"/>
                  <a:gd name="T7" fmla="*/ 91 h 590"/>
                  <a:gd name="T8" fmla="*/ 3 w 106"/>
                  <a:gd name="T9" fmla="*/ 112 h 590"/>
                  <a:gd name="T10" fmla="*/ 3 w 106"/>
                  <a:gd name="T11" fmla="*/ 132 h 59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6" h="590">
                    <a:moveTo>
                      <a:pt x="15" y="0"/>
                    </a:moveTo>
                    <a:cubicBezTo>
                      <a:pt x="60" y="45"/>
                      <a:pt x="106" y="91"/>
                      <a:pt x="106" y="136"/>
                    </a:cubicBezTo>
                    <a:cubicBezTo>
                      <a:pt x="106" y="181"/>
                      <a:pt x="15" y="227"/>
                      <a:pt x="15" y="272"/>
                    </a:cubicBezTo>
                    <a:cubicBezTo>
                      <a:pt x="15" y="317"/>
                      <a:pt x="106" y="370"/>
                      <a:pt x="106" y="408"/>
                    </a:cubicBezTo>
                    <a:cubicBezTo>
                      <a:pt x="106" y="446"/>
                      <a:pt x="30" y="469"/>
                      <a:pt x="15" y="499"/>
                    </a:cubicBezTo>
                    <a:cubicBezTo>
                      <a:pt x="0" y="529"/>
                      <a:pt x="7" y="559"/>
                      <a:pt x="15" y="590"/>
                    </a:cubicBezTo>
                  </a:path>
                </a:pathLst>
              </a:custGeom>
              <a:noFill/>
              <a:ln w="28575" cap="sq" cmpd="sng">
                <a:solidFill>
                  <a:srgbClr val="FF3300"/>
                </a:solidFill>
                <a:prstDash val="solid"/>
                <a:round/>
                <a:headEnd type="none" w="sm" len="sm"/>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881" name="Freeform 26"/>
              <p:cNvSpPr>
                <a:spLocks noChangeAspect="1"/>
              </p:cNvSpPr>
              <p:nvPr/>
            </p:nvSpPr>
            <p:spPr bwMode="auto">
              <a:xfrm>
                <a:off x="2623" y="3008"/>
                <a:ext cx="50" cy="279"/>
              </a:xfrm>
              <a:custGeom>
                <a:avLst/>
                <a:gdLst>
                  <a:gd name="T0" fmla="*/ 3 w 106"/>
                  <a:gd name="T1" fmla="*/ 0 h 590"/>
                  <a:gd name="T2" fmla="*/ 24 w 106"/>
                  <a:gd name="T3" fmla="*/ 30 h 590"/>
                  <a:gd name="T4" fmla="*/ 3 w 106"/>
                  <a:gd name="T5" fmla="*/ 61 h 590"/>
                  <a:gd name="T6" fmla="*/ 24 w 106"/>
                  <a:gd name="T7" fmla="*/ 91 h 590"/>
                  <a:gd name="T8" fmla="*/ 3 w 106"/>
                  <a:gd name="T9" fmla="*/ 112 h 590"/>
                  <a:gd name="T10" fmla="*/ 3 w 106"/>
                  <a:gd name="T11" fmla="*/ 132 h 59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6" h="590">
                    <a:moveTo>
                      <a:pt x="15" y="0"/>
                    </a:moveTo>
                    <a:cubicBezTo>
                      <a:pt x="60" y="45"/>
                      <a:pt x="106" y="91"/>
                      <a:pt x="106" y="136"/>
                    </a:cubicBezTo>
                    <a:cubicBezTo>
                      <a:pt x="106" y="181"/>
                      <a:pt x="15" y="227"/>
                      <a:pt x="15" y="272"/>
                    </a:cubicBezTo>
                    <a:cubicBezTo>
                      <a:pt x="15" y="317"/>
                      <a:pt x="106" y="370"/>
                      <a:pt x="106" y="408"/>
                    </a:cubicBezTo>
                    <a:cubicBezTo>
                      <a:pt x="106" y="446"/>
                      <a:pt x="30" y="469"/>
                      <a:pt x="15" y="499"/>
                    </a:cubicBezTo>
                    <a:cubicBezTo>
                      <a:pt x="0" y="529"/>
                      <a:pt x="7" y="559"/>
                      <a:pt x="15" y="590"/>
                    </a:cubicBezTo>
                  </a:path>
                </a:pathLst>
              </a:custGeom>
              <a:noFill/>
              <a:ln w="28575" cap="sq" cmpd="sng">
                <a:solidFill>
                  <a:srgbClr val="FF3300"/>
                </a:solidFill>
                <a:prstDash val="solid"/>
                <a:round/>
                <a:headEnd type="none" w="sm" len="sm"/>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882" name="Text Box 27"/>
              <p:cNvSpPr txBox="1">
                <a:spLocks noChangeArrowheads="1"/>
              </p:cNvSpPr>
              <p:nvPr/>
            </p:nvSpPr>
            <p:spPr bwMode="auto">
              <a:xfrm>
                <a:off x="2109" y="2795"/>
                <a:ext cx="725"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ClrTx/>
                  <a:buFontTx/>
                  <a:buNone/>
                </a:pPr>
                <a:r>
                  <a:rPr kumimoji="1" lang="zh-CN" altLang="en-US" sz="1800" b="1">
                    <a:solidFill>
                      <a:srgbClr val="008000"/>
                    </a:solidFill>
                    <a:latin typeface="Times New Roman" panose="02020603050405020304" pitchFamily="18" charset="0"/>
                    <a:ea typeface="宋体" panose="02010600030101010101" pitchFamily="2" charset="-122"/>
                  </a:rPr>
                  <a:t>入射光线</a:t>
                </a:r>
              </a:p>
            </p:txBody>
          </p:sp>
        </p:grpSp>
        <p:sp>
          <p:nvSpPr>
            <p:cNvPr id="36877" name="Text Box 28"/>
            <p:cNvSpPr txBox="1">
              <a:spLocks noChangeArrowheads="1"/>
            </p:cNvSpPr>
            <p:nvPr/>
          </p:nvSpPr>
          <p:spPr bwMode="auto">
            <a:xfrm>
              <a:off x="2324" y="2802"/>
              <a:ext cx="227"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ClrTx/>
                <a:buFontTx/>
                <a:buNone/>
              </a:pPr>
              <a:r>
                <a:rPr kumimoji="1" lang="en-US" altLang="zh-CN" sz="2400" b="1">
                  <a:solidFill>
                    <a:srgbClr val="008000"/>
                  </a:solidFill>
                  <a:latin typeface="Times New Roman" panose="02020603050405020304" pitchFamily="18" charset="0"/>
                  <a:ea typeface="宋体" panose="02010600030101010101" pitchFamily="2" charset="-122"/>
                </a:rPr>
                <a:t>+</a:t>
              </a:r>
            </a:p>
          </p:txBody>
        </p:sp>
        <p:sp>
          <p:nvSpPr>
            <p:cNvPr id="36878" name="Text Box 29"/>
            <p:cNvSpPr txBox="1">
              <a:spLocks noChangeArrowheads="1"/>
            </p:cNvSpPr>
            <p:nvPr/>
          </p:nvSpPr>
          <p:spPr bwMode="auto">
            <a:xfrm>
              <a:off x="2687" y="2818"/>
              <a:ext cx="227"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ClrTx/>
                <a:buFontTx/>
                <a:buNone/>
              </a:pPr>
              <a:r>
                <a:rPr kumimoji="1" lang="en-US" altLang="zh-CN" sz="2400" b="1">
                  <a:solidFill>
                    <a:srgbClr val="008000"/>
                  </a:solidFill>
                  <a:latin typeface="Times New Roman" panose="02020603050405020304" pitchFamily="18" charset="0"/>
                  <a:ea typeface="宋体" panose="02010600030101010101" pitchFamily="2" charset="-122"/>
                </a:rPr>
                <a:t>-</a:t>
              </a:r>
            </a:p>
          </p:txBody>
        </p:sp>
      </p:grpSp>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66627">
                                            <p:txEl>
                                              <p:pRg st="0" end="0"/>
                                            </p:txEl>
                                          </p:spTgt>
                                        </p:tgtEl>
                                        <p:attrNameLst>
                                          <p:attrName>style.visibility</p:attrName>
                                        </p:attrNameLst>
                                      </p:cBhvr>
                                      <p:to>
                                        <p:strVal val="visible"/>
                                      </p:to>
                                    </p:set>
                                    <p:animEffect transition="in" filter="blinds(horizontal)">
                                      <p:cBhvr>
                                        <p:cTn id="7" dur="500"/>
                                        <p:tgtEl>
                                          <p:spTgt spid="6666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6627"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3"/>
          <p:cNvSpPr>
            <a:spLocks noGrp="1" noChangeArrowheads="1"/>
          </p:cNvSpPr>
          <p:nvPr>
            <p:ph type="body" idx="1"/>
          </p:nvPr>
        </p:nvSpPr>
        <p:spPr>
          <a:xfrm>
            <a:off x="522288" y="2214563"/>
            <a:ext cx="7772400" cy="4114800"/>
          </a:xfrm>
        </p:spPr>
        <p:txBody>
          <a:bodyPr/>
          <a:lstStyle/>
          <a:p>
            <a:pPr algn="just" eaLnBrk="1" hangingPunct="1">
              <a:lnSpc>
                <a:spcPct val="120000"/>
              </a:lnSpc>
              <a:spcBef>
                <a:spcPct val="0"/>
              </a:spcBef>
            </a:pPr>
            <a:r>
              <a:rPr lang="zh-CN" altLang="en-US" sz="2400" b="1" smtClean="0">
                <a:latin typeface="宋体" panose="02010600030101010101" pitchFamily="2" charset="-122"/>
                <a:ea typeface="宋体" panose="02010600030101010101" pitchFamily="2" charset="-122"/>
              </a:rPr>
              <a:t>利用光电导效应制成的光探测器称为</a:t>
            </a:r>
            <a:r>
              <a:rPr lang="zh-CN" altLang="en-US" sz="2400" b="1" smtClean="0">
                <a:solidFill>
                  <a:srgbClr val="FF0000"/>
                </a:solidFill>
                <a:latin typeface="宋体" panose="02010600030101010101" pitchFamily="2" charset="-122"/>
                <a:ea typeface="宋体" panose="02010600030101010101" pitchFamily="2" charset="-122"/>
              </a:rPr>
              <a:t>光电导探测器</a:t>
            </a:r>
            <a:r>
              <a:rPr lang="zh-CN" altLang="en-US" sz="2400" b="1" smtClean="0">
                <a:latin typeface="宋体" panose="02010600030101010101" pitchFamily="2" charset="-122"/>
                <a:ea typeface="宋体" panose="02010600030101010101" pitchFamily="2" charset="-122"/>
              </a:rPr>
              <a:t>。</a:t>
            </a:r>
          </a:p>
          <a:p>
            <a:pPr algn="just" eaLnBrk="1" hangingPunct="1">
              <a:lnSpc>
                <a:spcPct val="120000"/>
              </a:lnSpc>
              <a:spcBef>
                <a:spcPct val="0"/>
              </a:spcBef>
            </a:pPr>
            <a:endParaRPr lang="zh-CN" altLang="en-US" sz="2400" b="1" smtClean="0">
              <a:latin typeface="宋体" panose="02010600030101010101" pitchFamily="2" charset="-122"/>
              <a:ea typeface="宋体" panose="02010600030101010101" pitchFamily="2" charset="-122"/>
            </a:endParaRPr>
          </a:p>
          <a:p>
            <a:pPr algn="just" eaLnBrk="1" hangingPunct="1">
              <a:lnSpc>
                <a:spcPct val="120000"/>
              </a:lnSpc>
              <a:spcBef>
                <a:spcPct val="0"/>
              </a:spcBef>
            </a:pPr>
            <a:r>
              <a:rPr lang="en-US" altLang="zh-CN" sz="2400" b="1" smtClean="0">
                <a:latin typeface="宋体" panose="02010600030101010101" pitchFamily="2" charset="-122"/>
                <a:ea typeface="宋体" panose="02010600030101010101" pitchFamily="2" charset="-122"/>
              </a:rPr>
              <a:t>20</a:t>
            </a:r>
            <a:r>
              <a:rPr lang="zh-CN" altLang="en-US" sz="2400" b="1" smtClean="0">
                <a:latin typeface="宋体" panose="02010600030101010101" pitchFamily="2" charset="-122"/>
                <a:ea typeface="宋体" panose="02010600030101010101" pitchFamily="2" charset="-122"/>
              </a:rPr>
              <a:t>世纪先后在氧化亚铜、硫化铊、硫化镉、硫化铅等材料中发现光电导效应，并由此发展了从</a:t>
            </a:r>
            <a:r>
              <a:rPr lang="zh-CN" altLang="en-US" sz="2400" b="1" smtClean="0">
                <a:solidFill>
                  <a:srgbClr val="FF0000"/>
                </a:solidFill>
                <a:latin typeface="宋体" panose="02010600030101010101" pitchFamily="2" charset="-122"/>
                <a:ea typeface="宋体" panose="02010600030101010101" pitchFamily="2" charset="-122"/>
              </a:rPr>
              <a:t>紫外、可见到红外各个波段的辐射探测器。</a:t>
            </a:r>
          </a:p>
        </p:txBody>
      </p:sp>
      <p:sp>
        <p:nvSpPr>
          <p:cNvPr id="667653" name="Rectangle 5"/>
          <p:cNvSpPr>
            <a:spLocks noGrp="1" noChangeArrowheads="1"/>
          </p:cNvSpPr>
          <p:nvPr>
            <p:ph type="title"/>
          </p:nvPr>
        </p:nvSpPr>
        <p:spPr>
          <a:xfrm>
            <a:off x="1143000" y="685800"/>
            <a:ext cx="7391400" cy="258763"/>
          </a:xfrm>
        </p:spPr>
        <p:txBody>
          <a:bodyPr/>
          <a:lstStyle/>
          <a:p>
            <a:pPr eaLnBrk="1" hangingPunct="1">
              <a:defRPr/>
            </a:pPr>
            <a:r>
              <a:rPr lang="zh-CN" altLang="en-US" b="0" smtClean="0">
                <a:effectLst>
                  <a:outerShdw blurRad="38100" dist="38100" dir="2700000" algn="tl">
                    <a:srgbClr val="C0C0C0"/>
                  </a:outerShdw>
                </a:effectLst>
                <a:ea typeface="宋体" panose="02010600030101010101" pitchFamily="2" charset="-122"/>
              </a:rPr>
              <a:t>内光电效应</a:t>
            </a:r>
            <a:r>
              <a:rPr lang="en-US" altLang="zh-CN" b="0" smtClean="0">
                <a:effectLst>
                  <a:outerShdw blurRad="38100" dist="38100" dir="2700000" algn="tl">
                    <a:srgbClr val="C0C0C0"/>
                  </a:outerShdw>
                </a:effectLst>
                <a:ea typeface="宋体" panose="02010600030101010101" pitchFamily="2" charset="-122"/>
              </a:rPr>
              <a:t>——</a:t>
            </a:r>
            <a:r>
              <a:rPr lang="zh-CN" altLang="en-US" b="0" smtClean="0">
                <a:effectLst>
                  <a:outerShdw blurRad="38100" dist="38100" dir="2700000" algn="tl">
                    <a:srgbClr val="C0C0C0"/>
                  </a:outerShdw>
                </a:effectLst>
                <a:ea typeface="宋体" panose="02010600030101010101" pitchFamily="2" charset="-122"/>
              </a:rPr>
              <a:t>光电导效应</a:t>
            </a:r>
          </a:p>
        </p:txBody>
      </p:sp>
    </p:spTree>
  </p:cSld>
  <p:clrMapOvr>
    <a:masterClrMapping/>
  </p:clrMapOvr>
  <p:transition>
    <p:blinds dir="vert"/>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8675" name="Rectangle 3"/>
          <p:cNvSpPr>
            <a:spLocks noGrp="1" noChangeArrowheads="1"/>
          </p:cNvSpPr>
          <p:nvPr>
            <p:ph type="body" idx="1"/>
          </p:nvPr>
        </p:nvSpPr>
        <p:spPr>
          <a:xfrm>
            <a:off x="476250" y="1800225"/>
            <a:ext cx="2732088" cy="3381375"/>
          </a:xfrm>
        </p:spPr>
        <p:txBody>
          <a:bodyPr/>
          <a:lstStyle/>
          <a:p>
            <a:pPr eaLnBrk="1" hangingPunct="1"/>
            <a:r>
              <a:rPr lang="zh-CN" altLang="en-US" sz="2400" b="1" smtClean="0">
                <a:ea typeface="楷体_GB2312" pitchFamily="49" charset="-122"/>
              </a:rPr>
              <a:t>光子能量</a:t>
            </a:r>
          </a:p>
          <a:p>
            <a:pPr eaLnBrk="1" hangingPunct="1"/>
            <a:endParaRPr lang="zh-CN" altLang="en-US" sz="2400" b="1" smtClean="0">
              <a:ea typeface="楷体_GB2312" pitchFamily="49" charset="-122"/>
            </a:endParaRPr>
          </a:p>
          <a:p>
            <a:pPr eaLnBrk="1" hangingPunct="1"/>
            <a:endParaRPr lang="zh-CN" altLang="en-US" sz="2400" b="1" smtClean="0">
              <a:ea typeface="楷体_GB2312" pitchFamily="49" charset="-122"/>
            </a:endParaRPr>
          </a:p>
          <a:p>
            <a:pPr eaLnBrk="1" hangingPunct="1"/>
            <a:endParaRPr lang="zh-CN" altLang="en-US" sz="2400" b="1" smtClean="0">
              <a:ea typeface="楷体_GB2312" pitchFamily="49" charset="-122"/>
            </a:endParaRPr>
          </a:p>
          <a:p>
            <a:pPr eaLnBrk="1" hangingPunct="1"/>
            <a:endParaRPr lang="zh-CN" altLang="en-US" sz="2400" b="1" smtClean="0">
              <a:ea typeface="楷体_GB2312" pitchFamily="49" charset="-122"/>
            </a:endParaRPr>
          </a:p>
          <a:p>
            <a:pPr eaLnBrk="1" hangingPunct="1"/>
            <a:endParaRPr lang="zh-CN" altLang="en-US" sz="2400" b="1" smtClean="0">
              <a:ea typeface="楷体_GB2312" pitchFamily="49" charset="-122"/>
            </a:endParaRPr>
          </a:p>
          <a:p>
            <a:pPr eaLnBrk="1" hangingPunct="1"/>
            <a:r>
              <a:rPr lang="zh-CN" altLang="en-US" sz="2400" b="1" smtClean="0">
                <a:ea typeface="楷体_GB2312" pitchFamily="49" charset="-122"/>
              </a:rPr>
              <a:t>红限波长</a:t>
            </a:r>
          </a:p>
        </p:txBody>
      </p:sp>
      <p:graphicFrame>
        <p:nvGraphicFramePr>
          <p:cNvPr id="668676" name="Object 4"/>
          <p:cNvGraphicFramePr>
            <a:graphicFrameLocks noChangeAspect="1"/>
          </p:cNvGraphicFramePr>
          <p:nvPr/>
        </p:nvGraphicFramePr>
        <p:xfrm>
          <a:off x="2484438" y="1938338"/>
          <a:ext cx="1295400" cy="588962"/>
        </p:xfrm>
        <a:graphic>
          <a:graphicData uri="http://schemas.openxmlformats.org/presentationml/2006/ole">
            <mc:AlternateContent xmlns:mc="http://schemas.openxmlformats.org/markup-compatibility/2006">
              <mc:Choice xmlns:v="urn:schemas-microsoft-com:vml" Requires="v">
                <p:oleObj spid="_x0000_s38995" name="公式" r:id="rId3" imgW="533169" imgH="241195" progId="Equation.3">
                  <p:embed/>
                </p:oleObj>
              </mc:Choice>
              <mc:Fallback>
                <p:oleObj name="公式" r:id="rId3" imgW="533169" imgH="241195"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84438" y="1938338"/>
                        <a:ext cx="1295400" cy="588962"/>
                      </a:xfrm>
                      <a:prstGeom prst="rect">
                        <a:avLst/>
                      </a:prstGeom>
                      <a:gradFill rotWithShape="1">
                        <a:gsLst>
                          <a:gs pos="0">
                            <a:srgbClr val="00CCFF"/>
                          </a:gs>
                          <a:gs pos="100000">
                            <a:srgbClr val="FFFFFF"/>
                          </a:gs>
                        </a:gsLst>
                        <a:lin ang="54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68677" name="Object 5"/>
          <p:cNvGraphicFramePr>
            <a:graphicFrameLocks noChangeAspect="1"/>
          </p:cNvGraphicFramePr>
          <p:nvPr/>
        </p:nvGraphicFramePr>
        <p:xfrm>
          <a:off x="2462213" y="4538663"/>
          <a:ext cx="1900237" cy="566737"/>
        </p:xfrm>
        <a:graphic>
          <a:graphicData uri="http://schemas.openxmlformats.org/presentationml/2006/ole">
            <mc:AlternateContent xmlns:mc="http://schemas.openxmlformats.org/markup-compatibility/2006">
              <mc:Choice xmlns:v="urn:schemas-microsoft-com:vml" Requires="v">
                <p:oleObj spid="_x0000_s38996" name="Equation" r:id="rId5" imgW="723586" imgH="241195" progId="Equation.DSMT4">
                  <p:embed/>
                </p:oleObj>
              </mc:Choice>
              <mc:Fallback>
                <p:oleObj name="Equation" r:id="rId5" imgW="723586" imgH="241195" progId="Equation.DSMT4">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62213" y="4538663"/>
                        <a:ext cx="1900237" cy="566737"/>
                      </a:xfrm>
                      <a:prstGeom prst="rect">
                        <a:avLst/>
                      </a:prstGeom>
                      <a:gradFill rotWithShape="1">
                        <a:gsLst>
                          <a:gs pos="0">
                            <a:srgbClr val="00CCFF"/>
                          </a:gs>
                          <a:gs pos="100000">
                            <a:srgbClr val="FFFFFF"/>
                          </a:gs>
                        </a:gsLst>
                        <a:lin ang="54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68678" name="AutoShape 6"/>
          <p:cNvSpPr>
            <a:spLocks noChangeArrowheads="1"/>
          </p:cNvSpPr>
          <p:nvPr/>
        </p:nvSpPr>
        <p:spPr bwMode="auto">
          <a:xfrm>
            <a:off x="4953000" y="3200400"/>
            <a:ext cx="4038600" cy="1676400"/>
          </a:xfrm>
          <a:prstGeom prst="cloudCallout">
            <a:avLst>
              <a:gd name="adj1" fmla="val -60301"/>
              <a:gd name="adj2" fmla="val 34755"/>
            </a:avLst>
          </a:prstGeom>
          <a:solidFill>
            <a:schemeClr val="hlink"/>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r>
              <a:rPr kumimoji="1" lang="zh-CN" altLang="en-US" sz="2000" b="1">
                <a:latin typeface="Times New Roman" panose="02020603050405020304" pitchFamily="18" charset="0"/>
                <a:ea typeface="宋体" panose="02010600030101010101" pitchFamily="2" charset="-122"/>
              </a:rPr>
              <a:t>当光子波长大于</a:t>
            </a:r>
            <a:r>
              <a:rPr kumimoji="1" lang="el-GR" altLang="zh-CN" sz="2000" b="1">
                <a:latin typeface="宋体" panose="02010600030101010101" pitchFamily="2" charset="-122"/>
                <a:ea typeface="宋体" panose="02010600030101010101" pitchFamily="2" charset="-122"/>
              </a:rPr>
              <a:t>λ</a:t>
            </a:r>
            <a:r>
              <a:rPr kumimoji="1" lang="en-US" altLang="zh-CN" sz="2000" b="1" baseline="-25000">
                <a:latin typeface="宋体" panose="02010600030101010101" pitchFamily="2" charset="-122"/>
                <a:ea typeface="宋体" panose="02010600030101010101" pitchFamily="2" charset="-122"/>
              </a:rPr>
              <a:t>0</a:t>
            </a:r>
            <a:r>
              <a:rPr kumimoji="1" lang="zh-CN" altLang="en-US" sz="2000" b="1">
                <a:latin typeface="Times New Roman" panose="02020603050405020304" pitchFamily="18" charset="0"/>
                <a:ea typeface="宋体" panose="02010600030101010101" pitchFamily="2" charset="-122"/>
              </a:rPr>
              <a:t>时，本征型半导体器件将不会出现光电导现象</a:t>
            </a:r>
            <a:r>
              <a:rPr kumimoji="1" lang="zh-CN" altLang="en-US" sz="1400" b="1">
                <a:latin typeface="Times New Roman" panose="02020603050405020304" pitchFamily="18" charset="0"/>
                <a:ea typeface="宋体" panose="02010600030101010101" pitchFamily="2" charset="-122"/>
              </a:rPr>
              <a:t> </a:t>
            </a:r>
          </a:p>
        </p:txBody>
      </p:sp>
      <p:graphicFrame>
        <p:nvGraphicFramePr>
          <p:cNvPr id="668680" name="Object 8"/>
          <p:cNvGraphicFramePr>
            <a:graphicFrameLocks noChangeAspect="1"/>
          </p:cNvGraphicFramePr>
          <p:nvPr/>
        </p:nvGraphicFramePr>
        <p:xfrm>
          <a:off x="4081463" y="1752600"/>
          <a:ext cx="1265237" cy="960438"/>
        </p:xfrm>
        <a:graphic>
          <a:graphicData uri="http://schemas.openxmlformats.org/presentationml/2006/ole">
            <mc:AlternateContent xmlns:mc="http://schemas.openxmlformats.org/markup-compatibility/2006">
              <mc:Choice xmlns:v="urn:schemas-microsoft-com:vml" Requires="v">
                <p:oleObj spid="_x0000_s38997" name="Equation" r:id="rId7" imgW="520474" imgH="393529" progId="Equation.DSMT4">
                  <p:embed/>
                </p:oleObj>
              </mc:Choice>
              <mc:Fallback>
                <p:oleObj name="Equation" r:id="rId7" imgW="520474" imgH="393529" progId="Equation.DSMT4">
                  <p:embed/>
                  <p:pic>
                    <p:nvPicPr>
                      <p:cNvPr id="0" name="Object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081463" y="1752600"/>
                        <a:ext cx="1265237" cy="960438"/>
                      </a:xfrm>
                      <a:prstGeom prst="rect">
                        <a:avLst/>
                      </a:prstGeom>
                      <a:gradFill rotWithShape="1">
                        <a:gsLst>
                          <a:gs pos="0">
                            <a:srgbClr val="00CCFF"/>
                          </a:gs>
                          <a:gs pos="100000">
                            <a:srgbClr val="FFFFFF"/>
                          </a:gs>
                        </a:gsLst>
                        <a:lin ang="54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68682" name="Rectangle 10"/>
          <p:cNvSpPr>
            <a:spLocks noGrp="1" noChangeArrowheads="1"/>
          </p:cNvSpPr>
          <p:nvPr>
            <p:ph type="title"/>
          </p:nvPr>
        </p:nvSpPr>
        <p:spPr>
          <a:xfrm>
            <a:off x="1143000" y="685800"/>
            <a:ext cx="7391400" cy="258763"/>
          </a:xfrm>
        </p:spPr>
        <p:txBody>
          <a:bodyPr/>
          <a:lstStyle/>
          <a:p>
            <a:pPr eaLnBrk="1" hangingPunct="1">
              <a:defRPr/>
            </a:pPr>
            <a:r>
              <a:rPr lang="zh-CN" altLang="en-US" b="0" smtClean="0">
                <a:effectLst>
                  <a:outerShdw blurRad="38100" dist="38100" dir="2700000" algn="tl">
                    <a:srgbClr val="C0C0C0"/>
                  </a:outerShdw>
                </a:effectLst>
                <a:ea typeface="宋体" panose="02010600030101010101" pitchFamily="2" charset="-122"/>
              </a:rPr>
              <a:t>内光电效应</a:t>
            </a:r>
            <a:r>
              <a:rPr lang="en-US" altLang="zh-CN" b="0" smtClean="0">
                <a:effectLst>
                  <a:outerShdw blurRad="38100" dist="38100" dir="2700000" algn="tl">
                    <a:srgbClr val="C0C0C0"/>
                  </a:outerShdw>
                </a:effectLst>
                <a:ea typeface="宋体" panose="02010600030101010101" pitchFamily="2" charset="-122"/>
              </a:rPr>
              <a:t>——</a:t>
            </a:r>
            <a:r>
              <a:rPr lang="zh-CN" altLang="en-US" b="0" smtClean="0">
                <a:effectLst>
                  <a:outerShdw blurRad="38100" dist="38100" dir="2700000" algn="tl">
                    <a:srgbClr val="C0C0C0"/>
                  </a:outerShdw>
                </a:effectLst>
                <a:ea typeface="宋体" panose="02010600030101010101" pitchFamily="2" charset="-122"/>
              </a:rPr>
              <a:t>光电导效应</a:t>
            </a:r>
          </a:p>
        </p:txBody>
      </p:sp>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668675">
                                            <p:txEl>
                                              <p:pRg st="0" end="0"/>
                                            </p:txEl>
                                          </p:spTgt>
                                        </p:tgtEl>
                                        <p:attrNameLst>
                                          <p:attrName>style.visibility</p:attrName>
                                        </p:attrNameLst>
                                      </p:cBhvr>
                                      <p:to>
                                        <p:strVal val="visible"/>
                                      </p:to>
                                    </p:set>
                                    <p:animEffect transition="in" filter="blinds(horizontal)">
                                      <p:cBhvr>
                                        <p:cTn id="7" dur="500"/>
                                        <p:tgtEl>
                                          <p:spTgt spid="66867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5" presetClass="entr" presetSubtype="0" fill="hold" nodeType="clickEffect">
                                  <p:stCondLst>
                                    <p:cond delay="0"/>
                                  </p:stCondLst>
                                  <p:childTnLst>
                                    <p:set>
                                      <p:cBhvr>
                                        <p:cTn id="11" dur="1" fill="hold">
                                          <p:stCondLst>
                                            <p:cond delay="0"/>
                                          </p:stCondLst>
                                        </p:cTn>
                                        <p:tgtEl>
                                          <p:spTgt spid="668676"/>
                                        </p:tgtEl>
                                        <p:attrNameLst>
                                          <p:attrName>style.visibility</p:attrName>
                                        </p:attrNameLst>
                                      </p:cBhvr>
                                      <p:to>
                                        <p:strVal val="visible"/>
                                      </p:to>
                                    </p:set>
                                    <p:anim calcmode="lin" valueType="num">
                                      <p:cBhvr>
                                        <p:cTn id="12" dur="1000" fill="hold"/>
                                        <p:tgtEl>
                                          <p:spTgt spid="668676"/>
                                        </p:tgtEl>
                                        <p:attrNameLst>
                                          <p:attrName>ppt_w</p:attrName>
                                        </p:attrNameLst>
                                      </p:cBhvr>
                                      <p:tavLst>
                                        <p:tav tm="0">
                                          <p:val>
                                            <p:strVal val="#ppt_w*0.70"/>
                                          </p:val>
                                        </p:tav>
                                        <p:tav tm="100000">
                                          <p:val>
                                            <p:strVal val="#ppt_w"/>
                                          </p:val>
                                        </p:tav>
                                      </p:tavLst>
                                    </p:anim>
                                    <p:anim calcmode="lin" valueType="num">
                                      <p:cBhvr>
                                        <p:cTn id="13" dur="1000" fill="hold"/>
                                        <p:tgtEl>
                                          <p:spTgt spid="668676"/>
                                        </p:tgtEl>
                                        <p:attrNameLst>
                                          <p:attrName>ppt_h</p:attrName>
                                        </p:attrNameLst>
                                      </p:cBhvr>
                                      <p:tavLst>
                                        <p:tav tm="0">
                                          <p:val>
                                            <p:strVal val="#ppt_h"/>
                                          </p:val>
                                        </p:tav>
                                        <p:tav tm="100000">
                                          <p:val>
                                            <p:strVal val="#ppt_h"/>
                                          </p:val>
                                        </p:tav>
                                      </p:tavLst>
                                    </p:anim>
                                    <p:animEffect transition="in" filter="fade">
                                      <p:cBhvr>
                                        <p:cTn id="14" dur="1000"/>
                                        <p:tgtEl>
                                          <p:spTgt spid="668676"/>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55" presetClass="entr" presetSubtype="0" fill="hold" nodeType="clickEffect">
                                  <p:stCondLst>
                                    <p:cond delay="0"/>
                                  </p:stCondLst>
                                  <p:childTnLst>
                                    <p:set>
                                      <p:cBhvr>
                                        <p:cTn id="18" dur="1" fill="hold">
                                          <p:stCondLst>
                                            <p:cond delay="0"/>
                                          </p:stCondLst>
                                        </p:cTn>
                                        <p:tgtEl>
                                          <p:spTgt spid="668680"/>
                                        </p:tgtEl>
                                        <p:attrNameLst>
                                          <p:attrName>style.visibility</p:attrName>
                                        </p:attrNameLst>
                                      </p:cBhvr>
                                      <p:to>
                                        <p:strVal val="visible"/>
                                      </p:to>
                                    </p:set>
                                    <p:anim calcmode="lin" valueType="num">
                                      <p:cBhvr>
                                        <p:cTn id="19" dur="1000" fill="hold"/>
                                        <p:tgtEl>
                                          <p:spTgt spid="668680"/>
                                        </p:tgtEl>
                                        <p:attrNameLst>
                                          <p:attrName>ppt_w</p:attrName>
                                        </p:attrNameLst>
                                      </p:cBhvr>
                                      <p:tavLst>
                                        <p:tav tm="0">
                                          <p:val>
                                            <p:strVal val="#ppt_w*0.70"/>
                                          </p:val>
                                        </p:tav>
                                        <p:tav tm="100000">
                                          <p:val>
                                            <p:strVal val="#ppt_w"/>
                                          </p:val>
                                        </p:tav>
                                      </p:tavLst>
                                    </p:anim>
                                    <p:anim calcmode="lin" valueType="num">
                                      <p:cBhvr>
                                        <p:cTn id="20" dur="1000" fill="hold"/>
                                        <p:tgtEl>
                                          <p:spTgt spid="668680"/>
                                        </p:tgtEl>
                                        <p:attrNameLst>
                                          <p:attrName>ppt_h</p:attrName>
                                        </p:attrNameLst>
                                      </p:cBhvr>
                                      <p:tavLst>
                                        <p:tav tm="0">
                                          <p:val>
                                            <p:strVal val="#ppt_h"/>
                                          </p:val>
                                        </p:tav>
                                        <p:tav tm="100000">
                                          <p:val>
                                            <p:strVal val="#ppt_h"/>
                                          </p:val>
                                        </p:tav>
                                      </p:tavLst>
                                    </p:anim>
                                    <p:animEffect transition="in" filter="fade">
                                      <p:cBhvr>
                                        <p:cTn id="21" dur="1000"/>
                                        <p:tgtEl>
                                          <p:spTgt spid="668680"/>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3" presetClass="entr" presetSubtype="10" fill="hold" nodeType="clickEffect">
                                  <p:stCondLst>
                                    <p:cond delay="0"/>
                                  </p:stCondLst>
                                  <p:childTnLst>
                                    <p:set>
                                      <p:cBhvr>
                                        <p:cTn id="25" dur="1" fill="hold">
                                          <p:stCondLst>
                                            <p:cond delay="0"/>
                                          </p:stCondLst>
                                        </p:cTn>
                                        <p:tgtEl>
                                          <p:spTgt spid="668675">
                                            <p:txEl>
                                              <p:pRg st="6" end="6"/>
                                            </p:txEl>
                                          </p:spTgt>
                                        </p:tgtEl>
                                        <p:attrNameLst>
                                          <p:attrName>style.visibility</p:attrName>
                                        </p:attrNameLst>
                                      </p:cBhvr>
                                      <p:to>
                                        <p:strVal val="visible"/>
                                      </p:to>
                                    </p:set>
                                    <p:animEffect transition="in" filter="blinds(horizontal)">
                                      <p:cBhvr>
                                        <p:cTn id="26" dur="500"/>
                                        <p:tgtEl>
                                          <p:spTgt spid="668675">
                                            <p:txEl>
                                              <p:pRg st="6" end="6"/>
                                            </p:txEl>
                                          </p:spTgt>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55" presetClass="entr" presetSubtype="0" fill="hold" nodeType="clickEffect">
                                  <p:stCondLst>
                                    <p:cond delay="0"/>
                                  </p:stCondLst>
                                  <p:childTnLst>
                                    <p:set>
                                      <p:cBhvr>
                                        <p:cTn id="30" dur="1" fill="hold">
                                          <p:stCondLst>
                                            <p:cond delay="0"/>
                                          </p:stCondLst>
                                        </p:cTn>
                                        <p:tgtEl>
                                          <p:spTgt spid="668677"/>
                                        </p:tgtEl>
                                        <p:attrNameLst>
                                          <p:attrName>style.visibility</p:attrName>
                                        </p:attrNameLst>
                                      </p:cBhvr>
                                      <p:to>
                                        <p:strVal val="visible"/>
                                      </p:to>
                                    </p:set>
                                    <p:anim calcmode="lin" valueType="num">
                                      <p:cBhvr>
                                        <p:cTn id="31" dur="1000" fill="hold"/>
                                        <p:tgtEl>
                                          <p:spTgt spid="668677"/>
                                        </p:tgtEl>
                                        <p:attrNameLst>
                                          <p:attrName>ppt_w</p:attrName>
                                        </p:attrNameLst>
                                      </p:cBhvr>
                                      <p:tavLst>
                                        <p:tav tm="0">
                                          <p:val>
                                            <p:strVal val="#ppt_w*0.70"/>
                                          </p:val>
                                        </p:tav>
                                        <p:tav tm="100000">
                                          <p:val>
                                            <p:strVal val="#ppt_w"/>
                                          </p:val>
                                        </p:tav>
                                      </p:tavLst>
                                    </p:anim>
                                    <p:anim calcmode="lin" valueType="num">
                                      <p:cBhvr>
                                        <p:cTn id="32" dur="1000" fill="hold"/>
                                        <p:tgtEl>
                                          <p:spTgt spid="668677"/>
                                        </p:tgtEl>
                                        <p:attrNameLst>
                                          <p:attrName>ppt_h</p:attrName>
                                        </p:attrNameLst>
                                      </p:cBhvr>
                                      <p:tavLst>
                                        <p:tav tm="0">
                                          <p:val>
                                            <p:strVal val="#ppt_h"/>
                                          </p:val>
                                        </p:tav>
                                        <p:tav tm="100000">
                                          <p:val>
                                            <p:strVal val="#ppt_h"/>
                                          </p:val>
                                        </p:tav>
                                      </p:tavLst>
                                    </p:anim>
                                    <p:animEffect transition="in" filter="fade">
                                      <p:cBhvr>
                                        <p:cTn id="33" dur="1000"/>
                                        <p:tgtEl>
                                          <p:spTgt spid="668677"/>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668678"/>
                                        </p:tgtEl>
                                        <p:attrNameLst>
                                          <p:attrName>style.visibility</p:attrName>
                                        </p:attrNameLst>
                                      </p:cBhvr>
                                      <p:to>
                                        <p:strVal val="visible"/>
                                      </p:to>
                                    </p:set>
                                    <p:animEffect transition="in" filter="fade">
                                      <p:cBhvr>
                                        <p:cTn id="38" dur="2000"/>
                                        <p:tgtEl>
                                          <p:spTgt spid="6686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8678"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1747" name="Rectangle 3"/>
          <p:cNvSpPr>
            <a:spLocks noGrp="1" noChangeArrowheads="1"/>
          </p:cNvSpPr>
          <p:nvPr>
            <p:ph type="body" idx="1"/>
          </p:nvPr>
        </p:nvSpPr>
        <p:spPr>
          <a:xfrm>
            <a:off x="457200" y="1990725"/>
            <a:ext cx="8229600" cy="3800475"/>
          </a:xfrm>
        </p:spPr>
        <p:txBody>
          <a:bodyPr/>
          <a:lstStyle/>
          <a:p>
            <a:pPr algn="just" eaLnBrk="1" hangingPunct="1"/>
            <a:endParaRPr lang="zh-CN" altLang="en-US" b="1" smtClean="0">
              <a:ea typeface="楷体_GB2312" pitchFamily="49" charset="-122"/>
            </a:endParaRPr>
          </a:p>
          <a:p>
            <a:pPr algn="just" eaLnBrk="1" hangingPunct="1"/>
            <a:r>
              <a:rPr lang="zh-CN" altLang="en-US" b="1" smtClean="0">
                <a:ea typeface="楷体_GB2312" pitchFamily="49" charset="-122"/>
              </a:rPr>
              <a:t>光子在材料中激发出的载流子必须在外加电压（电场）作用下方能作空间流动，对外电路产生贡献。</a:t>
            </a:r>
          </a:p>
          <a:p>
            <a:pPr algn="just" eaLnBrk="1" hangingPunct="1"/>
            <a:endParaRPr lang="zh-CN" altLang="en-US" b="1" smtClean="0">
              <a:ea typeface="楷体_GB2312" pitchFamily="49" charset="-122"/>
            </a:endParaRPr>
          </a:p>
          <a:p>
            <a:pPr algn="just" eaLnBrk="1" hangingPunct="1"/>
            <a:r>
              <a:rPr lang="zh-CN" altLang="en-US" b="1" smtClean="0">
                <a:solidFill>
                  <a:srgbClr val="FF3300"/>
                </a:solidFill>
                <a:ea typeface="楷体_GB2312" pitchFamily="49" charset="-122"/>
              </a:rPr>
              <a:t>这种器件必须加上偏压才能正常工作。</a:t>
            </a:r>
          </a:p>
        </p:txBody>
      </p:sp>
      <p:sp>
        <p:nvSpPr>
          <p:cNvPr id="671749" name="Rectangle 5"/>
          <p:cNvSpPr>
            <a:spLocks noGrp="1" noChangeArrowheads="1"/>
          </p:cNvSpPr>
          <p:nvPr>
            <p:ph type="title"/>
          </p:nvPr>
        </p:nvSpPr>
        <p:spPr>
          <a:xfrm>
            <a:off x="1143000" y="685800"/>
            <a:ext cx="7391400" cy="258763"/>
          </a:xfrm>
        </p:spPr>
        <p:txBody>
          <a:bodyPr/>
          <a:lstStyle/>
          <a:p>
            <a:pPr eaLnBrk="1" hangingPunct="1">
              <a:defRPr/>
            </a:pPr>
            <a:r>
              <a:rPr lang="zh-CN" altLang="en-US" b="0" smtClean="0">
                <a:effectLst>
                  <a:outerShdw blurRad="38100" dist="38100" dir="2700000" algn="tl">
                    <a:srgbClr val="C0C0C0"/>
                  </a:outerShdw>
                </a:effectLst>
                <a:ea typeface="宋体" panose="02010600030101010101" pitchFamily="2" charset="-122"/>
              </a:rPr>
              <a:t>内光电效应</a:t>
            </a:r>
            <a:r>
              <a:rPr lang="en-US" altLang="zh-CN" b="0" smtClean="0">
                <a:effectLst>
                  <a:outerShdw blurRad="38100" dist="38100" dir="2700000" algn="tl">
                    <a:srgbClr val="C0C0C0"/>
                  </a:outerShdw>
                </a:effectLst>
                <a:ea typeface="宋体" panose="02010600030101010101" pitchFamily="2" charset="-122"/>
              </a:rPr>
              <a:t>——</a:t>
            </a:r>
            <a:r>
              <a:rPr lang="zh-CN" altLang="en-US" b="0" smtClean="0">
                <a:effectLst>
                  <a:outerShdw blurRad="38100" dist="38100" dir="2700000" algn="tl">
                    <a:srgbClr val="C0C0C0"/>
                  </a:outerShdw>
                </a:effectLst>
                <a:ea typeface="宋体" panose="02010600030101010101" pitchFamily="2" charset="-122"/>
              </a:rPr>
              <a:t>光电导效应</a:t>
            </a:r>
          </a:p>
        </p:txBody>
      </p:sp>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671747">
                                            <p:txEl>
                                              <p:pRg st="1" end="1"/>
                                            </p:txEl>
                                          </p:spTgt>
                                        </p:tgtEl>
                                        <p:attrNameLst>
                                          <p:attrName>style.visibility</p:attrName>
                                        </p:attrNameLst>
                                      </p:cBhvr>
                                      <p:to>
                                        <p:strVal val="visible"/>
                                      </p:to>
                                    </p:set>
                                    <p:animEffect transition="in" filter="blinds(horizontal)">
                                      <p:cBhvr>
                                        <p:cTn id="7" dur="500"/>
                                        <p:tgtEl>
                                          <p:spTgt spid="671747">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671747">
                                            <p:txEl>
                                              <p:pRg st="3" end="3"/>
                                            </p:txEl>
                                          </p:spTgt>
                                        </p:tgtEl>
                                        <p:attrNameLst>
                                          <p:attrName>style.visibility</p:attrName>
                                        </p:attrNameLst>
                                      </p:cBhvr>
                                      <p:to>
                                        <p:strVal val="visible"/>
                                      </p:to>
                                    </p:set>
                                    <p:animEffect transition="in" filter="blinds(horizontal)">
                                      <p:cBhvr>
                                        <p:cTn id="12" dur="500"/>
                                        <p:tgtEl>
                                          <p:spTgt spid="67174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2770" name="Rectangle 2"/>
          <p:cNvSpPr>
            <a:spLocks noGrp="1" noChangeArrowheads="1"/>
          </p:cNvSpPr>
          <p:nvPr>
            <p:ph type="title"/>
          </p:nvPr>
        </p:nvSpPr>
        <p:spPr/>
        <p:txBody>
          <a:bodyPr/>
          <a:lstStyle/>
          <a:p>
            <a:pPr eaLnBrk="1" hangingPunct="1">
              <a:defRPr/>
            </a:pPr>
            <a:r>
              <a:rPr lang="zh-CN" altLang="en-US" b="0" smtClean="0">
                <a:effectLst>
                  <a:outerShdw blurRad="38100" dist="38100" dir="2700000" algn="tl">
                    <a:srgbClr val="C0C0C0"/>
                  </a:outerShdw>
                </a:effectLst>
                <a:latin typeface="Times New Roman" panose="02020603050405020304" pitchFamily="18" charset="0"/>
                <a:ea typeface="宋体" panose="02010600030101010101" pitchFamily="2" charset="-122"/>
              </a:rPr>
              <a:t>光敏电阻</a:t>
            </a:r>
          </a:p>
        </p:txBody>
      </p:sp>
      <p:sp>
        <p:nvSpPr>
          <p:cNvPr id="40963" name="Rectangle 3"/>
          <p:cNvSpPr>
            <a:spLocks noGrp="1" noChangeArrowheads="1"/>
          </p:cNvSpPr>
          <p:nvPr>
            <p:ph type="body" idx="1"/>
          </p:nvPr>
        </p:nvSpPr>
        <p:spPr>
          <a:xfrm>
            <a:off x="746125" y="1524000"/>
            <a:ext cx="7848600" cy="679450"/>
          </a:xfrm>
        </p:spPr>
        <p:txBody>
          <a:bodyPr/>
          <a:lstStyle/>
          <a:p>
            <a:pPr eaLnBrk="1" hangingPunct="1">
              <a:buFont typeface="Wingdings" panose="05000000000000000000" pitchFamily="2" charset="2"/>
              <a:buNone/>
            </a:pPr>
            <a:r>
              <a:rPr lang="zh-CN" altLang="en-US" b="1" smtClean="0">
                <a:solidFill>
                  <a:srgbClr val="FF0000"/>
                </a:solidFill>
                <a:latin typeface="宋体" panose="02010600030101010101" pitchFamily="2" charset="-122"/>
                <a:ea typeface="宋体" panose="02010600030101010101" pitchFamily="2" charset="-122"/>
              </a:rPr>
              <a:t>结构</a:t>
            </a:r>
          </a:p>
        </p:txBody>
      </p:sp>
      <p:pic>
        <p:nvPicPr>
          <p:cNvPr id="40964" name="Picture 4" descr="光敏电阻"/>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b="12621"/>
          <a:stretch>
            <a:fillRect/>
          </a:stretch>
        </p:blipFill>
        <p:spPr bwMode="auto">
          <a:xfrm>
            <a:off x="228600" y="2514600"/>
            <a:ext cx="6788150" cy="4176713"/>
          </a:xfrm>
          <a:prstGeom prst="rect">
            <a:avLst/>
          </a:prstGeom>
          <a:solidFill>
            <a:srgbClr val="CCFFCC"/>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40965" name="Picture 6" descr="b29f8282b67ee09b6c8119e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1143000"/>
            <a:ext cx="2895600" cy="2171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blinds dir="vert"/>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4819" name="Picture 3" descr="355">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5763" y="2554288"/>
            <a:ext cx="4275137" cy="2322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4820" name="Picture 4" descr="cds">
            <a:hlinkClick r:id="rId4"/>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51388" y="2133600"/>
            <a:ext cx="3914775" cy="331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4822" name="Rectangle 6"/>
          <p:cNvSpPr>
            <a:spLocks noGrp="1" noChangeArrowheads="1"/>
          </p:cNvSpPr>
          <p:nvPr>
            <p:ph type="title"/>
          </p:nvPr>
        </p:nvSpPr>
        <p:spPr/>
        <p:txBody>
          <a:bodyPr/>
          <a:lstStyle/>
          <a:p>
            <a:pPr eaLnBrk="1" hangingPunct="1">
              <a:defRPr/>
            </a:pPr>
            <a:r>
              <a:rPr lang="zh-CN" altLang="en-US" b="0" smtClean="0">
                <a:effectLst>
                  <a:outerShdw blurRad="38100" dist="38100" dir="2700000" algn="tl">
                    <a:srgbClr val="C0C0C0"/>
                  </a:outerShdw>
                </a:effectLst>
                <a:ea typeface="宋体" panose="02010600030101010101" pitchFamily="2" charset="-122"/>
              </a:rPr>
              <a:t>光敏电阻</a:t>
            </a:r>
          </a:p>
        </p:txBody>
      </p:sp>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nodeType="clickEffect">
                                  <p:stCondLst>
                                    <p:cond delay="0"/>
                                  </p:stCondLst>
                                  <p:childTnLst>
                                    <p:set>
                                      <p:cBhvr>
                                        <p:cTn id="6" dur="1" fill="hold">
                                          <p:stCondLst>
                                            <p:cond delay="0"/>
                                          </p:stCondLst>
                                        </p:cTn>
                                        <p:tgtEl>
                                          <p:spTgt spid="674819"/>
                                        </p:tgtEl>
                                        <p:attrNameLst>
                                          <p:attrName>style.visibility</p:attrName>
                                        </p:attrNameLst>
                                      </p:cBhvr>
                                      <p:to>
                                        <p:strVal val="visible"/>
                                      </p:to>
                                    </p:set>
                                    <p:animEffect transition="in" filter="slide(fromBottom)">
                                      <p:cBhvr>
                                        <p:cTn id="7" dur="500"/>
                                        <p:tgtEl>
                                          <p:spTgt spid="67481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26" fill="hold" nodeType="clickEffect">
                                  <p:stCondLst>
                                    <p:cond delay="0"/>
                                  </p:stCondLst>
                                  <p:childTnLst>
                                    <p:set>
                                      <p:cBhvr>
                                        <p:cTn id="11" dur="1" fill="hold">
                                          <p:stCondLst>
                                            <p:cond delay="0"/>
                                          </p:stCondLst>
                                        </p:cTn>
                                        <p:tgtEl>
                                          <p:spTgt spid="674820"/>
                                        </p:tgtEl>
                                        <p:attrNameLst>
                                          <p:attrName>style.visibility</p:attrName>
                                        </p:attrNameLst>
                                      </p:cBhvr>
                                      <p:to>
                                        <p:strVal val="visible"/>
                                      </p:to>
                                    </p:set>
                                    <p:animEffect transition="in" filter="barn(inHorizontal)">
                                      <p:cBhvr>
                                        <p:cTn id="12" dur="500"/>
                                        <p:tgtEl>
                                          <p:spTgt spid="6748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pSp>
        <p:nvGrpSpPr>
          <p:cNvPr id="43010" name="Group 2"/>
          <p:cNvGrpSpPr>
            <a:grpSpLocks/>
          </p:cNvGrpSpPr>
          <p:nvPr/>
        </p:nvGrpSpPr>
        <p:grpSpPr bwMode="auto">
          <a:xfrm>
            <a:off x="3505200" y="1173163"/>
            <a:ext cx="5334000" cy="4741862"/>
            <a:chOff x="2208" y="528"/>
            <a:chExt cx="3360" cy="2987"/>
          </a:xfrm>
        </p:grpSpPr>
        <p:pic>
          <p:nvPicPr>
            <p:cNvPr id="43015" name="Picture 3" descr="大压不停"/>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2208" y="528"/>
              <a:ext cx="3360" cy="2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6" name="Rectangle 4"/>
            <p:cNvSpPr>
              <a:spLocks noChangeArrowheads="1"/>
            </p:cNvSpPr>
            <p:nvPr/>
          </p:nvSpPr>
          <p:spPr bwMode="auto">
            <a:xfrm>
              <a:off x="2208" y="3072"/>
              <a:ext cx="1200" cy="43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grpSp>
      <p:sp>
        <p:nvSpPr>
          <p:cNvPr id="833542" name="Rectangle 6"/>
          <p:cNvSpPr>
            <a:spLocks noGrp="1" noChangeArrowheads="1"/>
          </p:cNvSpPr>
          <p:nvPr>
            <p:ph type="body" idx="1"/>
          </p:nvPr>
        </p:nvSpPr>
        <p:spPr>
          <a:xfrm>
            <a:off x="152400" y="1447800"/>
            <a:ext cx="2971800" cy="4953000"/>
          </a:xfrm>
        </p:spPr>
        <p:txBody>
          <a:bodyPr/>
          <a:lstStyle/>
          <a:p>
            <a:pPr eaLnBrk="1" hangingPunct="1">
              <a:lnSpc>
                <a:spcPct val="120000"/>
              </a:lnSpc>
              <a:buFont typeface="Wingdings" panose="05000000000000000000" pitchFamily="2" charset="2"/>
              <a:buNone/>
            </a:pPr>
            <a:r>
              <a:rPr lang="zh-CN" altLang="en-US" sz="3200" b="1" smtClean="0">
                <a:latin typeface="宋体" panose="02010600030101010101" pitchFamily="2" charset="-122"/>
                <a:ea typeface="宋体" panose="02010600030101010101" pitchFamily="2" charset="-122"/>
              </a:rPr>
              <a:t>      当光敏电阻受到光照时，</a:t>
            </a:r>
            <a:r>
              <a:rPr lang="zh-CN" altLang="en-US" sz="3200" b="1" smtClean="0">
                <a:ea typeface="宋体" panose="02010600030101010101" pitchFamily="2" charset="-122"/>
              </a:rPr>
              <a:t>光生电子</a:t>
            </a:r>
            <a:r>
              <a:rPr lang="en-US" altLang="zh-CN" sz="3200" b="1" smtClean="0">
                <a:ea typeface="宋体" panose="02010600030101010101" pitchFamily="2" charset="-122"/>
              </a:rPr>
              <a:t>—</a:t>
            </a:r>
            <a:r>
              <a:rPr lang="zh-CN" altLang="en-US" sz="3200" b="1" smtClean="0">
                <a:ea typeface="宋体" panose="02010600030101010101" pitchFamily="2" charset="-122"/>
              </a:rPr>
              <a:t>空穴对增加，阻值减小，电流增大。  </a:t>
            </a:r>
          </a:p>
        </p:txBody>
      </p:sp>
      <p:sp>
        <p:nvSpPr>
          <p:cNvPr id="833543" name="Text Box 7"/>
          <p:cNvSpPr txBox="1">
            <a:spLocks noChangeArrowheads="1"/>
          </p:cNvSpPr>
          <p:nvPr/>
        </p:nvSpPr>
        <p:spPr bwMode="auto">
          <a:xfrm>
            <a:off x="4724400" y="6049963"/>
            <a:ext cx="411480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ClrTx/>
              <a:buFontTx/>
              <a:buNone/>
            </a:pPr>
            <a:r>
              <a:rPr kumimoji="1" lang="zh-CN" altLang="en-US" sz="3200" b="1">
                <a:latin typeface="Times New Roman" panose="02020603050405020304" pitchFamily="18" charset="0"/>
                <a:ea typeface="宋体" panose="02010600030101010101" pitchFamily="2" charset="-122"/>
              </a:rPr>
              <a:t>暗电流（越小越好）</a:t>
            </a:r>
          </a:p>
        </p:txBody>
      </p:sp>
      <p:sp>
        <p:nvSpPr>
          <p:cNvPr id="833544" name="Line 8"/>
          <p:cNvSpPr>
            <a:spLocks noChangeShapeType="1"/>
          </p:cNvSpPr>
          <p:nvPr/>
        </p:nvSpPr>
        <p:spPr bwMode="auto">
          <a:xfrm flipV="1">
            <a:off x="5334000" y="4906963"/>
            <a:ext cx="762000" cy="1219200"/>
          </a:xfrm>
          <a:prstGeom prst="line">
            <a:avLst/>
          </a:prstGeom>
          <a:noFill/>
          <a:ln w="57150">
            <a:solidFill>
              <a:srgbClr val="00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33546" name="Rectangle 10"/>
          <p:cNvSpPr>
            <a:spLocks noGrp="1" noChangeArrowheads="1"/>
          </p:cNvSpPr>
          <p:nvPr>
            <p:ph type="title"/>
          </p:nvPr>
        </p:nvSpPr>
        <p:spPr/>
        <p:txBody>
          <a:bodyPr/>
          <a:lstStyle/>
          <a:p>
            <a:pPr eaLnBrk="1" hangingPunct="1">
              <a:defRPr/>
            </a:pPr>
            <a:r>
              <a:rPr lang="zh-CN" altLang="en-US" b="0" smtClean="0">
                <a:effectLst>
                  <a:outerShdw blurRad="38100" dist="38100" dir="2700000" algn="tl">
                    <a:srgbClr val="C0C0C0"/>
                  </a:outerShdw>
                </a:effectLst>
                <a:ea typeface="宋体" panose="02010600030101010101" pitchFamily="2" charset="-122"/>
              </a:rPr>
              <a:t>光敏电阻</a:t>
            </a:r>
          </a:p>
        </p:txBody>
      </p:sp>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4" presetClass="entr" presetSubtype="10" fill="hold" grpId="0" nodeType="afterEffect">
                                  <p:stCondLst>
                                    <p:cond delay="1000"/>
                                  </p:stCondLst>
                                  <p:childTnLst>
                                    <p:set>
                                      <p:cBhvr>
                                        <p:cTn id="6" dur="1" fill="hold">
                                          <p:stCondLst>
                                            <p:cond delay="0"/>
                                          </p:stCondLst>
                                        </p:cTn>
                                        <p:tgtEl>
                                          <p:spTgt spid="833543"/>
                                        </p:tgtEl>
                                        <p:attrNameLst>
                                          <p:attrName>style.visibility</p:attrName>
                                        </p:attrNameLst>
                                      </p:cBhvr>
                                      <p:to>
                                        <p:strVal val="visible"/>
                                      </p:to>
                                    </p:set>
                                    <p:animEffect transition="in" filter="randombar(horizontal)">
                                      <p:cBhvr>
                                        <p:cTn id="7" dur="500"/>
                                        <p:tgtEl>
                                          <p:spTgt spid="833543"/>
                                        </p:tgtEl>
                                      </p:cBhvr>
                                    </p:animEffect>
                                  </p:childTnLst>
                                </p:cTn>
                              </p:par>
                            </p:childTnLst>
                          </p:cTn>
                        </p:par>
                        <p:par>
                          <p:cTn id="8" fill="hold" nodeType="afterGroup">
                            <p:stCondLst>
                              <p:cond delay="1500"/>
                            </p:stCondLst>
                            <p:childTnLst>
                              <p:par>
                                <p:cTn id="9" presetID="22" presetClass="entr" presetSubtype="4" fill="hold" grpId="0" nodeType="afterEffect">
                                  <p:stCondLst>
                                    <p:cond delay="4000"/>
                                  </p:stCondLst>
                                  <p:childTnLst>
                                    <p:set>
                                      <p:cBhvr>
                                        <p:cTn id="10" dur="1" fill="hold">
                                          <p:stCondLst>
                                            <p:cond delay="0"/>
                                          </p:stCondLst>
                                        </p:cTn>
                                        <p:tgtEl>
                                          <p:spTgt spid="833544"/>
                                        </p:tgtEl>
                                        <p:attrNameLst>
                                          <p:attrName>style.visibility</p:attrName>
                                        </p:attrNameLst>
                                      </p:cBhvr>
                                      <p:to>
                                        <p:strVal val="visible"/>
                                      </p:to>
                                    </p:set>
                                    <p:animEffect transition="in" filter="wipe(down)">
                                      <p:cBhvr>
                                        <p:cTn id="11" dur="500"/>
                                        <p:tgtEl>
                                          <p:spTgt spid="833544"/>
                                        </p:tgtEl>
                                      </p:cBhvr>
                                    </p:animEffect>
                                  </p:childTnLst>
                                </p:cTn>
                              </p:par>
                            </p:childTnLst>
                          </p:cTn>
                        </p:par>
                        <p:par>
                          <p:cTn id="12" fill="hold" nodeType="afterGroup">
                            <p:stCondLst>
                              <p:cond delay="6000"/>
                            </p:stCondLst>
                            <p:childTnLst>
                              <p:par>
                                <p:cTn id="13" presetID="3" presetClass="entr" presetSubtype="10" fill="hold" grpId="0" nodeType="afterEffect">
                                  <p:stCondLst>
                                    <p:cond delay="1000"/>
                                  </p:stCondLst>
                                  <p:childTnLst>
                                    <p:set>
                                      <p:cBhvr>
                                        <p:cTn id="14" dur="1" fill="hold">
                                          <p:stCondLst>
                                            <p:cond delay="0"/>
                                          </p:stCondLst>
                                        </p:cTn>
                                        <p:tgtEl>
                                          <p:spTgt spid="833542">
                                            <p:txEl>
                                              <p:pRg st="0" end="0"/>
                                            </p:txEl>
                                          </p:spTgt>
                                        </p:tgtEl>
                                        <p:attrNameLst>
                                          <p:attrName>style.visibility</p:attrName>
                                        </p:attrNameLst>
                                      </p:cBhvr>
                                      <p:to>
                                        <p:strVal val="visible"/>
                                      </p:to>
                                    </p:set>
                                    <p:animEffect transition="in" filter="blinds(horizontal)">
                                      <p:cBhvr>
                                        <p:cTn id="15" dur="500"/>
                                        <p:tgtEl>
                                          <p:spTgt spid="83354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3542" grpId="0" build="p" autoUpdateAnimBg="0" advAuto="1000"/>
      <p:bldP spid="833543" grpId="0" autoUpdateAnimBg="0"/>
      <p:bldP spid="833544"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3"/>
          <p:cNvSpPr>
            <a:spLocks noGrp="1" noChangeArrowheads="1"/>
          </p:cNvSpPr>
          <p:nvPr>
            <p:ph type="body" idx="1"/>
          </p:nvPr>
        </p:nvSpPr>
        <p:spPr>
          <a:xfrm>
            <a:off x="762000" y="1600200"/>
            <a:ext cx="7848600" cy="4648200"/>
          </a:xfrm>
        </p:spPr>
        <p:txBody>
          <a:bodyPr/>
          <a:lstStyle/>
          <a:p>
            <a:pPr eaLnBrk="1" hangingPunct="1">
              <a:buFont typeface="Wingdings" panose="05000000000000000000" pitchFamily="2" charset="2"/>
              <a:buNone/>
            </a:pPr>
            <a:r>
              <a:rPr lang="zh-CN" altLang="en-US" sz="2400" b="1" smtClean="0">
                <a:solidFill>
                  <a:srgbClr val="FF0000"/>
                </a:solidFill>
                <a:latin typeface="宋体" panose="02010600030101010101" pitchFamily="2" charset="-122"/>
                <a:ea typeface="宋体" panose="02010600030101010101" pitchFamily="2" charset="-122"/>
              </a:rPr>
              <a:t>优点</a:t>
            </a:r>
          </a:p>
          <a:p>
            <a:pPr algn="just" eaLnBrk="1" hangingPunct="1"/>
            <a:r>
              <a:rPr lang="zh-CN" altLang="en-US" sz="2400" b="1" smtClean="0">
                <a:latin typeface="Times New Roman" panose="02020603050405020304" pitchFamily="18" charset="0"/>
                <a:ea typeface="宋体" panose="02010600030101010101" pitchFamily="2" charset="-122"/>
              </a:rPr>
              <a:t>光谱响应相当宽</a:t>
            </a:r>
            <a:r>
              <a:rPr lang="en-US" altLang="zh-CN" sz="2400" b="1" smtClean="0">
                <a:latin typeface="Times New Roman" panose="02020603050405020304" pitchFamily="18" charset="0"/>
                <a:ea typeface="宋体" panose="02010600030101010101" pitchFamily="2" charset="-122"/>
              </a:rPr>
              <a:t>;</a:t>
            </a:r>
          </a:p>
          <a:p>
            <a:pPr algn="just" eaLnBrk="1" hangingPunct="1">
              <a:buFont typeface="Wingdings" panose="05000000000000000000" pitchFamily="2" charset="2"/>
              <a:buNone/>
            </a:pPr>
            <a:r>
              <a:rPr lang="en-US" altLang="zh-CN" sz="2400" b="1" smtClean="0">
                <a:latin typeface="Times New Roman" panose="02020603050405020304" pitchFamily="18" charset="0"/>
                <a:ea typeface="宋体" panose="02010600030101010101" pitchFamily="2" charset="-122"/>
              </a:rPr>
              <a:t>         </a:t>
            </a:r>
            <a:r>
              <a:rPr lang="zh-CN" altLang="en-US" sz="2400" b="1" smtClean="0">
                <a:solidFill>
                  <a:schemeClr val="tx2"/>
                </a:solidFill>
                <a:latin typeface="Times New Roman" panose="02020603050405020304" pitchFamily="18" charset="0"/>
                <a:ea typeface="宋体" panose="02010600030101010101" pitchFamily="2" charset="-122"/>
              </a:rPr>
              <a:t>光敏电阻的灵敏域可在紫外光区，可见光区，也可在红外区和远红外区。</a:t>
            </a:r>
          </a:p>
          <a:p>
            <a:pPr algn="just" eaLnBrk="1" hangingPunct="1"/>
            <a:r>
              <a:rPr lang="zh-CN" altLang="en-US" sz="2400" b="1" smtClean="0">
                <a:latin typeface="Times New Roman" panose="02020603050405020304" pitchFamily="18" charset="0"/>
                <a:ea typeface="宋体" panose="02010600030101010101" pitchFamily="2" charset="-122"/>
              </a:rPr>
              <a:t>所测的光强范围宽</a:t>
            </a:r>
            <a:r>
              <a:rPr lang="en-US" altLang="zh-CN" sz="2400" b="1" smtClean="0">
                <a:latin typeface="Times New Roman" panose="02020603050405020304" pitchFamily="18" charset="0"/>
                <a:ea typeface="宋体" panose="02010600030101010101" pitchFamily="2" charset="-122"/>
              </a:rPr>
              <a:t>;</a:t>
            </a:r>
          </a:p>
          <a:p>
            <a:pPr algn="just" eaLnBrk="1" hangingPunct="1"/>
            <a:r>
              <a:rPr lang="zh-CN" altLang="en-US" sz="2400" b="1" smtClean="0">
                <a:latin typeface="Times New Roman" panose="02020603050405020304" pitchFamily="18" charset="0"/>
                <a:ea typeface="宋体" panose="02010600030101010101" pitchFamily="2" charset="-122"/>
              </a:rPr>
              <a:t>使用方便，成本低，稳定性高，寿命长</a:t>
            </a:r>
            <a:r>
              <a:rPr lang="en-US" altLang="zh-CN" sz="2400" b="1" smtClean="0">
                <a:latin typeface="Times New Roman" panose="02020603050405020304" pitchFamily="18" charset="0"/>
                <a:ea typeface="宋体" panose="02010600030101010101" pitchFamily="2" charset="-122"/>
              </a:rPr>
              <a:t>;</a:t>
            </a:r>
          </a:p>
          <a:p>
            <a:pPr algn="just" eaLnBrk="1" hangingPunct="1"/>
            <a:r>
              <a:rPr lang="zh-CN" altLang="en-US" sz="2400" b="1" smtClean="0">
                <a:latin typeface="Times New Roman" panose="02020603050405020304" pitchFamily="18" charset="0"/>
                <a:ea typeface="宋体" panose="02010600030101010101" pitchFamily="2" charset="-122"/>
              </a:rPr>
              <a:t>灵敏度高，工作电流大，可达数毫安。</a:t>
            </a:r>
          </a:p>
          <a:p>
            <a:pPr algn="just" eaLnBrk="1" hangingPunct="1">
              <a:buFont typeface="Wingdings" panose="05000000000000000000" pitchFamily="2" charset="2"/>
              <a:buNone/>
            </a:pPr>
            <a:r>
              <a:rPr lang="zh-CN" altLang="en-US" sz="2400" b="1" smtClean="0">
                <a:latin typeface="Times New Roman" panose="02020603050405020304" pitchFamily="18" charset="0"/>
                <a:ea typeface="宋体" panose="02010600030101010101" pitchFamily="2" charset="-122"/>
              </a:rPr>
              <a:t> </a:t>
            </a:r>
          </a:p>
          <a:p>
            <a:pPr algn="just" eaLnBrk="1" hangingPunct="1">
              <a:buFont typeface="Wingdings" panose="05000000000000000000" pitchFamily="2" charset="2"/>
              <a:buNone/>
            </a:pPr>
            <a:r>
              <a:rPr lang="zh-CN" altLang="en-US" sz="2400" b="1" smtClean="0">
                <a:solidFill>
                  <a:srgbClr val="FF0000"/>
                </a:solidFill>
                <a:latin typeface="宋体" panose="02010600030101010101" pitchFamily="2" charset="-122"/>
                <a:ea typeface="宋体" panose="02010600030101010101" pitchFamily="2" charset="-122"/>
              </a:rPr>
              <a:t>不足</a:t>
            </a:r>
          </a:p>
          <a:p>
            <a:pPr eaLnBrk="1" hangingPunct="1"/>
            <a:r>
              <a:rPr lang="zh-CN" altLang="en-US" sz="2400" b="1" smtClean="0">
                <a:latin typeface="Times New Roman" panose="02020603050405020304" pitchFamily="18" charset="0"/>
                <a:ea typeface="宋体" panose="02010600030101010101" pitchFamily="2" charset="-122"/>
              </a:rPr>
              <a:t>在强光照射下线性较差，频率特性也较差。 </a:t>
            </a:r>
          </a:p>
        </p:txBody>
      </p:sp>
      <p:sp>
        <p:nvSpPr>
          <p:cNvPr id="673797" name="Rectangle 5"/>
          <p:cNvSpPr>
            <a:spLocks noGrp="1" noChangeArrowheads="1"/>
          </p:cNvSpPr>
          <p:nvPr>
            <p:ph type="title"/>
          </p:nvPr>
        </p:nvSpPr>
        <p:spPr/>
        <p:txBody>
          <a:bodyPr/>
          <a:lstStyle/>
          <a:p>
            <a:pPr eaLnBrk="1" hangingPunct="1">
              <a:defRPr/>
            </a:pPr>
            <a:r>
              <a:rPr lang="zh-CN" altLang="en-US" b="0" smtClean="0">
                <a:effectLst>
                  <a:outerShdw blurRad="38100" dist="38100" dir="2700000" algn="tl">
                    <a:srgbClr val="C0C0C0"/>
                  </a:outerShdw>
                </a:effectLst>
                <a:ea typeface="宋体" panose="02010600030101010101" pitchFamily="2" charset="-122"/>
              </a:rPr>
              <a:t>光敏电阻</a:t>
            </a:r>
          </a:p>
        </p:txBody>
      </p:sp>
    </p:spTree>
  </p:cSld>
  <p:clrMapOvr>
    <a:masterClrMapping/>
  </p:clrMapOvr>
  <p:transition>
    <p:blinds dir="vert"/>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eaLnBrk="1" hangingPunct="1"/>
            <a:r>
              <a:rPr lang="zh-CN" altLang="en-US" sz="2400" smtClean="0">
                <a:ea typeface="宋体" panose="02010600030101010101" pitchFamily="2" charset="-122"/>
              </a:rPr>
              <a:t>光电探测技术</a:t>
            </a:r>
          </a:p>
        </p:txBody>
      </p:sp>
      <p:sp>
        <p:nvSpPr>
          <p:cNvPr id="819203" name="Rectangle 3"/>
          <p:cNvSpPr>
            <a:spLocks noGrp="1" noChangeArrowheads="1"/>
          </p:cNvSpPr>
          <p:nvPr>
            <p:ph type="body" idx="1"/>
          </p:nvPr>
        </p:nvSpPr>
        <p:spPr>
          <a:xfrm>
            <a:off x="457200" y="2066925"/>
            <a:ext cx="8229600" cy="3648075"/>
          </a:xfrm>
        </p:spPr>
        <p:txBody>
          <a:bodyPr/>
          <a:lstStyle/>
          <a:p>
            <a:pPr eaLnBrk="1" hangingPunct="1"/>
            <a:r>
              <a:rPr lang="zh-CN" altLang="en-US" b="1" smtClean="0">
                <a:solidFill>
                  <a:srgbClr val="FF0000"/>
                </a:solidFill>
                <a:ea typeface="宋体" panose="02010600030101010101" pitchFamily="2" charset="-122"/>
              </a:rPr>
              <a:t>光电探测技术</a:t>
            </a:r>
            <a:r>
              <a:rPr lang="zh-CN" altLang="en-US" smtClean="0">
                <a:ea typeface="宋体" panose="02010600030101010101" pitchFamily="2" charset="-122"/>
              </a:rPr>
              <a:t>就是把被调制的光信号转换成电信号并将信息提取出来的技术。</a:t>
            </a:r>
          </a:p>
          <a:p>
            <a:pPr eaLnBrk="1" hangingPunct="1"/>
            <a:endParaRPr lang="zh-CN" altLang="en-US" smtClean="0">
              <a:ea typeface="宋体" panose="02010600030101010101" pitchFamily="2" charset="-122"/>
            </a:endParaRPr>
          </a:p>
          <a:p>
            <a:pPr eaLnBrk="1" hangingPunct="1"/>
            <a:r>
              <a:rPr lang="zh-CN" altLang="en-US" smtClean="0">
                <a:ea typeface="宋体" panose="02010600030101010101" pitchFamily="2" charset="-122"/>
              </a:rPr>
              <a:t>光探测过程可形象地称为</a:t>
            </a:r>
            <a:r>
              <a:rPr lang="zh-CN" altLang="en-US" b="1" smtClean="0">
                <a:solidFill>
                  <a:srgbClr val="FF0000"/>
                </a:solidFill>
                <a:ea typeface="宋体" panose="02010600030101010101" pitchFamily="2" charset="-122"/>
              </a:rPr>
              <a:t>光频解调</a:t>
            </a:r>
            <a:r>
              <a:rPr lang="zh-CN" altLang="en-US" smtClean="0">
                <a:ea typeface="宋体" panose="02010600030101010101" pitchFamily="2" charset="-122"/>
              </a:rPr>
              <a:t>。</a:t>
            </a:r>
          </a:p>
          <a:p>
            <a:pPr eaLnBrk="1" hangingPunct="1"/>
            <a:endParaRPr lang="zh-CN" altLang="en-US" smtClean="0">
              <a:ea typeface="宋体" panose="02010600030101010101" pitchFamily="2" charset="-122"/>
            </a:endParaRPr>
          </a:p>
          <a:p>
            <a:pPr eaLnBrk="1" hangingPunct="1"/>
            <a:r>
              <a:rPr lang="zh-CN" altLang="en-US" b="1" smtClean="0">
                <a:solidFill>
                  <a:srgbClr val="FF0000"/>
                </a:solidFill>
                <a:ea typeface="宋体" panose="02010600030101010101" pitchFamily="2" charset="-122"/>
              </a:rPr>
              <a:t>光探测器</a:t>
            </a:r>
            <a:r>
              <a:rPr lang="zh-CN" altLang="en-US" smtClean="0">
                <a:ea typeface="宋体" panose="02010600030101010101" pitchFamily="2" charset="-122"/>
              </a:rPr>
              <a:t>就是将光辐射能量转换为一种便于测量的物理量的器件。</a:t>
            </a:r>
          </a:p>
        </p:txBody>
      </p:sp>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819203">
                                            <p:txEl>
                                              <p:pRg st="2" end="2"/>
                                            </p:txEl>
                                          </p:spTgt>
                                        </p:tgtEl>
                                        <p:attrNameLst>
                                          <p:attrName>style.visibility</p:attrName>
                                        </p:attrNameLst>
                                      </p:cBhvr>
                                      <p:to>
                                        <p:strVal val="visible"/>
                                      </p:to>
                                    </p:set>
                                    <p:anim calcmode="lin" valueType="num">
                                      <p:cBhvr additive="base">
                                        <p:cTn id="7" dur="500" fill="hold"/>
                                        <p:tgtEl>
                                          <p:spTgt spid="819203">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1920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819203">
                                            <p:txEl>
                                              <p:pRg st="4" end="4"/>
                                            </p:txEl>
                                          </p:spTgt>
                                        </p:tgtEl>
                                        <p:attrNameLst>
                                          <p:attrName>style.visibility</p:attrName>
                                        </p:attrNameLst>
                                      </p:cBhvr>
                                      <p:to>
                                        <p:strVal val="visible"/>
                                      </p:to>
                                    </p:set>
                                    <p:anim calcmode="lin" valueType="num">
                                      <p:cBhvr additive="base">
                                        <p:cTn id="13" dur="500" fill="hold"/>
                                        <p:tgtEl>
                                          <p:spTgt spid="819203">
                                            <p:txEl>
                                              <p:pRg st="4" end="4"/>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81920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42" name="Rectangle 2"/>
          <p:cNvSpPr>
            <a:spLocks noGrp="1" noChangeArrowheads="1"/>
          </p:cNvSpPr>
          <p:nvPr>
            <p:ph type="title"/>
          </p:nvPr>
        </p:nvSpPr>
        <p:spPr>
          <a:xfrm>
            <a:off x="1143000" y="488950"/>
            <a:ext cx="7391400" cy="358775"/>
          </a:xfrm>
        </p:spPr>
        <p:txBody>
          <a:bodyPr/>
          <a:lstStyle/>
          <a:p>
            <a:pPr eaLnBrk="1" hangingPunct="1">
              <a:defRPr/>
            </a:pPr>
            <a:r>
              <a:rPr lang="zh-CN" altLang="en-US" b="0" smtClean="0">
                <a:effectLst>
                  <a:outerShdw blurRad="38100" dist="38100" dir="2700000" algn="tl">
                    <a:srgbClr val="C0C0C0"/>
                  </a:outerShdw>
                </a:effectLst>
                <a:latin typeface="Times New Roman" panose="02020603050405020304" pitchFamily="18" charset="0"/>
                <a:ea typeface="宋体" panose="02010600030101010101" pitchFamily="2" charset="-122"/>
              </a:rPr>
              <a:t>光电导摄像管</a:t>
            </a:r>
          </a:p>
        </p:txBody>
      </p:sp>
      <p:sp>
        <p:nvSpPr>
          <p:cNvPr id="45059" name="Rectangle 3"/>
          <p:cNvSpPr>
            <a:spLocks noGrp="1" noChangeArrowheads="1"/>
          </p:cNvSpPr>
          <p:nvPr>
            <p:ph type="body" idx="1"/>
          </p:nvPr>
        </p:nvSpPr>
        <p:spPr>
          <a:xfrm>
            <a:off x="250825" y="1219200"/>
            <a:ext cx="8520113" cy="2743200"/>
          </a:xfrm>
        </p:spPr>
        <p:txBody>
          <a:bodyPr/>
          <a:lstStyle/>
          <a:p>
            <a:pPr marL="533400" indent="-533400" algn="just" eaLnBrk="1" hangingPunct="1">
              <a:lnSpc>
                <a:spcPct val="80000"/>
              </a:lnSpc>
              <a:buFont typeface="Wingdings" panose="05000000000000000000" pitchFamily="2" charset="2"/>
              <a:buNone/>
            </a:pPr>
            <a:r>
              <a:rPr lang="en-US" altLang="zh-CN" sz="2400" b="1" smtClean="0">
                <a:solidFill>
                  <a:srgbClr val="6600FF"/>
                </a:solidFill>
                <a:latin typeface="Times New Roman" panose="02020603050405020304" pitchFamily="18" charset="0"/>
                <a:ea typeface="宋体" panose="02010600030101010101" pitchFamily="2" charset="-122"/>
              </a:rPr>
              <a:t>(1)</a:t>
            </a:r>
            <a:r>
              <a:rPr lang="zh-CN" altLang="en-US" sz="2400" b="1" smtClean="0">
                <a:solidFill>
                  <a:srgbClr val="6600FF"/>
                </a:solidFill>
                <a:latin typeface="Times New Roman" panose="02020603050405020304" pitchFamily="18" charset="0"/>
                <a:ea typeface="宋体" panose="02010600030101010101" pitchFamily="2" charset="-122"/>
              </a:rPr>
              <a:t>基本原理</a:t>
            </a:r>
          </a:p>
          <a:p>
            <a:pPr marL="533400" indent="-533400" algn="just" eaLnBrk="1" hangingPunct="1">
              <a:lnSpc>
                <a:spcPct val="80000"/>
              </a:lnSpc>
              <a:buFont typeface="Wingdings" panose="05000000000000000000" pitchFamily="2" charset="2"/>
              <a:buNone/>
            </a:pPr>
            <a:r>
              <a:rPr lang="zh-CN" altLang="en-US" sz="2400" b="1" smtClean="0">
                <a:solidFill>
                  <a:srgbClr val="6600FF"/>
                </a:solidFill>
                <a:ea typeface="宋体" panose="02010600030101010101" pitchFamily="2" charset="-122"/>
              </a:rPr>
              <a:t>               光电导摄像管的结构如图所示。它主要由光敏靶和电子枪两部分组成。光敏靶是由光敏半导体材料制成的。景物通过光学系统在摄像管光敏靶上成像。由于光像各部分的亮度不同。靶上各相应部分的电导率发生了相应变化，与亮像素对应的靶单元的电导较大。与暗像素对应的靶单元电导较小，于是将景物各像素亮度不同变成了靶面上各单元的电导不同，光像变成了“电像”。</a:t>
            </a:r>
            <a:r>
              <a:rPr lang="zh-CN" altLang="en-US" sz="1800" smtClean="0">
                <a:solidFill>
                  <a:srgbClr val="6600FF"/>
                </a:solidFill>
                <a:ea typeface="宋体" panose="02010600030101010101" pitchFamily="2" charset="-122"/>
              </a:rPr>
              <a:t> </a:t>
            </a:r>
          </a:p>
        </p:txBody>
      </p:sp>
      <p:pic>
        <p:nvPicPr>
          <p:cNvPr id="45060" name="Picture 4" descr="A:\001.jpg"/>
          <p:cNvPicPr>
            <a:picLocks noChangeAspect="1" noChangeArrowheads="1"/>
          </p:cNvPicPr>
          <p:nvPr/>
        </p:nvPicPr>
        <p:blipFill>
          <a:blip r:embed="rId2" r:link="rId3">
            <a:extLst>
              <a:ext uri="{28A0092B-C50C-407E-A947-70E740481C1C}">
                <a14:useLocalDpi xmlns:a14="http://schemas.microsoft.com/office/drawing/2010/main" val="0"/>
              </a:ext>
            </a:extLst>
          </a:blip>
          <a:srcRect l="4529" t="3593" r="3409" b="5074"/>
          <a:stretch>
            <a:fillRect/>
          </a:stretch>
        </p:blipFill>
        <p:spPr bwMode="auto">
          <a:xfrm>
            <a:off x="1370013" y="3886200"/>
            <a:ext cx="6173787" cy="2743200"/>
          </a:xfrm>
          <a:prstGeom prst="rect">
            <a:avLst/>
          </a:prstGeom>
          <a:solidFill>
            <a:srgbClr val="CCFFCC"/>
          </a:solidFill>
          <a:ln w="9525">
            <a:solidFill>
              <a:schemeClr val="tx1"/>
            </a:solidFill>
            <a:miter lim="800000"/>
            <a:headEnd/>
            <a:tailEnd/>
          </a:ln>
        </p:spPr>
      </p:pic>
    </p:spTree>
  </p:cSld>
  <p:clrMapOvr>
    <a:masterClrMapping/>
  </p:clrMapOvr>
  <p:transition>
    <p:blinds dir="vert"/>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2" name="Picture 2" descr="图4"/>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b="11577"/>
          <a:stretch>
            <a:fillRect/>
          </a:stretch>
        </p:blipFill>
        <p:spPr bwMode="auto">
          <a:xfrm>
            <a:off x="2590800" y="1854200"/>
            <a:ext cx="6281738" cy="4089400"/>
          </a:xfrm>
          <a:prstGeom prst="rect">
            <a:avLst/>
          </a:prstGeom>
          <a:gradFill rotWithShape="1">
            <a:gsLst>
              <a:gs pos="0">
                <a:srgbClr val="FFFF00"/>
              </a:gs>
              <a:gs pos="100000">
                <a:srgbClr val="FFFFFF"/>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pic>
      <p:sp>
        <p:nvSpPr>
          <p:cNvPr id="676867" name="Rectangle 3"/>
          <p:cNvSpPr>
            <a:spLocks noGrp="1" noChangeArrowheads="1"/>
          </p:cNvSpPr>
          <p:nvPr>
            <p:ph type="title"/>
          </p:nvPr>
        </p:nvSpPr>
        <p:spPr>
          <a:xfrm>
            <a:off x="1535113" y="531813"/>
            <a:ext cx="6727825" cy="352425"/>
          </a:xfrm>
        </p:spPr>
        <p:txBody>
          <a:bodyPr/>
          <a:lstStyle/>
          <a:p>
            <a:pPr eaLnBrk="1" hangingPunct="1">
              <a:defRPr/>
            </a:pPr>
            <a:r>
              <a:rPr lang="zh-CN" altLang="en-US" b="0" smtClean="0">
                <a:effectLst>
                  <a:outerShdw blurRad="38100" dist="38100" dir="2700000" algn="tl">
                    <a:srgbClr val="C0C0C0"/>
                  </a:outerShdw>
                </a:effectLst>
                <a:latin typeface="Times New Roman" panose="02020603050405020304" pitchFamily="18" charset="0"/>
                <a:ea typeface="宋体" panose="02010600030101010101" pitchFamily="2" charset="-122"/>
              </a:rPr>
              <a:t>光电导摄像管</a:t>
            </a:r>
          </a:p>
        </p:txBody>
      </p:sp>
      <p:sp>
        <p:nvSpPr>
          <p:cNvPr id="676868" name="Rectangle 4"/>
          <p:cNvSpPr>
            <a:spLocks noChangeArrowheads="1"/>
          </p:cNvSpPr>
          <p:nvPr/>
        </p:nvSpPr>
        <p:spPr bwMode="auto">
          <a:xfrm>
            <a:off x="341313" y="2214563"/>
            <a:ext cx="2447925" cy="2774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defRPr/>
            </a:pPr>
            <a:r>
              <a:rPr kumimoji="1" lang="zh-CN" altLang="en-US" sz="3200" b="1">
                <a:solidFill>
                  <a:srgbClr val="FF0000"/>
                </a:solidFill>
                <a:effectLst>
                  <a:outerShdw blurRad="38100" dist="38100" dir="2700000" algn="tl">
                    <a:srgbClr val="C0C0C0"/>
                  </a:outerShdw>
                </a:effectLst>
                <a:latin typeface="Times New Roman" panose="02020603050405020304" pitchFamily="18" charset="0"/>
                <a:ea typeface="宋体" panose="02010600030101010101" pitchFamily="2" charset="-122"/>
              </a:rPr>
              <a:t>组成：</a:t>
            </a:r>
          </a:p>
          <a:p>
            <a:pPr eaLnBrk="1" hangingPunct="1">
              <a:spcBef>
                <a:spcPct val="50000"/>
              </a:spcBef>
              <a:defRPr/>
            </a:pPr>
            <a:r>
              <a:rPr kumimoji="1" lang="zh-CN" altLang="en-US" sz="3200" b="1">
                <a:effectLst>
                  <a:outerShdw blurRad="38100" dist="38100" dir="2700000" algn="tl">
                    <a:srgbClr val="C0C0C0"/>
                  </a:outerShdw>
                </a:effectLst>
                <a:latin typeface="Times New Roman" panose="02020603050405020304" pitchFamily="18" charset="0"/>
                <a:ea typeface="宋体" panose="02010600030101010101" pitchFamily="2" charset="-122"/>
              </a:rPr>
              <a:t>电子枪</a:t>
            </a:r>
          </a:p>
          <a:p>
            <a:pPr eaLnBrk="1" hangingPunct="1">
              <a:spcBef>
                <a:spcPct val="50000"/>
              </a:spcBef>
              <a:defRPr/>
            </a:pPr>
            <a:r>
              <a:rPr kumimoji="1" lang="zh-CN" altLang="en-US" sz="3200" b="1">
                <a:effectLst>
                  <a:outerShdw blurRad="38100" dist="38100" dir="2700000" algn="tl">
                    <a:srgbClr val="C0C0C0"/>
                  </a:outerShdw>
                </a:effectLst>
                <a:latin typeface="Times New Roman" panose="02020603050405020304" pitchFamily="18" charset="0"/>
                <a:ea typeface="宋体" panose="02010600030101010101" pitchFamily="2" charset="-122"/>
              </a:rPr>
              <a:t>偏转线圈 </a:t>
            </a:r>
          </a:p>
          <a:p>
            <a:pPr eaLnBrk="1" hangingPunct="1">
              <a:spcBef>
                <a:spcPct val="50000"/>
              </a:spcBef>
              <a:defRPr/>
            </a:pPr>
            <a:r>
              <a:rPr kumimoji="1" lang="zh-CN" altLang="en-US" sz="3200" b="1">
                <a:effectLst>
                  <a:outerShdw blurRad="38100" dist="38100" dir="2700000" algn="tl">
                    <a:srgbClr val="C0C0C0"/>
                  </a:outerShdw>
                </a:effectLst>
                <a:latin typeface="Times New Roman" panose="02020603050405020304" pitchFamily="18" charset="0"/>
                <a:ea typeface="宋体" panose="02010600030101010101" pitchFamily="2" charset="-122"/>
              </a:rPr>
              <a:t>光电导靶面</a:t>
            </a:r>
          </a:p>
        </p:txBody>
      </p:sp>
    </p:spTree>
  </p:cSld>
  <p:clrMapOvr>
    <a:masterClrMapping/>
  </p:clrMapOvr>
  <p:transition>
    <p:blinds dir="vert"/>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77890" name="Rectangle 2"/>
          <p:cNvSpPr>
            <a:spLocks noGrp="1" noChangeArrowheads="1"/>
          </p:cNvSpPr>
          <p:nvPr>
            <p:ph idx="1"/>
          </p:nvPr>
        </p:nvSpPr>
        <p:spPr>
          <a:xfrm>
            <a:off x="457200" y="1533525"/>
            <a:ext cx="8229600" cy="4562475"/>
          </a:xfrm>
        </p:spPr>
        <p:txBody>
          <a:bodyPr/>
          <a:lstStyle/>
          <a:p>
            <a:pPr algn="just" eaLnBrk="1" hangingPunct="1">
              <a:buFont typeface="Wingdings" panose="05000000000000000000" pitchFamily="2" charset="2"/>
              <a:buNone/>
            </a:pPr>
            <a:r>
              <a:rPr lang="zh-CN" altLang="en-US" sz="2400" b="1" smtClean="0">
                <a:solidFill>
                  <a:schemeClr val="accent2"/>
                </a:solidFill>
                <a:latin typeface="Times New Roman" panose="02020603050405020304" pitchFamily="18" charset="0"/>
                <a:ea typeface="宋体" panose="02010600030101010101" pitchFamily="2" charset="-122"/>
              </a:rPr>
              <a:t>电子枪</a:t>
            </a:r>
            <a:endParaRPr lang="zh-CN" altLang="en-US" sz="2400" b="1" smtClean="0">
              <a:latin typeface="Times New Roman" panose="02020603050405020304" pitchFamily="18" charset="0"/>
              <a:ea typeface="宋体" panose="02010600030101010101" pitchFamily="2" charset="-122"/>
            </a:endParaRPr>
          </a:p>
          <a:p>
            <a:pPr algn="just" eaLnBrk="1" hangingPunct="1">
              <a:buFont typeface="Wingdings" panose="05000000000000000000" pitchFamily="2" charset="2"/>
              <a:buNone/>
            </a:pPr>
            <a:r>
              <a:rPr lang="zh-CN" altLang="en-US" sz="2400" b="1" smtClean="0">
                <a:latin typeface="Times New Roman" panose="02020603050405020304" pitchFamily="18" charset="0"/>
                <a:ea typeface="宋体" panose="02010600030101010101" pitchFamily="2" charset="-122"/>
              </a:rPr>
              <a:t>            </a:t>
            </a:r>
            <a:r>
              <a:rPr lang="zh-CN" altLang="en-US" sz="2400" b="1" smtClean="0">
                <a:solidFill>
                  <a:srgbClr val="003399"/>
                </a:solidFill>
                <a:latin typeface="Times New Roman" panose="02020603050405020304" pitchFamily="18" charset="0"/>
                <a:ea typeface="宋体" panose="02010600030101010101" pitchFamily="2" charset="-122"/>
              </a:rPr>
              <a:t>电子枪的任务是发射电子束，它由灯丝</a:t>
            </a:r>
            <a:r>
              <a:rPr lang="en-US" altLang="zh-CN" sz="2400" b="1" smtClean="0">
                <a:solidFill>
                  <a:srgbClr val="003399"/>
                </a:solidFill>
                <a:latin typeface="Times New Roman" panose="02020603050405020304" pitchFamily="18" charset="0"/>
                <a:ea typeface="宋体" panose="02010600030101010101" pitchFamily="2" charset="-122"/>
              </a:rPr>
              <a:t>J</a:t>
            </a:r>
            <a:r>
              <a:rPr lang="zh-CN" altLang="en-US" sz="2400" b="1" smtClean="0">
                <a:solidFill>
                  <a:srgbClr val="003399"/>
                </a:solidFill>
                <a:latin typeface="Times New Roman" panose="02020603050405020304" pitchFamily="18" charset="0"/>
                <a:ea typeface="宋体" panose="02010600030101010101" pitchFamily="2" charset="-122"/>
              </a:rPr>
              <a:t>、阴极</a:t>
            </a:r>
            <a:r>
              <a:rPr lang="en-US" altLang="zh-CN" sz="2400" b="1" smtClean="0">
                <a:solidFill>
                  <a:srgbClr val="003399"/>
                </a:solidFill>
                <a:latin typeface="Times New Roman" panose="02020603050405020304" pitchFamily="18" charset="0"/>
                <a:ea typeface="宋体" panose="02010600030101010101" pitchFamily="2" charset="-122"/>
              </a:rPr>
              <a:t>K</a:t>
            </a:r>
            <a:r>
              <a:rPr lang="zh-CN" altLang="en-US" sz="2400" b="1" smtClean="0">
                <a:solidFill>
                  <a:srgbClr val="003399"/>
                </a:solidFill>
                <a:latin typeface="Times New Roman" panose="02020603050405020304" pitchFamily="18" charset="0"/>
                <a:ea typeface="宋体" panose="02010600030101010101" pitchFamily="2" charset="-122"/>
              </a:rPr>
              <a:t>、栅极</a:t>
            </a:r>
            <a:r>
              <a:rPr lang="en-US" altLang="zh-CN" sz="2400" b="1" smtClean="0">
                <a:solidFill>
                  <a:srgbClr val="003399"/>
                </a:solidFill>
                <a:latin typeface="Times New Roman" panose="02020603050405020304" pitchFamily="18" charset="0"/>
                <a:ea typeface="宋体" panose="02010600030101010101" pitchFamily="2" charset="-122"/>
              </a:rPr>
              <a:t>G</a:t>
            </a:r>
            <a:r>
              <a:rPr lang="zh-CN" altLang="en-US" sz="2400" b="1" smtClean="0">
                <a:solidFill>
                  <a:srgbClr val="003399"/>
                </a:solidFill>
                <a:latin typeface="Times New Roman" panose="02020603050405020304" pitchFamily="18" charset="0"/>
                <a:ea typeface="宋体" panose="02010600030101010101" pitchFamily="2" charset="-122"/>
              </a:rPr>
              <a:t>及加速聚焦阳极</a:t>
            </a:r>
            <a:r>
              <a:rPr lang="en-US" altLang="zh-CN" sz="2400" b="1" smtClean="0">
                <a:solidFill>
                  <a:srgbClr val="003399"/>
                </a:solidFill>
                <a:latin typeface="Times New Roman" panose="02020603050405020304" pitchFamily="18" charset="0"/>
                <a:ea typeface="宋体" panose="02010600030101010101" pitchFamily="2" charset="-122"/>
              </a:rPr>
              <a:t>A1</a:t>
            </a:r>
            <a:r>
              <a:rPr lang="zh-CN" altLang="en-US" sz="2400" b="1" smtClean="0">
                <a:solidFill>
                  <a:srgbClr val="003399"/>
                </a:solidFill>
                <a:latin typeface="Times New Roman" panose="02020603050405020304" pitchFamily="18" charset="0"/>
                <a:ea typeface="宋体" panose="02010600030101010101" pitchFamily="2" charset="-122"/>
              </a:rPr>
              <a:t>、</a:t>
            </a:r>
            <a:r>
              <a:rPr lang="en-US" altLang="zh-CN" sz="2400" b="1" smtClean="0">
                <a:solidFill>
                  <a:srgbClr val="003399"/>
                </a:solidFill>
                <a:latin typeface="Times New Roman" panose="02020603050405020304" pitchFamily="18" charset="0"/>
                <a:ea typeface="宋体" panose="02010600030101010101" pitchFamily="2" charset="-122"/>
              </a:rPr>
              <a:t>A2</a:t>
            </a:r>
            <a:r>
              <a:rPr lang="zh-CN" altLang="en-US" sz="2400" b="1" smtClean="0">
                <a:solidFill>
                  <a:srgbClr val="003399"/>
                </a:solidFill>
                <a:latin typeface="Times New Roman" panose="02020603050405020304" pitchFamily="18" charset="0"/>
                <a:ea typeface="宋体" panose="02010600030101010101" pitchFamily="2" charset="-122"/>
              </a:rPr>
              <a:t>等组成。电子束在聚焦线圈和偏转线圈产生的磁场的联合作用下，以聚焦状态按一定规律</a:t>
            </a:r>
            <a:r>
              <a:rPr lang="en-US" altLang="zh-CN" sz="2400" b="1" smtClean="0">
                <a:solidFill>
                  <a:srgbClr val="003399"/>
                </a:solidFill>
                <a:latin typeface="Times New Roman" panose="02020603050405020304" pitchFamily="18" charset="0"/>
                <a:ea typeface="宋体" panose="02010600030101010101" pitchFamily="2" charset="-122"/>
              </a:rPr>
              <a:t>(</a:t>
            </a:r>
            <a:r>
              <a:rPr lang="zh-CN" altLang="en-US" sz="2400" b="1" smtClean="0">
                <a:solidFill>
                  <a:srgbClr val="003399"/>
                </a:solidFill>
                <a:latin typeface="Times New Roman" panose="02020603050405020304" pitchFamily="18" charset="0"/>
                <a:ea typeface="宋体" panose="02010600030101010101" pitchFamily="2" charset="-122"/>
              </a:rPr>
              <a:t>即从左到右、从上到下一行一行</a:t>
            </a:r>
            <a:r>
              <a:rPr lang="en-US" altLang="zh-CN" sz="2400" b="1" smtClean="0">
                <a:solidFill>
                  <a:srgbClr val="003399"/>
                </a:solidFill>
                <a:latin typeface="Times New Roman" panose="02020603050405020304" pitchFamily="18" charset="0"/>
                <a:ea typeface="宋体" panose="02010600030101010101" pitchFamily="2" charset="-122"/>
              </a:rPr>
              <a:t>)</a:t>
            </a:r>
            <a:r>
              <a:rPr lang="zh-CN" altLang="en-US" sz="2400" b="1" smtClean="0">
                <a:solidFill>
                  <a:srgbClr val="003399"/>
                </a:solidFill>
                <a:latin typeface="Times New Roman" panose="02020603050405020304" pitchFamily="18" charset="0"/>
                <a:ea typeface="宋体" panose="02010600030101010101" pitchFamily="2" charset="-122"/>
              </a:rPr>
              <a:t>扫描靶上各点。当电子束接触到靶面某点时，使电子枪阴极与信号板、负载</a:t>
            </a:r>
            <a:r>
              <a:rPr lang="en-US" altLang="zh-CN" sz="2400" b="1" smtClean="0">
                <a:solidFill>
                  <a:srgbClr val="003399"/>
                </a:solidFill>
                <a:latin typeface="Times New Roman" panose="02020603050405020304" pitchFamily="18" charset="0"/>
                <a:ea typeface="宋体" panose="02010600030101010101" pitchFamily="2" charset="-122"/>
              </a:rPr>
              <a:t>RL</a:t>
            </a:r>
            <a:r>
              <a:rPr lang="zh-CN" altLang="en-US" sz="2400" b="1" smtClean="0">
                <a:solidFill>
                  <a:srgbClr val="003399"/>
                </a:solidFill>
                <a:latin typeface="Times New Roman" panose="02020603050405020304" pitchFamily="18" charset="0"/>
                <a:ea typeface="宋体" panose="02010600030101010101" pitchFamily="2" charset="-122"/>
              </a:rPr>
              <a:t>和电源</a:t>
            </a:r>
            <a:r>
              <a:rPr lang="en-US" altLang="zh-CN" sz="2400" b="1" smtClean="0">
                <a:solidFill>
                  <a:srgbClr val="003399"/>
                </a:solidFill>
                <a:latin typeface="Times New Roman" panose="02020603050405020304" pitchFamily="18" charset="0"/>
                <a:ea typeface="宋体" panose="02010600030101010101" pitchFamily="2" charset="-122"/>
              </a:rPr>
              <a:t>E</a:t>
            </a:r>
            <a:r>
              <a:rPr lang="zh-CN" altLang="en-US" sz="2400" b="1" smtClean="0">
                <a:solidFill>
                  <a:srgbClr val="003399"/>
                </a:solidFill>
                <a:latin typeface="Times New Roman" panose="02020603050405020304" pitchFamily="18" charset="0"/>
                <a:ea typeface="宋体" panose="02010600030101010101" pitchFamily="2" charset="-122"/>
              </a:rPr>
              <a:t>构成一个回路，在负载</a:t>
            </a:r>
            <a:r>
              <a:rPr lang="en-US" altLang="zh-CN" sz="2400" b="1" smtClean="0">
                <a:solidFill>
                  <a:srgbClr val="003399"/>
                </a:solidFill>
                <a:latin typeface="Times New Roman" panose="02020603050405020304" pitchFamily="18" charset="0"/>
                <a:ea typeface="宋体" panose="02010600030101010101" pitchFamily="2" charset="-122"/>
              </a:rPr>
              <a:t>RL</a:t>
            </a:r>
            <a:r>
              <a:rPr lang="zh-CN" altLang="en-US" sz="2400" b="1" smtClean="0">
                <a:solidFill>
                  <a:srgbClr val="003399"/>
                </a:solidFill>
                <a:latin typeface="Times New Roman" panose="02020603050405020304" pitchFamily="18" charset="0"/>
                <a:ea typeface="宋体" panose="02010600030101010101" pitchFamily="2" charset="-122"/>
              </a:rPr>
              <a:t>中就有电流流过，电流大小取决于光敏靶该点电导率的大小。因此，当电子束按一定规律在靶面上扫描时，便在负载上依次得到与景物各点亮度相对应的电信号，完成了将图像分解为像素以及把各像素按顺序转变为相应电信号的光电转换过程。</a:t>
            </a:r>
          </a:p>
        </p:txBody>
      </p:sp>
      <p:sp>
        <p:nvSpPr>
          <p:cNvPr id="47107" name="Rectangle 3"/>
          <p:cNvSpPr>
            <a:spLocks noGrp="1" noChangeArrowheads="1"/>
          </p:cNvSpPr>
          <p:nvPr>
            <p:ph type="title"/>
          </p:nvPr>
        </p:nvSpPr>
        <p:spPr/>
        <p:txBody>
          <a:bodyPr/>
          <a:lstStyle/>
          <a:p>
            <a:pPr eaLnBrk="1" hangingPunct="1"/>
            <a:r>
              <a:rPr lang="zh-CN" altLang="en-US" b="0" smtClean="0">
                <a:latin typeface="Times New Roman" panose="02020603050405020304" pitchFamily="18" charset="0"/>
                <a:ea typeface="宋体" panose="02010600030101010101" pitchFamily="2" charset="-122"/>
              </a:rPr>
              <a:t>光电导摄像管</a:t>
            </a:r>
          </a:p>
        </p:txBody>
      </p:sp>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4" presetClass="entr" presetSubtype="0" fill="hold" grpId="0" nodeType="clickEffect">
                                  <p:stCondLst>
                                    <p:cond delay="0"/>
                                  </p:stCondLst>
                                  <p:childTnLst>
                                    <p:set>
                                      <p:cBhvr>
                                        <p:cTn id="6" dur="1" fill="hold">
                                          <p:stCondLst>
                                            <p:cond delay="499"/>
                                          </p:stCondLst>
                                        </p:cTn>
                                        <p:tgtEl>
                                          <p:spTgt spid="677890">
                                            <p:txEl>
                                              <p:pRg st="0" end="0"/>
                                            </p:txEl>
                                          </p:spTgt>
                                        </p:tgtEl>
                                        <p:attrNameLst>
                                          <p:attrName>style.visibility</p:attrName>
                                        </p:attrNameLst>
                                      </p:cBhvr>
                                      <p:to>
                                        <p:strVal val="visible"/>
                                      </p:to>
                                    </p:set>
                                    <p:anim to="" calcmode="lin" valueType="num">
                                      <p:cBhvr>
                                        <p:cTn id="7" dur="1" fill="hold"/>
                                        <p:tgtEl>
                                          <p:spTgt spid="677890">
                                            <p:txEl>
                                              <p:pRg st="0" end="0"/>
                                            </p:txEl>
                                          </p:spTgt>
                                        </p:tgtEl>
                                        <p:attrNameLst>
                                          <p:attrName/>
                                        </p:attrNameLst>
                                      </p:cBhvr>
                                    </p:anim>
                                  </p:childTnLst>
                                </p:cTn>
                              </p:par>
                            </p:childTnLst>
                          </p:cTn>
                        </p:par>
                      </p:childTnLst>
                    </p:cTn>
                  </p:par>
                  <p:par>
                    <p:cTn id="8" fill="hold" nodeType="clickPar">
                      <p:stCondLst>
                        <p:cond delay="indefinite"/>
                      </p:stCondLst>
                      <p:childTnLst>
                        <p:par>
                          <p:cTn id="9" fill="hold" nodeType="withGroup">
                            <p:stCondLst>
                              <p:cond delay="0"/>
                            </p:stCondLst>
                            <p:childTnLst>
                              <p:par>
                                <p:cTn id="10" presetID="24" presetClass="entr" presetSubtype="0" fill="hold" grpId="0" nodeType="clickEffect">
                                  <p:stCondLst>
                                    <p:cond delay="0"/>
                                  </p:stCondLst>
                                  <p:childTnLst>
                                    <p:set>
                                      <p:cBhvr>
                                        <p:cTn id="11" dur="1" fill="hold">
                                          <p:stCondLst>
                                            <p:cond delay="499"/>
                                          </p:stCondLst>
                                        </p:cTn>
                                        <p:tgtEl>
                                          <p:spTgt spid="677890">
                                            <p:txEl>
                                              <p:pRg st="1" end="1"/>
                                            </p:txEl>
                                          </p:spTgt>
                                        </p:tgtEl>
                                        <p:attrNameLst>
                                          <p:attrName>style.visibility</p:attrName>
                                        </p:attrNameLst>
                                      </p:cBhvr>
                                      <p:to>
                                        <p:strVal val="visible"/>
                                      </p:to>
                                    </p:set>
                                    <p:anim to="" calcmode="lin" valueType="num">
                                      <p:cBhvr>
                                        <p:cTn id="12" dur="1" fill="hold"/>
                                        <p:tgtEl>
                                          <p:spTgt spid="677890">
                                            <p:txEl>
                                              <p:pRg st="1" end="1"/>
                                            </p:txEl>
                                          </p:spTgt>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7890" grpId="0" build="p" autoUpdateAnimBg="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8658" name="Rectangle 2"/>
          <p:cNvSpPr>
            <a:spLocks noChangeArrowheads="1"/>
          </p:cNvSpPr>
          <p:nvPr/>
        </p:nvSpPr>
        <p:spPr bwMode="white">
          <a:xfrm>
            <a:off x="1143000" y="457200"/>
            <a:ext cx="7391400" cy="487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a:defRPr sz="2800" b="1">
                <a:solidFill>
                  <a:schemeClr val="bg1"/>
                </a:solidFill>
                <a:latin typeface="Arial" panose="020B0604020202020204" pitchFamily="34" charset="0"/>
              </a:defRPr>
            </a:lvl1pPr>
            <a:lvl2pPr algn="l">
              <a:defRPr sz="2800" b="1">
                <a:solidFill>
                  <a:schemeClr val="bg1"/>
                </a:solidFill>
                <a:latin typeface="Arial" panose="020B0604020202020204" pitchFamily="34" charset="0"/>
              </a:defRPr>
            </a:lvl2pPr>
            <a:lvl3pPr algn="l">
              <a:defRPr sz="2800" b="1">
                <a:solidFill>
                  <a:schemeClr val="bg1"/>
                </a:solidFill>
                <a:latin typeface="Arial" panose="020B0604020202020204" pitchFamily="34" charset="0"/>
              </a:defRPr>
            </a:lvl3pPr>
            <a:lvl4pPr algn="l">
              <a:defRPr sz="2800" b="1">
                <a:solidFill>
                  <a:schemeClr val="bg1"/>
                </a:solidFill>
                <a:latin typeface="Arial" panose="020B0604020202020204" pitchFamily="34" charset="0"/>
              </a:defRPr>
            </a:lvl4pPr>
            <a:lvl5pPr algn="l">
              <a:defRPr sz="2800" b="1">
                <a:solidFill>
                  <a:schemeClr val="bg1"/>
                </a:solidFill>
                <a:latin typeface="Arial" panose="020B0604020202020204" pitchFamily="34" charset="0"/>
              </a:defRPr>
            </a:lvl5pPr>
            <a:lvl6pPr marL="457200" fontAlgn="base">
              <a:spcBef>
                <a:spcPct val="0"/>
              </a:spcBef>
              <a:spcAft>
                <a:spcPct val="0"/>
              </a:spcAft>
              <a:defRPr sz="2800" b="1">
                <a:solidFill>
                  <a:schemeClr val="bg1"/>
                </a:solidFill>
                <a:latin typeface="Arial" panose="020B0604020202020204" pitchFamily="34" charset="0"/>
              </a:defRPr>
            </a:lvl6pPr>
            <a:lvl7pPr marL="914400" fontAlgn="base">
              <a:spcBef>
                <a:spcPct val="0"/>
              </a:spcBef>
              <a:spcAft>
                <a:spcPct val="0"/>
              </a:spcAft>
              <a:defRPr sz="2800" b="1">
                <a:solidFill>
                  <a:schemeClr val="bg1"/>
                </a:solidFill>
                <a:latin typeface="Arial" panose="020B0604020202020204" pitchFamily="34" charset="0"/>
              </a:defRPr>
            </a:lvl7pPr>
            <a:lvl8pPr marL="1371600" fontAlgn="base">
              <a:spcBef>
                <a:spcPct val="0"/>
              </a:spcBef>
              <a:spcAft>
                <a:spcPct val="0"/>
              </a:spcAft>
              <a:defRPr sz="2800" b="1">
                <a:solidFill>
                  <a:schemeClr val="bg1"/>
                </a:solidFill>
                <a:latin typeface="Arial" panose="020B0604020202020204" pitchFamily="34" charset="0"/>
              </a:defRPr>
            </a:lvl8pPr>
            <a:lvl9pPr marL="1828800" fontAlgn="base">
              <a:spcBef>
                <a:spcPct val="0"/>
              </a:spcBef>
              <a:spcAft>
                <a:spcPct val="0"/>
              </a:spcAft>
              <a:defRPr sz="2800" b="1">
                <a:solidFill>
                  <a:schemeClr val="bg1"/>
                </a:solidFill>
                <a:latin typeface="Arial" panose="020B0604020202020204" pitchFamily="34" charset="0"/>
              </a:defRPr>
            </a:lvl9pPr>
          </a:lstStyle>
          <a:p>
            <a:pPr eaLnBrk="1" hangingPunct="1">
              <a:defRPr/>
            </a:pPr>
            <a:r>
              <a:rPr lang="zh-CN" altLang="en-US" b="0" smtClean="0">
                <a:effectLst>
                  <a:outerShdw blurRad="38100" dist="38100" dir="2700000" algn="tl">
                    <a:srgbClr val="C0C0C0"/>
                  </a:outerShdw>
                </a:effectLst>
                <a:latin typeface="Times New Roman" panose="02020603050405020304" pitchFamily="18" charset="0"/>
                <a:ea typeface="宋体" panose="02010600030101010101" pitchFamily="2" charset="-122"/>
              </a:rPr>
              <a:t>主要内容</a:t>
            </a:r>
          </a:p>
        </p:txBody>
      </p:sp>
      <p:sp>
        <p:nvSpPr>
          <p:cNvPr id="48131" name="Text Box 3"/>
          <p:cNvSpPr txBox="1">
            <a:spLocks noChangeArrowheads="1"/>
          </p:cNvSpPr>
          <p:nvPr/>
        </p:nvSpPr>
        <p:spPr bwMode="auto">
          <a:xfrm>
            <a:off x="76200" y="1684338"/>
            <a:ext cx="632460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r>
              <a:rPr lang="zh-CN" altLang="en-US" sz="3200" b="1">
                <a:ea typeface="楷体_GB2312" pitchFamily="49" charset="-122"/>
              </a:rPr>
              <a:t>外光电效应</a:t>
            </a:r>
            <a:r>
              <a:rPr lang="en-US" altLang="zh-CN" sz="3200" b="1">
                <a:ea typeface="楷体_GB2312" pitchFamily="49" charset="-122"/>
              </a:rPr>
              <a:t>——</a:t>
            </a:r>
            <a:r>
              <a:rPr lang="zh-CN" altLang="en-US" sz="3200" b="1">
                <a:solidFill>
                  <a:srgbClr val="9933FF"/>
                </a:solidFill>
                <a:ea typeface="楷体_GB2312" pitchFamily="49" charset="-122"/>
              </a:rPr>
              <a:t>光电发射效应 </a:t>
            </a:r>
            <a:endParaRPr lang="en-US" altLang="zh-CN" sz="3200" b="1">
              <a:solidFill>
                <a:srgbClr val="9933FF"/>
              </a:solidFill>
              <a:ea typeface="楷体_GB2312" pitchFamily="49" charset="-122"/>
            </a:endParaRPr>
          </a:p>
        </p:txBody>
      </p:sp>
      <p:sp>
        <p:nvSpPr>
          <p:cNvPr id="838660" name="Rectangle 4"/>
          <p:cNvSpPr>
            <a:spLocks noChangeArrowheads="1"/>
          </p:cNvSpPr>
          <p:nvPr/>
        </p:nvSpPr>
        <p:spPr bwMode="auto">
          <a:xfrm>
            <a:off x="3525838" y="2306638"/>
            <a:ext cx="383857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1" hangingPunct="1">
              <a:defRPr/>
            </a:pPr>
            <a:r>
              <a:rPr lang="zh-CN" altLang="en-US" sz="2800">
                <a:solidFill>
                  <a:srgbClr val="0000FF"/>
                </a:solidFill>
                <a:effectLst>
                  <a:outerShdw blurRad="38100" dist="38100" dir="2700000" algn="tl">
                    <a:srgbClr val="C0C0C0"/>
                  </a:outerShdw>
                </a:effectLst>
                <a:ea typeface="楷体_GB2312" pitchFamily="49" charset="-122"/>
              </a:rPr>
              <a:t>相应器件：光电倍增管 </a:t>
            </a:r>
          </a:p>
        </p:txBody>
      </p:sp>
      <p:sp>
        <p:nvSpPr>
          <p:cNvPr id="48133" name="Rectangle 5"/>
          <p:cNvSpPr>
            <a:spLocks noChangeArrowheads="1"/>
          </p:cNvSpPr>
          <p:nvPr/>
        </p:nvSpPr>
        <p:spPr bwMode="auto">
          <a:xfrm>
            <a:off x="228600" y="4278313"/>
            <a:ext cx="271780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r>
              <a:rPr lang="zh-CN" altLang="en-US" sz="3200" b="1">
                <a:ea typeface="楷体_GB2312" pitchFamily="49" charset="-122"/>
              </a:rPr>
              <a:t>内光电效应 </a:t>
            </a:r>
            <a:endParaRPr lang="zh-CN" altLang="en-US" sz="3200" b="1">
              <a:solidFill>
                <a:srgbClr val="6600FF"/>
              </a:solidFill>
              <a:ea typeface="楷体_GB2312" pitchFamily="49" charset="-122"/>
            </a:endParaRPr>
          </a:p>
        </p:txBody>
      </p:sp>
      <p:sp>
        <p:nvSpPr>
          <p:cNvPr id="48134" name="AutoShape 6"/>
          <p:cNvSpPr>
            <a:spLocks/>
          </p:cNvSpPr>
          <p:nvPr/>
        </p:nvSpPr>
        <p:spPr bwMode="auto">
          <a:xfrm>
            <a:off x="2667000" y="3886200"/>
            <a:ext cx="152400" cy="1447800"/>
          </a:xfrm>
          <a:prstGeom prst="leftBrace">
            <a:avLst>
              <a:gd name="adj1" fmla="val 79167"/>
              <a:gd name="adj2" fmla="val 50000"/>
            </a:avLst>
          </a:prstGeom>
          <a:noFill/>
          <a:ln w="2540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48135" name="Rectangle 7"/>
          <p:cNvSpPr>
            <a:spLocks noChangeArrowheads="1"/>
          </p:cNvSpPr>
          <p:nvPr/>
        </p:nvSpPr>
        <p:spPr bwMode="auto">
          <a:xfrm>
            <a:off x="2743200" y="3671888"/>
            <a:ext cx="23622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r>
              <a:rPr lang="zh-CN" altLang="en-US" b="1">
                <a:solidFill>
                  <a:srgbClr val="9933FF"/>
                </a:solidFill>
                <a:ea typeface="楷体_GB2312" pitchFamily="49" charset="-122"/>
              </a:rPr>
              <a:t>光电导效应</a:t>
            </a:r>
            <a:r>
              <a:rPr lang="zh-CN" altLang="en-US" b="1" u="sng">
                <a:solidFill>
                  <a:srgbClr val="9933FF"/>
                </a:solidFill>
                <a:ea typeface="楷体_GB2312" pitchFamily="49" charset="-122"/>
              </a:rPr>
              <a:t> </a:t>
            </a:r>
          </a:p>
        </p:txBody>
      </p:sp>
      <p:sp>
        <p:nvSpPr>
          <p:cNvPr id="838664" name="Rectangle 8"/>
          <p:cNvSpPr>
            <a:spLocks noChangeArrowheads="1"/>
          </p:cNvSpPr>
          <p:nvPr/>
        </p:nvSpPr>
        <p:spPr bwMode="auto">
          <a:xfrm>
            <a:off x="2992438" y="4225925"/>
            <a:ext cx="597217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1" hangingPunct="1">
              <a:defRPr/>
            </a:pPr>
            <a:r>
              <a:rPr lang="zh-CN" altLang="en-US" sz="2800">
                <a:solidFill>
                  <a:srgbClr val="0000FF"/>
                </a:solidFill>
                <a:effectLst>
                  <a:outerShdw blurRad="38100" dist="38100" dir="2700000" algn="tl">
                    <a:srgbClr val="C0C0C0"/>
                  </a:outerShdw>
                </a:effectLst>
                <a:ea typeface="楷体_GB2312" pitchFamily="49" charset="-122"/>
              </a:rPr>
              <a:t>相应器件：光敏电阻、光电导摄像管 </a:t>
            </a:r>
          </a:p>
        </p:txBody>
      </p:sp>
      <p:sp>
        <p:nvSpPr>
          <p:cNvPr id="48137" name="Rectangle 9"/>
          <p:cNvSpPr>
            <a:spLocks noChangeArrowheads="1"/>
          </p:cNvSpPr>
          <p:nvPr/>
        </p:nvSpPr>
        <p:spPr bwMode="auto">
          <a:xfrm>
            <a:off x="2717800" y="4989513"/>
            <a:ext cx="21590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r>
              <a:rPr lang="zh-CN" altLang="en-US" b="1" u="sng">
                <a:solidFill>
                  <a:srgbClr val="FF0000"/>
                </a:solidFill>
                <a:latin typeface="Arial" panose="020B0604020202020204" pitchFamily="34" charset="0"/>
                <a:ea typeface="楷体_GB2312" pitchFamily="49" charset="-122"/>
              </a:rPr>
              <a:t>光伏效应 </a:t>
            </a:r>
          </a:p>
        </p:txBody>
      </p:sp>
      <p:sp>
        <p:nvSpPr>
          <p:cNvPr id="838666" name="Rectangle 10"/>
          <p:cNvSpPr>
            <a:spLocks noChangeArrowheads="1"/>
          </p:cNvSpPr>
          <p:nvPr/>
        </p:nvSpPr>
        <p:spPr bwMode="auto">
          <a:xfrm>
            <a:off x="2590800" y="5521325"/>
            <a:ext cx="571817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lvl="1" eaLnBrk="1" hangingPunct="1">
              <a:spcBef>
                <a:spcPct val="20000"/>
              </a:spcBef>
              <a:buClr>
                <a:schemeClr val="accent1"/>
              </a:buClr>
              <a:buFont typeface="Wingdings" panose="05000000000000000000" pitchFamily="2" charset="2"/>
              <a:buNone/>
              <a:defRPr/>
            </a:pPr>
            <a:r>
              <a:rPr lang="zh-CN" altLang="en-US" sz="2800">
                <a:solidFill>
                  <a:schemeClr val="accent1"/>
                </a:solidFill>
                <a:effectLst>
                  <a:outerShdw blurRad="38100" dist="38100" dir="2700000" algn="tl">
                    <a:srgbClr val="C0C0C0"/>
                  </a:outerShdw>
                </a:effectLst>
                <a:ea typeface="楷体_GB2312" pitchFamily="49" charset="-122"/>
              </a:rPr>
              <a:t>相应器件：光电池、光敏二极管 </a:t>
            </a:r>
          </a:p>
        </p:txBody>
      </p:sp>
    </p:spTree>
  </p:cSld>
  <p:clrMapOvr>
    <a:masterClrMapping/>
  </p:clrMapOvr>
  <p:transition>
    <p:blinds dir="vert"/>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p:txBody>
          <a:bodyPr/>
          <a:lstStyle/>
          <a:p>
            <a:pPr eaLnBrk="1" hangingPunct="1"/>
            <a:r>
              <a:rPr lang="zh-CN" altLang="en-US" b="0" smtClean="0">
                <a:ea typeface="宋体" panose="02010600030101010101" pitchFamily="2" charset="-122"/>
              </a:rPr>
              <a:t>内光电效应</a:t>
            </a:r>
            <a:r>
              <a:rPr lang="en-US" altLang="zh-CN" b="0" smtClean="0">
                <a:ea typeface="宋体" panose="02010600030101010101" pitchFamily="2" charset="-122"/>
              </a:rPr>
              <a:t>——</a:t>
            </a:r>
            <a:r>
              <a:rPr lang="zh-CN" altLang="en-US" b="0" smtClean="0">
                <a:ea typeface="宋体" panose="02010600030101010101" pitchFamily="2" charset="-122"/>
              </a:rPr>
              <a:t>光伏效应</a:t>
            </a:r>
          </a:p>
        </p:txBody>
      </p:sp>
      <p:sp>
        <p:nvSpPr>
          <p:cNvPr id="836611" name="Rectangle 3"/>
          <p:cNvSpPr>
            <a:spLocks noGrp="1" noChangeArrowheads="1"/>
          </p:cNvSpPr>
          <p:nvPr>
            <p:ph type="body" idx="1"/>
          </p:nvPr>
        </p:nvSpPr>
        <p:spPr>
          <a:xfrm>
            <a:off x="476250" y="1552575"/>
            <a:ext cx="8056563" cy="1800225"/>
          </a:xfrm>
        </p:spPr>
        <p:txBody>
          <a:bodyPr/>
          <a:lstStyle/>
          <a:p>
            <a:pPr eaLnBrk="1" hangingPunct="1"/>
            <a:r>
              <a:rPr lang="zh-CN" altLang="en-US" sz="2400" b="1" smtClean="0">
                <a:ea typeface="楷体_GB2312" pitchFamily="49" charset="-122"/>
              </a:rPr>
              <a:t>光伏效应指光照使不均匀半导体或半导体与金属组合的不同部位之间产生电位差的现象。产生这种电位差的机理有多种，主要的一种是由于阻挡层的存在引起的势垒型光伏效应。</a:t>
            </a:r>
          </a:p>
        </p:txBody>
      </p:sp>
      <p:grpSp>
        <p:nvGrpSpPr>
          <p:cNvPr id="836612" name="Group 4"/>
          <p:cNvGrpSpPr>
            <a:grpSpLocks/>
          </p:cNvGrpSpPr>
          <p:nvPr/>
        </p:nvGrpSpPr>
        <p:grpSpPr bwMode="auto">
          <a:xfrm>
            <a:off x="431800" y="3508375"/>
            <a:ext cx="2654300" cy="2587625"/>
            <a:chOff x="272" y="2500"/>
            <a:chExt cx="1672" cy="1630"/>
          </a:xfrm>
        </p:grpSpPr>
        <p:sp>
          <p:nvSpPr>
            <p:cNvPr id="49171" name="Rectangle 5"/>
            <p:cNvSpPr>
              <a:spLocks noChangeArrowheads="1"/>
            </p:cNvSpPr>
            <p:nvPr/>
          </p:nvSpPr>
          <p:spPr bwMode="auto">
            <a:xfrm>
              <a:off x="867" y="2840"/>
              <a:ext cx="425" cy="1105"/>
            </a:xfrm>
            <a:prstGeom prst="rect">
              <a:avLst/>
            </a:prstGeom>
            <a:solidFill>
              <a:schemeClr val="accent1"/>
            </a:solidFill>
            <a:ln w="28575" cap="sq">
              <a:solidFill>
                <a:schemeClr val="accent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49172" name="Rectangle 6"/>
            <p:cNvSpPr>
              <a:spLocks noChangeArrowheads="1"/>
            </p:cNvSpPr>
            <p:nvPr/>
          </p:nvSpPr>
          <p:spPr bwMode="auto">
            <a:xfrm>
              <a:off x="1292" y="2840"/>
              <a:ext cx="596" cy="1105"/>
            </a:xfrm>
            <a:prstGeom prst="rect">
              <a:avLst/>
            </a:prstGeom>
            <a:solidFill>
              <a:srgbClr val="3399FF"/>
            </a:solidFill>
            <a:ln w="28575" cap="sq">
              <a:solidFill>
                <a:srgbClr val="3399FF"/>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49173" name="Line 7"/>
            <p:cNvSpPr>
              <a:spLocks noChangeShapeType="1"/>
            </p:cNvSpPr>
            <p:nvPr/>
          </p:nvSpPr>
          <p:spPr bwMode="auto">
            <a:xfrm>
              <a:off x="1151" y="2699"/>
              <a:ext cx="0" cy="1247"/>
            </a:xfrm>
            <a:prstGeom prst="line">
              <a:avLst/>
            </a:prstGeom>
            <a:noFill/>
            <a:ln w="38100">
              <a:solidFill>
                <a:schemeClr val="tx1"/>
              </a:solidFill>
              <a:prstDash val="dash"/>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9174" name="Line 8"/>
            <p:cNvSpPr>
              <a:spLocks noChangeShapeType="1"/>
            </p:cNvSpPr>
            <p:nvPr/>
          </p:nvSpPr>
          <p:spPr bwMode="auto">
            <a:xfrm>
              <a:off x="1406" y="2699"/>
              <a:ext cx="0" cy="1247"/>
            </a:xfrm>
            <a:prstGeom prst="line">
              <a:avLst/>
            </a:prstGeom>
            <a:noFill/>
            <a:ln w="38100">
              <a:solidFill>
                <a:schemeClr val="tx1"/>
              </a:solidFill>
              <a:prstDash val="dash"/>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9175" name="Line 9"/>
            <p:cNvSpPr>
              <a:spLocks noChangeShapeType="1"/>
            </p:cNvSpPr>
            <p:nvPr/>
          </p:nvSpPr>
          <p:spPr bwMode="auto">
            <a:xfrm>
              <a:off x="1151" y="2727"/>
              <a:ext cx="255" cy="0"/>
            </a:xfrm>
            <a:prstGeom prst="line">
              <a:avLst/>
            </a:prstGeom>
            <a:noFill/>
            <a:ln w="12700" cap="sq">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9176" name="Text Box 10"/>
            <p:cNvSpPr txBox="1">
              <a:spLocks noChangeArrowheads="1"/>
            </p:cNvSpPr>
            <p:nvPr/>
          </p:nvSpPr>
          <p:spPr bwMode="auto">
            <a:xfrm>
              <a:off x="1094" y="2500"/>
              <a:ext cx="454"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ClrTx/>
                <a:buFontTx/>
                <a:buNone/>
              </a:pPr>
              <a:r>
                <a:rPr lang="zh-CN" altLang="en-US" sz="1600" b="1">
                  <a:latin typeface="Times New Roman" panose="02020603050405020304" pitchFamily="18" charset="0"/>
                  <a:ea typeface="宋体" panose="02010600030101010101" pitchFamily="2" charset="-122"/>
                </a:rPr>
                <a:t>结区</a:t>
              </a:r>
            </a:p>
          </p:txBody>
        </p:sp>
        <p:sp>
          <p:nvSpPr>
            <p:cNvPr id="49177" name="Text Box 11"/>
            <p:cNvSpPr txBox="1">
              <a:spLocks noChangeArrowheads="1"/>
            </p:cNvSpPr>
            <p:nvPr/>
          </p:nvSpPr>
          <p:spPr bwMode="auto">
            <a:xfrm>
              <a:off x="810" y="2614"/>
              <a:ext cx="198"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ClrTx/>
                <a:buFontTx/>
                <a:buNone/>
              </a:pPr>
              <a:r>
                <a:rPr lang="en-US" altLang="zh-CN" sz="1600" b="1">
                  <a:latin typeface="Times New Roman" panose="02020603050405020304" pitchFamily="18" charset="0"/>
                  <a:ea typeface="宋体" panose="02010600030101010101" pitchFamily="2" charset="-122"/>
                </a:rPr>
                <a:t>p</a:t>
              </a:r>
            </a:p>
          </p:txBody>
        </p:sp>
        <p:sp>
          <p:nvSpPr>
            <p:cNvPr id="49178" name="Text Box 12"/>
            <p:cNvSpPr txBox="1">
              <a:spLocks noChangeArrowheads="1"/>
            </p:cNvSpPr>
            <p:nvPr/>
          </p:nvSpPr>
          <p:spPr bwMode="auto">
            <a:xfrm>
              <a:off x="1746" y="2614"/>
              <a:ext cx="198"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ClrTx/>
                <a:buFontTx/>
                <a:buNone/>
              </a:pPr>
              <a:r>
                <a:rPr lang="en-US" altLang="zh-CN" sz="1600" b="1">
                  <a:latin typeface="Times New Roman" panose="02020603050405020304" pitchFamily="18" charset="0"/>
                  <a:ea typeface="宋体" panose="02010600030101010101" pitchFamily="2" charset="-122"/>
                </a:rPr>
                <a:t>n</a:t>
              </a:r>
            </a:p>
          </p:txBody>
        </p:sp>
        <p:sp>
          <p:nvSpPr>
            <p:cNvPr id="49179" name="Text Box 13"/>
            <p:cNvSpPr txBox="1">
              <a:spLocks noChangeArrowheads="1"/>
            </p:cNvSpPr>
            <p:nvPr/>
          </p:nvSpPr>
          <p:spPr bwMode="auto">
            <a:xfrm>
              <a:off x="839" y="2812"/>
              <a:ext cx="198"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ClrTx/>
                <a:buFontTx/>
                <a:buNone/>
              </a:pPr>
              <a:r>
                <a:rPr lang="en-US" altLang="zh-CN" sz="1600" b="1">
                  <a:latin typeface="Times New Roman" panose="02020603050405020304" pitchFamily="18" charset="0"/>
                  <a:ea typeface="宋体" panose="02010600030101010101" pitchFamily="2" charset="-122"/>
                </a:rPr>
                <a:t>+</a:t>
              </a:r>
            </a:p>
          </p:txBody>
        </p:sp>
        <p:sp>
          <p:nvSpPr>
            <p:cNvPr id="49180" name="Text Box 14"/>
            <p:cNvSpPr txBox="1">
              <a:spLocks noChangeArrowheads="1"/>
            </p:cNvSpPr>
            <p:nvPr/>
          </p:nvSpPr>
          <p:spPr bwMode="auto">
            <a:xfrm>
              <a:off x="839" y="2925"/>
              <a:ext cx="198"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ClrTx/>
                <a:buFontTx/>
                <a:buNone/>
              </a:pPr>
              <a:r>
                <a:rPr lang="en-US" altLang="zh-CN" sz="1600" b="1">
                  <a:latin typeface="Times New Roman" panose="02020603050405020304" pitchFamily="18" charset="0"/>
                  <a:ea typeface="宋体" panose="02010600030101010101" pitchFamily="2" charset="-122"/>
                </a:rPr>
                <a:t>+</a:t>
              </a:r>
            </a:p>
          </p:txBody>
        </p:sp>
        <p:sp>
          <p:nvSpPr>
            <p:cNvPr id="49181" name="Text Box 15"/>
            <p:cNvSpPr txBox="1">
              <a:spLocks noChangeArrowheads="1"/>
            </p:cNvSpPr>
            <p:nvPr/>
          </p:nvSpPr>
          <p:spPr bwMode="auto">
            <a:xfrm>
              <a:off x="839" y="3038"/>
              <a:ext cx="198"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ClrTx/>
                <a:buFontTx/>
                <a:buNone/>
              </a:pPr>
              <a:r>
                <a:rPr lang="en-US" altLang="zh-CN" sz="1600" b="1">
                  <a:latin typeface="Times New Roman" panose="02020603050405020304" pitchFamily="18" charset="0"/>
                  <a:ea typeface="宋体" panose="02010600030101010101" pitchFamily="2" charset="-122"/>
                </a:rPr>
                <a:t>+</a:t>
              </a:r>
            </a:p>
          </p:txBody>
        </p:sp>
        <p:sp>
          <p:nvSpPr>
            <p:cNvPr id="49182" name="Text Box 16"/>
            <p:cNvSpPr txBox="1">
              <a:spLocks noChangeArrowheads="1"/>
            </p:cNvSpPr>
            <p:nvPr/>
          </p:nvSpPr>
          <p:spPr bwMode="auto">
            <a:xfrm>
              <a:off x="839" y="3151"/>
              <a:ext cx="198"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ClrTx/>
                <a:buFontTx/>
                <a:buNone/>
              </a:pPr>
              <a:r>
                <a:rPr lang="en-US" altLang="zh-CN" sz="1600" b="1">
                  <a:latin typeface="Times New Roman" panose="02020603050405020304" pitchFamily="18" charset="0"/>
                  <a:ea typeface="宋体" panose="02010600030101010101" pitchFamily="2" charset="-122"/>
                </a:rPr>
                <a:t>+</a:t>
              </a:r>
            </a:p>
          </p:txBody>
        </p:sp>
        <p:sp>
          <p:nvSpPr>
            <p:cNvPr id="49183" name="Text Box 17"/>
            <p:cNvSpPr txBox="1">
              <a:spLocks noChangeArrowheads="1"/>
            </p:cNvSpPr>
            <p:nvPr/>
          </p:nvSpPr>
          <p:spPr bwMode="auto">
            <a:xfrm>
              <a:off x="839" y="3264"/>
              <a:ext cx="198"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ClrTx/>
                <a:buFontTx/>
                <a:buNone/>
              </a:pPr>
              <a:r>
                <a:rPr lang="en-US" altLang="zh-CN" sz="1600" b="1">
                  <a:latin typeface="Times New Roman" panose="02020603050405020304" pitchFamily="18" charset="0"/>
                  <a:ea typeface="宋体" panose="02010600030101010101" pitchFamily="2" charset="-122"/>
                </a:rPr>
                <a:t>+</a:t>
              </a:r>
            </a:p>
          </p:txBody>
        </p:sp>
        <p:sp>
          <p:nvSpPr>
            <p:cNvPr id="49184" name="Text Box 18"/>
            <p:cNvSpPr txBox="1">
              <a:spLocks noChangeArrowheads="1"/>
            </p:cNvSpPr>
            <p:nvPr/>
          </p:nvSpPr>
          <p:spPr bwMode="auto">
            <a:xfrm>
              <a:off x="839" y="3377"/>
              <a:ext cx="198"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ClrTx/>
                <a:buFontTx/>
                <a:buNone/>
              </a:pPr>
              <a:r>
                <a:rPr lang="en-US" altLang="zh-CN" sz="1600" b="1">
                  <a:latin typeface="Times New Roman" panose="02020603050405020304" pitchFamily="18" charset="0"/>
                  <a:ea typeface="宋体" panose="02010600030101010101" pitchFamily="2" charset="-122"/>
                </a:rPr>
                <a:t>+</a:t>
              </a:r>
            </a:p>
          </p:txBody>
        </p:sp>
        <p:sp>
          <p:nvSpPr>
            <p:cNvPr id="49185" name="Text Box 19"/>
            <p:cNvSpPr txBox="1">
              <a:spLocks noChangeArrowheads="1"/>
            </p:cNvSpPr>
            <p:nvPr/>
          </p:nvSpPr>
          <p:spPr bwMode="auto">
            <a:xfrm>
              <a:off x="839" y="3490"/>
              <a:ext cx="198"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ClrTx/>
                <a:buFontTx/>
                <a:buNone/>
              </a:pPr>
              <a:r>
                <a:rPr lang="en-US" altLang="zh-CN" sz="1600" b="1">
                  <a:latin typeface="Times New Roman" panose="02020603050405020304" pitchFamily="18" charset="0"/>
                  <a:ea typeface="宋体" panose="02010600030101010101" pitchFamily="2" charset="-122"/>
                </a:rPr>
                <a:t>+</a:t>
              </a:r>
            </a:p>
          </p:txBody>
        </p:sp>
        <p:sp>
          <p:nvSpPr>
            <p:cNvPr id="49186" name="Text Box 20"/>
            <p:cNvSpPr txBox="1">
              <a:spLocks noChangeArrowheads="1"/>
            </p:cNvSpPr>
            <p:nvPr/>
          </p:nvSpPr>
          <p:spPr bwMode="auto">
            <a:xfrm>
              <a:off x="839" y="3603"/>
              <a:ext cx="198"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ClrTx/>
                <a:buFontTx/>
                <a:buNone/>
              </a:pPr>
              <a:r>
                <a:rPr lang="en-US" altLang="zh-CN" sz="1600" b="1">
                  <a:latin typeface="Times New Roman" panose="02020603050405020304" pitchFamily="18" charset="0"/>
                  <a:ea typeface="宋体" panose="02010600030101010101" pitchFamily="2" charset="-122"/>
                </a:rPr>
                <a:t>+</a:t>
              </a:r>
            </a:p>
          </p:txBody>
        </p:sp>
        <p:sp>
          <p:nvSpPr>
            <p:cNvPr id="49187" name="Text Box 21"/>
            <p:cNvSpPr txBox="1">
              <a:spLocks noChangeArrowheads="1"/>
            </p:cNvSpPr>
            <p:nvPr/>
          </p:nvSpPr>
          <p:spPr bwMode="auto">
            <a:xfrm>
              <a:off x="839" y="3716"/>
              <a:ext cx="198"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ClrTx/>
                <a:buFontTx/>
                <a:buNone/>
              </a:pPr>
              <a:r>
                <a:rPr lang="en-US" altLang="zh-CN" sz="1600" b="1">
                  <a:latin typeface="Times New Roman" panose="02020603050405020304" pitchFamily="18" charset="0"/>
                  <a:ea typeface="宋体" panose="02010600030101010101" pitchFamily="2" charset="-122"/>
                </a:rPr>
                <a:t>+</a:t>
              </a:r>
            </a:p>
          </p:txBody>
        </p:sp>
        <p:sp>
          <p:nvSpPr>
            <p:cNvPr id="49188" name="Text Box 22"/>
            <p:cNvSpPr txBox="1">
              <a:spLocks noChangeArrowheads="1"/>
            </p:cNvSpPr>
            <p:nvPr/>
          </p:nvSpPr>
          <p:spPr bwMode="auto">
            <a:xfrm>
              <a:off x="1715" y="2813"/>
              <a:ext cx="198"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ClrTx/>
                <a:buFontTx/>
                <a:buNone/>
              </a:pPr>
              <a:r>
                <a:rPr lang="en-US" altLang="zh-CN" sz="1600" b="1">
                  <a:latin typeface="Times New Roman" panose="02020603050405020304" pitchFamily="18" charset="0"/>
                  <a:ea typeface="宋体" panose="02010600030101010101" pitchFamily="2" charset="-122"/>
                </a:rPr>
                <a:t>-</a:t>
              </a:r>
            </a:p>
          </p:txBody>
        </p:sp>
        <p:sp>
          <p:nvSpPr>
            <p:cNvPr id="49189" name="Text Box 23"/>
            <p:cNvSpPr txBox="1">
              <a:spLocks noChangeArrowheads="1"/>
            </p:cNvSpPr>
            <p:nvPr/>
          </p:nvSpPr>
          <p:spPr bwMode="auto">
            <a:xfrm>
              <a:off x="1715" y="2926"/>
              <a:ext cx="198"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ClrTx/>
                <a:buFontTx/>
                <a:buNone/>
              </a:pPr>
              <a:r>
                <a:rPr lang="en-US" altLang="zh-CN" sz="1600" b="1">
                  <a:latin typeface="Times New Roman" panose="02020603050405020304" pitchFamily="18" charset="0"/>
                  <a:ea typeface="宋体" panose="02010600030101010101" pitchFamily="2" charset="-122"/>
                </a:rPr>
                <a:t>-</a:t>
              </a:r>
            </a:p>
          </p:txBody>
        </p:sp>
        <p:sp>
          <p:nvSpPr>
            <p:cNvPr id="49190" name="Text Box 24"/>
            <p:cNvSpPr txBox="1">
              <a:spLocks noChangeArrowheads="1"/>
            </p:cNvSpPr>
            <p:nvPr/>
          </p:nvSpPr>
          <p:spPr bwMode="auto">
            <a:xfrm>
              <a:off x="1715" y="3039"/>
              <a:ext cx="198"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ClrTx/>
                <a:buFontTx/>
                <a:buNone/>
              </a:pPr>
              <a:r>
                <a:rPr lang="en-US" altLang="zh-CN" sz="1600" b="1">
                  <a:latin typeface="Times New Roman" panose="02020603050405020304" pitchFamily="18" charset="0"/>
                  <a:ea typeface="宋体" panose="02010600030101010101" pitchFamily="2" charset="-122"/>
                </a:rPr>
                <a:t>-</a:t>
              </a:r>
            </a:p>
          </p:txBody>
        </p:sp>
        <p:sp>
          <p:nvSpPr>
            <p:cNvPr id="49191" name="Text Box 25"/>
            <p:cNvSpPr txBox="1">
              <a:spLocks noChangeArrowheads="1"/>
            </p:cNvSpPr>
            <p:nvPr/>
          </p:nvSpPr>
          <p:spPr bwMode="auto">
            <a:xfrm>
              <a:off x="1715" y="3152"/>
              <a:ext cx="198"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ClrTx/>
                <a:buFontTx/>
                <a:buNone/>
              </a:pPr>
              <a:r>
                <a:rPr lang="en-US" altLang="zh-CN" sz="1600" b="1">
                  <a:latin typeface="Times New Roman" panose="02020603050405020304" pitchFamily="18" charset="0"/>
                  <a:ea typeface="宋体" panose="02010600030101010101" pitchFamily="2" charset="-122"/>
                </a:rPr>
                <a:t>-</a:t>
              </a:r>
            </a:p>
          </p:txBody>
        </p:sp>
        <p:sp>
          <p:nvSpPr>
            <p:cNvPr id="49192" name="Text Box 26"/>
            <p:cNvSpPr txBox="1">
              <a:spLocks noChangeArrowheads="1"/>
            </p:cNvSpPr>
            <p:nvPr/>
          </p:nvSpPr>
          <p:spPr bwMode="auto">
            <a:xfrm>
              <a:off x="1715" y="3265"/>
              <a:ext cx="198"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ClrTx/>
                <a:buFontTx/>
                <a:buNone/>
              </a:pPr>
              <a:r>
                <a:rPr lang="en-US" altLang="zh-CN" sz="1600" b="1">
                  <a:latin typeface="Times New Roman" panose="02020603050405020304" pitchFamily="18" charset="0"/>
                  <a:ea typeface="宋体" panose="02010600030101010101" pitchFamily="2" charset="-122"/>
                </a:rPr>
                <a:t>-</a:t>
              </a:r>
            </a:p>
          </p:txBody>
        </p:sp>
        <p:sp>
          <p:nvSpPr>
            <p:cNvPr id="49193" name="Text Box 27"/>
            <p:cNvSpPr txBox="1">
              <a:spLocks noChangeArrowheads="1"/>
            </p:cNvSpPr>
            <p:nvPr/>
          </p:nvSpPr>
          <p:spPr bwMode="auto">
            <a:xfrm>
              <a:off x="1715" y="3378"/>
              <a:ext cx="198"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ClrTx/>
                <a:buFontTx/>
                <a:buNone/>
              </a:pPr>
              <a:r>
                <a:rPr lang="en-US" altLang="zh-CN" sz="1600" b="1">
                  <a:latin typeface="Times New Roman" panose="02020603050405020304" pitchFamily="18" charset="0"/>
                  <a:ea typeface="宋体" panose="02010600030101010101" pitchFamily="2" charset="-122"/>
                </a:rPr>
                <a:t>-</a:t>
              </a:r>
            </a:p>
          </p:txBody>
        </p:sp>
        <p:sp>
          <p:nvSpPr>
            <p:cNvPr id="49194" name="Text Box 28"/>
            <p:cNvSpPr txBox="1">
              <a:spLocks noChangeArrowheads="1"/>
            </p:cNvSpPr>
            <p:nvPr/>
          </p:nvSpPr>
          <p:spPr bwMode="auto">
            <a:xfrm>
              <a:off x="1715" y="3491"/>
              <a:ext cx="198"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ClrTx/>
                <a:buFontTx/>
                <a:buNone/>
              </a:pPr>
              <a:r>
                <a:rPr lang="en-US" altLang="zh-CN" sz="1600" b="1">
                  <a:latin typeface="Times New Roman" panose="02020603050405020304" pitchFamily="18" charset="0"/>
                  <a:ea typeface="宋体" panose="02010600030101010101" pitchFamily="2" charset="-122"/>
                </a:rPr>
                <a:t>-</a:t>
              </a:r>
            </a:p>
          </p:txBody>
        </p:sp>
        <p:sp>
          <p:nvSpPr>
            <p:cNvPr id="49195" name="Text Box 29"/>
            <p:cNvSpPr txBox="1">
              <a:spLocks noChangeArrowheads="1"/>
            </p:cNvSpPr>
            <p:nvPr/>
          </p:nvSpPr>
          <p:spPr bwMode="auto">
            <a:xfrm>
              <a:off x="1715" y="3604"/>
              <a:ext cx="198"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ClrTx/>
                <a:buFontTx/>
                <a:buNone/>
              </a:pPr>
              <a:r>
                <a:rPr lang="en-US" altLang="zh-CN" sz="1600" b="1">
                  <a:latin typeface="Times New Roman" panose="02020603050405020304" pitchFamily="18" charset="0"/>
                  <a:ea typeface="宋体" panose="02010600030101010101" pitchFamily="2" charset="-122"/>
                </a:rPr>
                <a:t>-</a:t>
              </a:r>
            </a:p>
          </p:txBody>
        </p:sp>
        <p:sp>
          <p:nvSpPr>
            <p:cNvPr id="49196" name="Text Box 30"/>
            <p:cNvSpPr txBox="1">
              <a:spLocks noChangeArrowheads="1"/>
            </p:cNvSpPr>
            <p:nvPr/>
          </p:nvSpPr>
          <p:spPr bwMode="auto">
            <a:xfrm>
              <a:off x="1715" y="3717"/>
              <a:ext cx="198"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ClrTx/>
                <a:buFontTx/>
                <a:buNone/>
              </a:pPr>
              <a:r>
                <a:rPr lang="en-US" altLang="zh-CN" sz="1600" b="1">
                  <a:latin typeface="Times New Roman" panose="02020603050405020304" pitchFamily="18" charset="0"/>
                  <a:ea typeface="宋体" panose="02010600030101010101" pitchFamily="2" charset="-122"/>
                </a:rPr>
                <a:t>-</a:t>
              </a:r>
            </a:p>
          </p:txBody>
        </p:sp>
        <p:sp>
          <p:nvSpPr>
            <p:cNvPr id="49197" name="Text Box 31"/>
            <p:cNvSpPr txBox="1">
              <a:spLocks noChangeArrowheads="1"/>
            </p:cNvSpPr>
            <p:nvPr/>
          </p:nvSpPr>
          <p:spPr bwMode="auto">
            <a:xfrm>
              <a:off x="1198" y="3918"/>
              <a:ext cx="198"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ClrTx/>
                <a:buFontTx/>
                <a:buNone/>
              </a:pPr>
              <a:r>
                <a:rPr lang="en-US" altLang="zh-CN" sz="1600" b="1">
                  <a:latin typeface="Times New Roman" panose="02020603050405020304" pitchFamily="18" charset="0"/>
                  <a:ea typeface="宋体" panose="02010600030101010101" pitchFamily="2" charset="-122"/>
                </a:rPr>
                <a:t>E</a:t>
              </a:r>
            </a:p>
          </p:txBody>
        </p:sp>
        <p:sp>
          <p:nvSpPr>
            <p:cNvPr id="49198" name="AutoShape 32"/>
            <p:cNvSpPr>
              <a:spLocks noChangeArrowheads="1"/>
            </p:cNvSpPr>
            <p:nvPr/>
          </p:nvSpPr>
          <p:spPr bwMode="auto">
            <a:xfrm>
              <a:off x="272" y="3067"/>
              <a:ext cx="510" cy="624"/>
            </a:xfrm>
            <a:prstGeom prst="rightArrow">
              <a:avLst>
                <a:gd name="adj1" fmla="val 50000"/>
                <a:gd name="adj2" fmla="val 25000"/>
              </a:avLst>
            </a:prstGeom>
            <a:solidFill>
              <a:schemeClr val="accent2"/>
            </a:solidFill>
            <a:ln w="12700" cap="sq">
              <a:solidFill>
                <a:schemeClr val="accent2"/>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r>
                <a:rPr lang="zh-CN" altLang="en-US" sz="2400" b="1">
                  <a:latin typeface="Times New Roman" panose="02020603050405020304" pitchFamily="18" charset="0"/>
                  <a:ea typeface="宋体" panose="02010600030101010101" pitchFamily="2" charset="-122"/>
                </a:rPr>
                <a:t>光</a:t>
              </a:r>
            </a:p>
          </p:txBody>
        </p:sp>
      </p:grpSp>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36611">
                                            <p:txEl>
                                              <p:pRg st="0" end="0"/>
                                            </p:txEl>
                                          </p:spTgt>
                                        </p:tgtEl>
                                        <p:attrNameLst>
                                          <p:attrName>style.visibility</p:attrName>
                                        </p:attrNameLst>
                                      </p:cBhvr>
                                      <p:to>
                                        <p:strVal val="visible"/>
                                      </p:to>
                                    </p:set>
                                    <p:animEffect transition="in" filter="blinds(horizontal)">
                                      <p:cBhvr>
                                        <p:cTn id="7" dur="500"/>
                                        <p:tgtEl>
                                          <p:spTgt spid="83661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836612"/>
                                        </p:tgtEl>
                                        <p:attrNameLst>
                                          <p:attrName>style.visibility</p:attrName>
                                        </p:attrNameLst>
                                      </p:cBhvr>
                                      <p:to>
                                        <p:strVal val="visible"/>
                                      </p:to>
                                    </p:set>
                                    <p:animEffect transition="in" filter="fade">
                                      <p:cBhvr>
                                        <p:cTn id="12" dur="2000"/>
                                        <p:tgtEl>
                                          <p:spTgt spid="8366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6611"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5058" name="Rectangle 2"/>
          <p:cNvSpPr>
            <a:spLocks noGrp="1" noChangeArrowheads="1"/>
          </p:cNvSpPr>
          <p:nvPr>
            <p:ph type="title"/>
          </p:nvPr>
        </p:nvSpPr>
        <p:spPr>
          <a:xfrm>
            <a:off x="1143000" y="619125"/>
            <a:ext cx="7391400" cy="260350"/>
          </a:xfrm>
        </p:spPr>
        <p:txBody>
          <a:bodyPr/>
          <a:lstStyle/>
          <a:p>
            <a:pPr eaLnBrk="1" hangingPunct="1">
              <a:defRPr/>
            </a:pPr>
            <a:r>
              <a:rPr lang="zh-CN" altLang="en-US" sz="2400" b="0" smtClean="0">
                <a:effectLst>
                  <a:outerShdw blurRad="38100" dist="38100" dir="2700000" algn="tl">
                    <a:srgbClr val="C0C0C0"/>
                  </a:outerShdw>
                </a:effectLst>
                <a:ea typeface="宋体" panose="02010600030101010101" pitchFamily="2" charset="-122"/>
              </a:rPr>
              <a:t>内光电效应</a:t>
            </a:r>
            <a:r>
              <a:rPr lang="en-US" altLang="zh-CN" sz="2400" b="0" smtClean="0">
                <a:effectLst>
                  <a:outerShdw blurRad="38100" dist="38100" dir="2700000" algn="tl">
                    <a:srgbClr val="C0C0C0"/>
                  </a:outerShdw>
                </a:effectLst>
                <a:latin typeface="宋体" panose="02010600030101010101" pitchFamily="2" charset="-122"/>
                <a:ea typeface="宋体" panose="02010600030101010101" pitchFamily="2" charset="-122"/>
              </a:rPr>
              <a:t>——</a:t>
            </a:r>
            <a:r>
              <a:rPr lang="zh-CN" altLang="en-US" sz="2400" b="0" smtClean="0">
                <a:effectLst>
                  <a:outerShdw blurRad="38100" dist="38100" dir="2700000" algn="tl">
                    <a:srgbClr val="C0C0C0"/>
                  </a:outerShdw>
                </a:effectLst>
                <a:ea typeface="宋体" panose="02010600030101010101" pitchFamily="2" charset="-122"/>
              </a:rPr>
              <a:t>光伏效应</a:t>
            </a:r>
          </a:p>
        </p:txBody>
      </p:sp>
      <p:sp>
        <p:nvSpPr>
          <p:cNvPr id="685059" name="Rectangle 3"/>
          <p:cNvSpPr>
            <a:spLocks noGrp="1" noChangeArrowheads="1"/>
          </p:cNvSpPr>
          <p:nvPr>
            <p:ph type="body" idx="1"/>
          </p:nvPr>
        </p:nvSpPr>
        <p:spPr>
          <a:xfrm>
            <a:off x="522288" y="1277938"/>
            <a:ext cx="7772400" cy="2379662"/>
          </a:xfrm>
        </p:spPr>
        <p:txBody>
          <a:bodyPr/>
          <a:lstStyle/>
          <a:p>
            <a:pPr eaLnBrk="1" hangingPunct="1"/>
            <a:r>
              <a:rPr lang="zh-CN" altLang="en-US" b="1" smtClean="0">
                <a:ea typeface="宋体" panose="02010600030101010101" pitchFamily="2" charset="-122"/>
              </a:rPr>
              <a:t>光伏效应</a:t>
            </a:r>
          </a:p>
          <a:p>
            <a:pPr lvl="1" eaLnBrk="1" hangingPunct="1"/>
            <a:r>
              <a:rPr lang="zh-CN" altLang="en-US" b="1" smtClean="0">
                <a:ea typeface="宋体" panose="02010600030101010101" pitchFamily="2" charset="-122"/>
              </a:rPr>
              <a:t>载流子的激发</a:t>
            </a:r>
            <a:r>
              <a:rPr lang="en-US" altLang="zh-CN" b="1" smtClean="0">
                <a:ea typeface="宋体" panose="02010600030101010101" pitchFamily="2" charset="-122"/>
              </a:rPr>
              <a:t>——</a:t>
            </a:r>
            <a:r>
              <a:rPr lang="zh-CN" altLang="en-US" b="1" smtClean="0">
                <a:ea typeface="宋体" panose="02010600030101010101" pitchFamily="2" charset="-122"/>
              </a:rPr>
              <a:t>光子</a:t>
            </a:r>
          </a:p>
          <a:p>
            <a:pPr lvl="1" eaLnBrk="1" hangingPunct="1"/>
            <a:r>
              <a:rPr lang="zh-CN" altLang="en-US" b="1" smtClean="0">
                <a:ea typeface="宋体" panose="02010600030101010101" pitchFamily="2" charset="-122"/>
              </a:rPr>
              <a:t>载流子的分离</a:t>
            </a:r>
            <a:r>
              <a:rPr lang="en-US" altLang="zh-CN" b="1" smtClean="0">
                <a:ea typeface="宋体" panose="02010600030101010101" pitchFamily="2" charset="-122"/>
              </a:rPr>
              <a:t>——</a:t>
            </a:r>
            <a:r>
              <a:rPr lang="zh-CN" altLang="en-US" b="1" smtClean="0">
                <a:ea typeface="宋体" panose="02010600030101010101" pitchFamily="2" charset="-122"/>
              </a:rPr>
              <a:t>内建电场</a:t>
            </a:r>
          </a:p>
          <a:p>
            <a:pPr lvl="1" eaLnBrk="1" hangingPunct="1"/>
            <a:r>
              <a:rPr lang="zh-CN" altLang="en-US" b="1" smtClean="0">
                <a:ea typeface="宋体" panose="02010600030101010101" pitchFamily="2" charset="-122"/>
              </a:rPr>
              <a:t>光电流：</a:t>
            </a:r>
          </a:p>
        </p:txBody>
      </p:sp>
      <p:graphicFrame>
        <p:nvGraphicFramePr>
          <p:cNvPr id="685060" name="Object 4"/>
          <p:cNvGraphicFramePr>
            <a:graphicFrameLocks noChangeAspect="1"/>
          </p:cNvGraphicFramePr>
          <p:nvPr/>
        </p:nvGraphicFramePr>
        <p:xfrm>
          <a:off x="1898650" y="3505200"/>
          <a:ext cx="4465638" cy="1592263"/>
        </p:xfrm>
        <a:graphic>
          <a:graphicData uri="http://schemas.openxmlformats.org/presentationml/2006/ole">
            <mc:AlternateContent xmlns:mc="http://schemas.openxmlformats.org/markup-compatibility/2006">
              <mc:Choice xmlns:v="urn:schemas-microsoft-com:vml" Requires="v">
                <p:oleObj spid="_x0000_s50207" name="Equation" r:id="rId3" imgW="1193800" imgH="482600" progId="Equation.DSMT4">
                  <p:embed/>
                </p:oleObj>
              </mc:Choice>
              <mc:Fallback>
                <p:oleObj name="Equation" r:id="rId3" imgW="1193800" imgH="482600" progId="Equation.DSMT4">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98650" y="3505200"/>
                        <a:ext cx="4465638" cy="1592263"/>
                      </a:xfrm>
                      <a:prstGeom prst="rect">
                        <a:avLst/>
                      </a:prstGeom>
                      <a:gradFill rotWithShape="1">
                        <a:gsLst>
                          <a:gs pos="0">
                            <a:srgbClr val="FF3300"/>
                          </a:gs>
                          <a:gs pos="100000">
                            <a:srgbClr val="FFFFFF"/>
                          </a:gs>
                        </a:gsLst>
                        <a:lin ang="54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85061" name="Text Box 5"/>
          <p:cNvSpPr txBox="1">
            <a:spLocks noChangeArrowheads="1"/>
          </p:cNvSpPr>
          <p:nvPr/>
        </p:nvSpPr>
        <p:spPr bwMode="auto">
          <a:xfrm>
            <a:off x="566738" y="5334000"/>
            <a:ext cx="8235950" cy="1187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just" eaLnBrk="1" hangingPunct="1">
              <a:spcBef>
                <a:spcPct val="50000"/>
              </a:spcBef>
              <a:buClrTx/>
              <a:buFontTx/>
              <a:buNone/>
            </a:pPr>
            <a:r>
              <a:rPr kumimoji="1" lang="zh-CN" altLang="en-US" sz="2400" b="1">
                <a:solidFill>
                  <a:srgbClr val="008000"/>
                </a:solidFill>
                <a:latin typeface="楷体_GB2312" pitchFamily="49" charset="-122"/>
                <a:ea typeface="楷体_GB2312" pitchFamily="49" charset="-122"/>
              </a:rPr>
              <a:t>     </a:t>
            </a:r>
            <a:r>
              <a:rPr kumimoji="1" lang="en-US" altLang="zh-CN" sz="2400" b="1">
                <a:solidFill>
                  <a:srgbClr val="008000"/>
                </a:solidFill>
                <a:latin typeface="楷体_GB2312" pitchFamily="49" charset="-122"/>
                <a:ea typeface="楷体_GB2312" pitchFamily="49" charset="-122"/>
              </a:rPr>
              <a:t>Id</a:t>
            </a:r>
            <a:r>
              <a:rPr kumimoji="1" lang="zh-CN" altLang="en-US" sz="2400" b="1">
                <a:solidFill>
                  <a:srgbClr val="008000"/>
                </a:solidFill>
                <a:latin typeface="楷体_GB2312" pitchFamily="49" charset="-122"/>
                <a:ea typeface="楷体_GB2312" pitchFamily="49" charset="-122"/>
              </a:rPr>
              <a:t>暗电流，</a:t>
            </a:r>
            <a:r>
              <a:rPr kumimoji="1" lang="en-US" altLang="zh-CN" sz="2400" b="1">
                <a:solidFill>
                  <a:srgbClr val="008000"/>
                </a:solidFill>
                <a:latin typeface="楷体_GB2312" pitchFamily="49" charset="-122"/>
                <a:ea typeface="楷体_GB2312" pitchFamily="49" charset="-122"/>
              </a:rPr>
              <a:t>Is</a:t>
            </a:r>
            <a:r>
              <a:rPr kumimoji="1" lang="zh-CN" altLang="en-US" sz="2400" b="1">
                <a:solidFill>
                  <a:srgbClr val="008000"/>
                </a:solidFill>
                <a:latin typeface="楷体_GB2312" pitchFamily="49" charset="-122"/>
                <a:ea typeface="楷体_GB2312" pitchFamily="49" charset="-122"/>
              </a:rPr>
              <a:t>为无光照射时的反向饱和电流，</a:t>
            </a:r>
            <a:r>
              <a:rPr kumimoji="1" lang="en-US" altLang="zh-CN" sz="2400" b="1">
                <a:solidFill>
                  <a:srgbClr val="008000"/>
                </a:solidFill>
                <a:latin typeface="楷体_GB2312" pitchFamily="49" charset="-122"/>
                <a:ea typeface="楷体_GB2312" pitchFamily="49" charset="-122"/>
              </a:rPr>
              <a:t>V</a:t>
            </a:r>
            <a:r>
              <a:rPr kumimoji="1" lang="zh-CN" altLang="en-US" sz="2400" b="1">
                <a:solidFill>
                  <a:srgbClr val="008000"/>
                </a:solidFill>
                <a:latin typeface="楷体_GB2312" pitchFamily="49" charset="-122"/>
                <a:ea typeface="楷体_GB2312" pitchFamily="49" charset="-122"/>
              </a:rPr>
              <a:t>为施加在器件上的电压</a:t>
            </a:r>
            <a:r>
              <a:rPr kumimoji="1" lang="en-US" altLang="zh-CN" sz="2400" b="1">
                <a:solidFill>
                  <a:srgbClr val="008000"/>
                </a:solidFill>
                <a:latin typeface="楷体_GB2312" pitchFamily="49" charset="-122"/>
                <a:ea typeface="楷体_GB2312" pitchFamily="49" charset="-122"/>
              </a:rPr>
              <a:t>(</a:t>
            </a:r>
            <a:r>
              <a:rPr kumimoji="1" lang="zh-CN" altLang="en-US" sz="2400" b="1">
                <a:solidFill>
                  <a:srgbClr val="008000"/>
                </a:solidFill>
                <a:latin typeface="楷体_GB2312" pitchFamily="49" charset="-122"/>
                <a:ea typeface="楷体_GB2312" pitchFamily="49" charset="-122"/>
              </a:rPr>
              <a:t>正向为正，反向为负</a:t>
            </a:r>
            <a:r>
              <a:rPr kumimoji="1" lang="en-US" altLang="zh-CN" sz="2400" b="1">
                <a:solidFill>
                  <a:srgbClr val="008000"/>
                </a:solidFill>
                <a:latin typeface="楷体_GB2312" pitchFamily="49" charset="-122"/>
                <a:ea typeface="楷体_GB2312" pitchFamily="49" charset="-122"/>
              </a:rPr>
              <a:t>)</a:t>
            </a:r>
            <a:r>
              <a:rPr kumimoji="1" lang="zh-CN" altLang="en-US" sz="2400" b="1">
                <a:solidFill>
                  <a:srgbClr val="008000"/>
                </a:solidFill>
                <a:latin typeface="楷体_GB2312" pitchFamily="49" charset="-122"/>
                <a:ea typeface="楷体_GB2312" pitchFamily="49" charset="-122"/>
              </a:rPr>
              <a:t>，</a:t>
            </a:r>
            <a:r>
              <a:rPr kumimoji="1" lang="en-US" altLang="zh-CN" sz="2400" b="1">
                <a:solidFill>
                  <a:srgbClr val="008000"/>
                </a:solidFill>
                <a:latin typeface="楷体_GB2312" pitchFamily="49" charset="-122"/>
                <a:ea typeface="楷体_GB2312" pitchFamily="49" charset="-122"/>
              </a:rPr>
              <a:t>k</a:t>
            </a:r>
            <a:r>
              <a:rPr kumimoji="1" lang="zh-CN" altLang="en-US" sz="2400" b="1">
                <a:solidFill>
                  <a:srgbClr val="008000"/>
                </a:solidFill>
                <a:latin typeface="楷体_GB2312" pitchFamily="49" charset="-122"/>
                <a:ea typeface="楷体_GB2312" pitchFamily="49" charset="-122"/>
              </a:rPr>
              <a:t>为波耳兹曼常数，</a:t>
            </a:r>
            <a:r>
              <a:rPr kumimoji="1" lang="el-GR" altLang="zh-CN" sz="2400" b="1">
                <a:solidFill>
                  <a:srgbClr val="008000"/>
                </a:solidFill>
                <a:latin typeface="楷体_GB2312" pitchFamily="49" charset="-122"/>
                <a:ea typeface="楷体_GB2312" pitchFamily="49" charset="-122"/>
              </a:rPr>
              <a:t>β</a:t>
            </a:r>
            <a:r>
              <a:rPr kumimoji="1" lang="zh-CN" altLang="en-US" sz="2400" b="1">
                <a:solidFill>
                  <a:srgbClr val="008000"/>
                </a:solidFill>
                <a:latin typeface="楷体_GB2312" pitchFamily="49" charset="-122"/>
                <a:ea typeface="楷体_GB2312" pitchFamily="49" charset="-122"/>
              </a:rPr>
              <a:t>为近似为</a:t>
            </a:r>
            <a:r>
              <a:rPr kumimoji="1" lang="en-US" altLang="zh-CN" sz="2400" b="1">
                <a:solidFill>
                  <a:srgbClr val="008000"/>
                </a:solidFill>
                <a:latin typeface="楷体_GB2312" pitchFamily="49" charset="-122"/>
                <a:ea typeface="楷体_GB2312" pitchFamily="49" charset="-122"/>
              </a:rPr>
              <a:t>1</a:t>
            </a:r>
            <a:r>
              <a:rPr kumimoji="1" lang="zh-CN" altLang="en-US" sz="2400" b="1">
                <a:solidFill>
                  <a:srgbClr val="008000"/>
                </a:solidFill>
                <a:latin typeface="楷体_GB2312" pitchFamily="49" charset="-122"/>
                <a:ea typeface="楷体_GB2312" pitchFamily="49" charset="-122"/>
              </a:rPr>
              <a:t>的常数，</a:t>
            </a:r>
            <a:r>
              <a:rPr kumimoji="1" lang="en-US" altLang="zh-CN" sz="2400" b="1">
                <a:solidFill>
                  <a:srgbClr val="008000"/>
                </a:solidFill>
                <a:latin typeface="楷体_GB2312" pitchFamily="49" charset="-122"/>
                <a:ea typeface="楷体_GB2312" pitchFamily="49" charset="-122"/>
              </a:rPr>
              <a:t>T</a:t>
            </a:r>
            <a:r>
              <a:rPr kumimoji="1" lang="zh-CN" altLang="en-US" sz="2400" b="1">
                <a:solidFill>
                  <a:srgbClr val="008000"/>
                </a:solidFill>
                <a:latin typeface="楷体_GB2312" pitchFamily="49" charset="-122"/>
                <a:ea typeface="楷体_GB2312" pitchFamily="49" charset="-122"/>
              </a:rPr>
              <a:t>为绝对温度。</a:t>
            </a:r>
            <a:r>
              <a:rPr kumimoji="1" lang="zh-CN" altLang="en-US" sz="1800" b="1">
                <a:solidFill>
                  <a:srgbClr val="008000"/>
                </a:solidFill>
                <a:latin typeface="楷体_GB2312" pitchFamily="49" charset="-122"/>
                <a:ea typeface="楷体_GB2312" pitchFamily="49" charset="-122"/>
              </a:rPr>
              <a:t> </a:t>
            </a:r>
          </a:p>
        </p:txBody>
      </p:sp>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685059">
                                            <p:txEl>
                                              <p:pRg st="0" end="0"/>
                                            </p:txEl>
                                          </p:spTgt>
                                        </p:tgtEl>
                                        <p:attrNameLst>
                                          <p:attrName>style.visibility</p:attrName>
                                        </p:attrNameLst>
                                      </p:cBhvr>
                                      <p:to>
                                        <p:strVal val="visible"/>
                                      </p:to>
                                    </p:set>
                                    <p:animEffect transition="in" filter="blinds(horizontal)">
                                      <p:cBhvr>
                                        <p:cTn id="7" dur="500"/>
                                        <p:tgtEl>
                                          <p:spTgt spid="685059">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685059">
                                            <p:txEl>
                                              <p:pRg st="1" end="1"/>
                                            </p:txEl>
                                          </p:spTgt>
                                        </p:tgtEl>
                                        <p:attrNameLst>
                                          <p:attrName>style.visibility</p:attrName>
                                        </p:attrNameLst>
                                      </p:cBhvr>
                                      <p:to>
                                        <p:strVal val="visible"/>
                                      </p:to>
                                    </p:set>
                                    <p:animEffect transition="in" filter="blinds(horizontal)">
                                      <p:cBhvr>
                                        <p:cTn id="12" dur="500"/>
                                        <p:tgtEl>
                                          <p:spTgt spid="685059">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685059">
                                            <p:txEl>
                                              <p:pRg st="2" end="2"/>
                                            </p:txEl>
                                          </p:spTgt>
                                        </p:tgtEl>
                                        <p:attrNameLst>
                                          <p:attrName>style.visibility</p:attrName>
                                        </p:attrNameLst>
                                      </p:cBhvr>
                                      <p:to>
                                        <p:strVal val="visible"/>
                                      </p:to>
                                    </p:set>
                                    <p:animEffect transition="in" filter="blinds(horizontal)">
                                      <p:cBhvr>
                                        <p:cTn id="17" dur="500"/>
                                        <p:tgtEl>
                                          <p:spTgt spid="685059">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685059">
                                            <p:txEl>
                                              <p:pRg st="3" end="3"/>
                                            </p:txEl>
                                          </p:spTgt>
                                        </p:tgtEl>
                                        <p:attrNameLst>
                                          <p:attrName>style.visibility</p:attrName>
                                        </p:attrNameLst>
                                      </p:cBhvr>
                                      <p:to>
                                        <p:strVal val="visible"/>
                                      </p:to>
                                    </p:set>
                                    <p:animEffect transition="in" filter="blinds(horizontal)">
                                      <p:cBhvr>
                                        <p:cTn id="22" dur="500"/>
                                        <p:tgtEl>
                                          <p:spTgt spid="685059">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55" presetClass="entr" presetSubtype="0" fill="hold" nodeType="clickEffect">
                                  <p:stCondLst>
                                    <p:cond delay="0"/>
                                  </p:stCondLst>
                                  <p:childTnLst>
                                    <p:set>
                                      <p:cBhvr>
                                        <p:cTn id="26" dur="1" fill="hold">
                                          <p:stCondLst>
                                            <p:cond delay="0"/>
                                          </p:stCondLst>
                                        </p:cTn>
                                        <p:tgtEl>
                                          <p:spTgt spid="685060"/>
                                        </p:tgtEl>
                                        <p:attrNameLst>
                                          <p:attrName>style.visibility</p:attrName>
                                        </p:attrNameLst>
                                      </p:cBhvr>
                                      <p:to>
                                        <p:strVal val="visible"/>
                                      </p:to>
                                    </p:set>
                                    <p:anim calcmode="lin" valueType="num">
                                      <p:cBhvr>
                                        <p:cTn id="27" dur="1000" fill="hold"/>
                                        <p:tgtEl>
                                          <p:spTgt spid="685060"/>
                                        </p:tgtEl>
                                        <p:attrNameLst>
                                          <p:attrName>ppt_w</p:attrName>
                                        </p:attrNameLst>
                                      </p:cBhvr>
                                      <p:tavLst>
                                        <p:tav tm="0">
                                          <p:val>
                                            <p:strVal val="#ppt_w*0.70"/>
                                          </p:val>
                                        </p:tav>
                                        <p:tav tm="100000">
                                          <p:val>
                                            <p:strVal val="#ppt_w"/>
                                          </p:val>
                                        </p:tav>
                                      </p:tavLst>
                                    </p:anim>
                                    <p:anim calcmode="lin" valueType="num">
                                      <p:cBhvr>
                                        <p:cTn id="28" dur="1000" fill="hold"/>
                                        <p:tgtEl>
                                          <p:spTgt spid="685060"/>
                                        </p:tgtEl>
                                        <p:attrNameLst>
                                          <p:attrName>ppt_h</p:attrName>
                                        </p:attrNameLst>
                                      </p:cBhvr>
                                      <p:tavLst>
                                        <p:tav tm="0">
                                          <p:val>
                                            <p:strVal val="#ppt_h"/>
                                          </p:val>
                                        </p:tav>
                                        <p:tav tm="100000">
                                          <p:val>
                                            <p:strVal val="#ppt_h"/>
                                          </p:val>
                                        </p:tav>
                                      </p:tavLst>
                                    </p:anim>
                                    <p:animEffect transition="in" filter="fade">
                                      <p:cBhvr>
                                        <p:cTn id="29" dur="1000"/>
                                        <p:tgtEl>
                                          <p:spTgt spid="685060"/>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3" presetClass="entr" presetSubtype="10" fill="hold" grpId="0" nodeType="clickEffect">
                                  <p:stCondLst>
                                    <p:cond delay="0"/>
                                  </p:stCondLst>
                                  <p:childTnLst>
                                    <p:set>
                                      <p:cBhvr>
                                        <p:cTn id="33" dur="1" fill="hold">
                                          <p:stCondLst>
                                            <p:cond delay="0"/>
                                          </p:stCondLst>
                                        </p:cTn>
                                        <p:tgtEl>
                                          <p:spTgt spid="685061"/>
                                        </p:tgtEl>
                                        <p:attrNameLst>
                                          <p:attrName>style.visibility</p:attrName>
                                        </p:attrNameLst>
                                      </p:cBhvr>
                                      <p:to>
                                        <p:strVal val="visible"/>
                                      </p:to>
                                    </p:set>
                                    <p:animEffect transition="in" filter="blinds(horizontal)">
                                      <p:cBhvr>
                                        <p:cTn id="34" dur="500"/>
                                        <p:tgtEl>
                                          <p:spTgt spid="6850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5061"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82" name="Rectangle 2"/>
          <p:cNvSpPr>
            <a:spLocks noGrp="1" noChangeArrowheads="1"/>
          </p:cNvSpPr>
          <p:nvPr>
            <p:ph type="title"/>
          </p:nvPr>
        </p:nvSpPr>
        <p:spPr>
          <a:xfrm>
            <a:off x="1143000" y="587375"/>
            <a:ext cx="7391400" cy="260350"/>
          </a:xfrm>
        </p:spPr>
        <p:txBody>
          <a:bodyPr/>
          <a:lstStyle/>
          <a:p>
            <a:pPr eaLnBrk="1" hangingPunct="1">
              <a:defRPr/>
            </a:pPr>
            <a:r>
              <a:rPr lang="zh-CN" altLang="en-US" sz="2400" b="0" smtClean="0">
                <a:effectLst>
                  <a:outerShdw blurRad="38100" dist="38100" dir="2700000" algn="tl">
                    <a:srgbClr val="C0C0C0"/>
                  </a:outerShdw>
                </a:effectLst>
                <a:ea typeface="宋体" panose="02010600030101010101" pitchFamily="2" charset="-122"/>
              </a:rPr>
              <a:t>内光电效应</a:t>
            </a:r>
            <a:r>
              <a:rPr lang="en-US" altLang="zh-CN" sz="2400" b="0" smtClean="0">
                <a:effectLst>
                  <a:outerShdw blurRad="38100" dist="38100" dir="2700000" algn="tl">
                    <a:srgbClr val="C0C0C0"/>
                  </a:outerShdw>
                </a:effectLst>
                <a:latin typeface="宋体" panose="02010600030101010101" pitchFamily="2" charset="-122"/>
                <a:ea typeface="宋体" panose="02010600030101010101" pitchFamily="2" charset="-122"/>
              </a:rPr>
              <a:t>——</a:t>
            </a:r>
            <a:r>
              <a:rPr lang="zh-CN" altLang="en-US" sz="2400" b="0" smtClean="0">
                <a:effectLst>
                  <a:outerShdw blurRad="38100" dist="38100" dir="2700000" algn="tl">
                    <a:srgbClr val="C0C0C0"/>
                  </a:outerShdw>
                </a:effectLst>
                <a:ea typeface="宋体" panose="02010600030101010101" pitchFamily="2" charset="-122"/>
              </a:rPr>
              <a:t>光伏效应</a:t>
            </a:r>
          </a:p>
        </p:txBody>
      </p:sp>
      <p:sp>
        <p:nvSpPr>
          <p:cNvPr id="686083" name="Rectangle 3"/>
          <p:cNvSpPr>
            <a:spLocks noGrp="1" noChangeArrowheads="1"/>
          </p:cNvSpPr>
          <p:nvPr>
            <p:ph type="body" idx="1"/>
          </p:nvPr>
        </p:nvSpPr>
        <p:spPr>
          <a:xfrm>
            <a:off x="647700" y="1331913"/>
            <a:ext cx="7489825" cy="781050"/>
          </a:xfrm>
        </p:spPr>
        <p:txBody>
          <a:bodyPr/>
          <a:lstStyle/>
          <a:p>
            <a:pPr eaLnBrk="1" hangingPunct="1"/>
            <a:r>
              <a:rPr lang="zh-CN" altLang="en-US" b="1" smtClean="0">
                <a:solidFill>
                  <a:srgbClr val="008000"/>
                </a:solidFill>
                <a:ea typeface="宋体" panose="02010600030101010101" pitchFamily="2" charset="-122"/>
              </a:rPr>
              <a:t>光伏器件的电流电压特性</a:t>
            </a:r>
          </a:p>
        </p:txBody>
      </p:sp>
      <p:sp>
        <p:nvSpPr>
          <p:cNvPr id="686085" name="Rectangle 5"/>
          <p:cNvSpPr>
            <a:spLocks noChangeArrowheads="1"/>
          </p:cNvSpPr>
          <p:nvPr/>
        </p:nvSpPr>
        <p:spPr bwMode="auto">
          <a:xfrm>
            <a:off x="501650" y="5589588"/>
            <a:ext cx="8642350"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buClr>
                <a:schemeClr val="tx2"/>
              </a:buClr>
              <a:buFontTx/>
              <a:buChar char="•"/>
            </a:pPr>
            <a:r>
              <a:rPr kumimoji="1" lang="zh-CN" altLang="en-US" sz="3200" b="1" dirty="0">
                <a:solidFill>
                  <a:srgbClr val="FF3300"/>
                </a:solidFill>
                <a:latin typeface="Times New Roman" panose="02020603050405020304" pitchFamily="18" charset="0"/>
                <a:ea typeface="宋体" panose="02010600030101010101" pitchFamily="2" charset="-122"/>
              </a:rPr>
              <a:t> 对应的工作模式：</a:t>
            </a:r>
            <a:r>
              <a:rPr kumimoji="1" lang="zh-CN" altLang="en-US" sz="3200" b="1" dirty="0">
                <a:latin typeface="Times New Roman" panose="02020603050405020304" pitchFamily="18" charset="0"/>
                <a:ea typeface="宋体" panose="02010600030101010101" pitchFamily="2" charset="-122"/>
              </a:rPr>
              <a:t>开路、短路、反偏（光电导工作模式）、正偏。</a:t>
            </a:r>
          </a:p>
        </p:txBody>
      </p:sp>
      <p:grpSp>
        <p:nvGrpSpPr>
          <p:cNvPr id="2" name="组合 1"/>
          <p:cNvGrpSpPr/>
          <p:nvPr/>
        </p:nvGrpSpPr>
        <p:grpSpPr>
          <a:xfrm>
            <a:off x="1676400" y="2192382"/>
            <a:ext cx="5514159" cy="2825661"/>
            <a:chOff x="1676400" y="2192382"/>
            <a:chExt cx="5514159" cy="2825661"/>
          </a:xfrm>
        </p:grpSpPr>
        <p:grpSp>
          <p:nvGrpSpPr>
            <p:cNvPr id="6" name="Group 33"/>
            <p:cNvGrpSpPr>
              <a:grpSpLocks/>
            </p:cNvGrpSpPr>
            <p:nvPr/>
          </p:nvGrpSpPr>
          <p:grpSpPr bwMode="auto">
            <a:xfrm>
              <a:off x="3475038" y="2616200"/>
              <a:ext cx="2339975" cy="2114550"/>
              <a:chOff x="3163" y="2614"/>
              <a:chExt cx="1474" cy="1332"/>
            </a:xfrm>
          </p:grpSpPr>
          <p:sp>
            <p:nvSpPr>
              <p:cNvPr id="7" name="Line 34"/>
              <p:cNvSpPr>
                <a:spLocks noChangeShapeType="1"/>
              </p:cNvSpPr>
              <p:nvPr/>
            </p:nvSpPr>
            <p:spPr bwMode="auto">
              <a:xfrm>
                <a:off x="3163" y="3351"/>
                <a:ext cx="1418" cy="0"/>
              </a:xfrm>
              <a:prstGeom prst="line">
                <a:avLst/>
              </a:prstGeom>
              <a:noFill/>
              <a:ln w="19050" cap="sq">
                <a:solidFill>
                  <a:srgbClr val="3333FF"/>
                </a:solidFill>
                <a:round/>
                <a:headEnd type="none" w="sm" len="sm"/>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8" name="Line 35"/>
              <p:cNvSpPr>
                <a:spLocks noChangeShapeType="1"/>
              </p:cNvSpPr>
              <p:nvPr/>
            </p:nvSpPr>
            <p:spPr bwMode="auto">
              <a:xfrm flipV="1">
                <a:off x="3844" y="2699"/>
                <a:ext cx="0" cy="1247"/>
              </a:xfrm>
              <a:prstGeom prst="line">
                <a:avLst/>
              </a:prstGeom>
              <a:noFill/>
              <a:ln w="19050" cap="sq">
                <a:solidFill>
                  <a:srgbClr val="3333FF"/>
                </a:solidFill>
                <a:round/>
                <a:headEnd type="none" w="sm" len="sm"/>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9" name="Text Box 36"/>
              <p:cNvSpPr txBox="1">
                <a:spLocks noChangeArrowheads="1"/>
              </p:cNvSpPr>
              <p:nvPr/>
            </p:nvSpPr>
            <p:spPr bwMode="auto">
              <a:xfrm>
                <a:off x="3674" y="2614"/>
                <a:ext cx="198"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ClrTx/>
                  <a:buFontTx/>
                  <a:buNone/>
                </a:pPr>
                <a:r>
                  <a:rPr lang="en-US" altLang="zh-CN" sz="1600" b="1" i="1">
                    <a:latin typeface="Times New Roman" panose="02020603050405020304" pitchFamily="18" charset="0"/>
                    <a:ea typeface="宋体" panose="02010600030101010101" pitchFamily="2" charset="-122"/>
                  </a:rPr>
                  <a:t>i</a:t>
                </a:r>
              </a:p>
            </p:txBody>
          </p:sp>
          <p:sp>
            <p:nvSpPr>
              <p:cNvPr id="10" name="Text Box 37"/>
              <p:cNvSpPr txBox="1">
                <a:spLocks noChangeArrowheads="1"/>
              </p:cNvSpPr>
              <p:nvPr/>
            </p:nvSpPr>
            <p:spPr bwMode="auto">
              <a:xfrm>
                <a:off x="4439" y="3152"/>
                <a:ext cx="198"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ClrTx/>
                  <a:buFontTx/>
                  <a:buNone/>
                </a:pPr>
                <a:r>
                  <a:rPr lang="en-US" altLang="zh-CN" sz="1600" b="1" i="1">
                    <a:latin typeface="Times New Roman" panose="02020603050405020304" pitchFamily="18" charset="0"/>
                    <a:ea typeface="宋体" panose="02010600030101010101" pitchFamily="2" charset="-122"/>
                  </a:rPr>
                  <a:t>u</a:t>
                </a:r>
              </a:p>
            </p:txBody>
          </p:sp>
          <p:sp>
            <p:nvSpPr>
              <p:cNvPr id="11" name="Freeform 38"/>
              <p:cNvSpPr>
                <a:spLocks/>
              </p:cNvSpPr>
              <p:nvPr/>
            </p:nvSpPr>
            <p:spPr bwMode="auto">
              <a:xfrm>
                <a:off x="3277" y="2840"/>
                <a:ext cx="765" cy="610"/>
              </a:xfrm>
              <a:custGeom>
                <a:avLst/>
                <a:gdLst>
                  <a:gd name="T0" fmla="*/ 0 w 765"/>
                  <a:gd name="T1" fmla="*/ 596 h 610"/>
                  <a:gd name="T2" fmla="*/ 567 w 765"/>
                  <a:gd name="T3" fmla="*/ 511 h 610"/>
                  <a:gd name="T4" fmla="*/ 765 w 765"/>
                  <a:gd name="T5" fmla="*/ 0 h 610"/>
                  <a:gd name="T6" fmla="*/ 0 60000 65536"/>
                  <a:gd name="T7" fmla="*/ 0 60000 65536"/>
                  <a:gd name="T8" fmla="*/ 0 60000 65536"/>
                </a:gdLst>
                <a:ahLst/>
                <a:cxnLst>
                  <a:cxn ang="T6">
                    <a:pos x="T0" y="T1"/>
                  </a:cxn>
                  <a:cxn ang="T7">
                    <a:pos x="T2" y="T3"/>
                  </a:cxn>
                  <a:cxn ang="T8">
                    <a:pos x="T4" y="T5"/>
                  </a:cxn>
                </a:cxnLst>
                <a:rect l="0" t="0" r="r" b="b"/>
                <a:pathLst>
                  <a:path w="765" h="610">
                    <a:moveTo>
                      <a:pt x="0" y="596"/>
                    </a:moveTo>
                    <a:cubicBezTo>
                      <a:pt x="219" y="603"/>
                      <a:pt x="439" y="610"/>
                      <a:pt x="567" y="511"/>
                    </a:cubicBezTo>
                    <a:cubicBezTo>
                      <a:pt x="695" y="412"/>
                      <a:pt x="730" y="206"/>
                      <a:pt x="765" y="0"/>
                    </a:cubicBezTo>
                  </a:path>
                </a:pathLst>
              </a:custGeom>
              <a:noFill/>
              <a:ln w="12700" cap="sq" cmpd="sng">
                <a:solidFill>
                  <a:schemeClr val="accent2"/>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2" name="Freeform 39"/>
              <p:cNvSpPr>
                <a:spLocks/>
              </p:cNvSpPr>
              <p:nvPr/>
            </p:nvSpPr>
            <p:spPr bwMode="auto">
              <a:xfrm>
                <a:off x="3277" y="2812"/>
                <a:ext cx="850" cy="859"/>
              </a:xfrm>
              <a:custGeom>
                <a:avLst/>
                <a:gdLst>
                  <a:gd name="T0" fmla="*/ 0 w 850"/>
                  <a:gd name="T1" fmla="*/ 851 h 859"/>
                  <a:gd name="T2" fmla="*/ 563 w 850"/>
                  <a:gd name="T3" fmla="*/ 717 h 859"/>
                  <a:gd name="T4" fmla="*/ 850 w 850"/>
                  <a:gd name="T5" fmla="*/ 0 h 859"/>
                  <a:gd name="T6" fmla="*/ 0 60000 65536"/>
                  <a:gd name="T7" fmla="*/ 0 60000 65536"/>
                  <a:gd name="T8" fmla="*/ 0 60000 65536"/>
                </a:gdLst>
                <a:ahLst/>
                <a:cxnLst>
                  <a:cxn ang="T6">
                    <a:pos x="T0" y="T1"/>
                  </a:cxn>
                  <a:cxn ang="T7">
                    <a:pos x="T2" y="T3"/>
                  </a:cxn>
                  <a:cxn ang="T8">
                    <a:pos x="T4" y="T5"/>
                  </a:cxn>
                </a:cxnLst>
                <a:rect l="0" t="0" r="r" b="b"/>
                <a:pathLst>
                  <a:path w="850" h="859">
                    <a:moveTo>
                      <a:pt x="0" y="851"/>
                    </a:moveTo>
                    <a:cubicBezTo>
                      <a:pt x="94" y="829"/>
                      <a:pt x="421" y="859"/>
                      <a:pt x="563" y="717"/>
                    </a:cubicBezTo>
                    <a:cubicBezTo>
                      <a:pt x="705" y="575"/>
                      <a:pt x="790" y="149"/>
                      <a:pt x="850" y="0"/>
                    </a:cubicBezTo>
                  </a:path>
                </a:pathLst>
              </a:custGeom>
              <a:noFill/>
              <a:ln w="12700" cap="sq" cmpd="sng">
                <a:solidFill>
                  <a:srgbClr val="FF3300"/>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sp>
          <p:nvSpPr>
            <p:cNvPr id="13" name="AutoShape 40"/>
            <p:cNvSpPr>
              <a:spLocks noChangeArrowheads="1"/>
            </p:cNvSpPr>
            <p:nvPr/>
          </p:nvSpPr>
          <p:spPr bwMode="auto">
            <a:xfrm>
              <a:off x="5216436" y="4473575"/>
              <a:ext cx="1831975" cy="450850"/>
            </a:xfrm>
            <a:prstGeom prst="wedgeEllipseCallout">
              <a:avLst>
                <a:gd name="adj1" fmla="val -85750"/>
                <a:gd name="adj2" fmla="val -138028"/>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r>
                <a:rPr lang="zh-CN" altLang="en-US" sz="1600" b="1" dirty="0">
                  <a:solidFill>
                    <a:schemeClr val="bg1"/>
                  </a:solidFill>
                  <a:latin typeface="Times New Roman" panose="02020603050405020304" pitchFamily="18" charset="0"/>
                  <a:ea typeface="宋体" panose="02010600030101010101" pitchFamily="2" charset="-122"/>
                </a:rPr>
                <a:t>短路光电流</a:t>
              </a:r>
            </a:p>
          </p:txBody>
        </p:sp>
        <p:sp>
          <p:nvSpPr>
            <p:cNvPr id="14" name="AutoShape 41"/>
            <p:cNvSpPr>
              <a:spLocks noChangeArrowheads="1"/>
            </p:cNvSpPr>
            <p:nvPr/>
          </p:nvSpPr>
          <p:spPr bwMode="auto">
            <a:xfrm>
              <a:off x="5418909" y="2739936"/>
              <a:ext cx="1771650" cy="450850"/>
            </a:xfrm>
            <a:prstGeom prst="wedgeEllipseCallout">
              <a:avLst>
                <a:gd name="adj1" fmla="val -88514"/>
                <a:gd name="adj2" fmla="val 184861"/>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r>
                <a:rPr lang="zh-CN" altLang="en-US" sz="1600" b="1">
                  <a:solidFill>
                    <a:schemeClr val="bg1"/>
                  </a:solidFill>
                  <a:latin typeface="Times New Roman" panose="02020603050405020304" pitchFamily="18" charset="0"/>
                  <a:ea typeface="宋体" panose="02010600030101010101" pitchFamily="2" charset="-122"/>
                </a:rPr>
                <a:t>开路光电压</a:t>
              </a:r>
            </a:p>
          </p:txBody>
        </p:sp>
        <p:grpSp>
          <p:nvGrpSpPr>
            <p:cNvPr id="15" name="Group 42"/>
            <p:cNvGrpSpPr>
              <a:grpSpLocks/>
            </p:cNvGrpSpPr>
            <p:nvPr/>
          </p:nvGrpSpPr>
          <p:grpSpPr bwMode="auto">
            <a:xfrm>
              <a:off x="2404247" y="3938543"/>
              <a:ext cx="1439862" cy="1079500"/>
              <a:chOff x="2483" y="3436"/>
              <a:chExt cx="907" cy="680"/>
            </a:xfrm>
          </p:grpSpPr>
          <p:sp>
            <p:nvSpPr>
              <p:cNvPr id="16" name="Line 43"/>
              <p:cNvSpPr>
                <a:spLocks noChangeShapeType="1"/>
              </p:cNvSpPr>
              <p:nvPr/>
            </p:nvSpPr>
            <p:spPr bwMode="auto">
              <a:xfrm>
                <a:off x="3390" y="3436"/>
                <a:ext cx="0" cy="198"/>
              </a:xfrm>
              <a:prstGeom prst="line">
                <a:avLst/>
              </a:prstGeom>
              <a:noFill/>
              <a:ln w="12700" cap="sq">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7" name="AutoShape 44"/>
              <p:cNvSpPr>
                <a:spLocks noChangeArrowheads="1"/>
              </p:cNvSpPr>
              <p:nvPr/>
            </p:nvSpPr>
            <p:spPr bwMode="auto">
              <a:xfrm>
                <a:off x="2483" y="3748"/>
                <a:ext cx="879" cy="368"/>
              </a:xfrm>
              <a:prstGeom prst="wedgeEllipseCallout">
                <a:avLst>
                  <a:gd name="adj1" fmla="val 52958"/>
                  <a:gd name="adj2" fmla="val -111144"/>
                </a:avLst>
              </a:prstGeom>
              <a:solidFill>
                <a:srgbClr val="FFFF00"/>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r>
                  <a:rPr lang="zh-CN" altLang="en-US" sz="1800" b="1">
                    <a:latin typeface="Times New Roman" panose="02020603050405020304" pitchFamily="18" charset="0"/>
                    <a:ea typeface="宋体" panose="02010600030101010101" pitchFamily="2" charset="-122"/>
                  </a:rPr>
                  <a:t>光电流</a:t>
                </a:r>
              </a:p>
            </p:txBody>
          </p:sp>
        </p:grpSp>
        <p:sp>
          <p:nvSpPr>
            <p:cNvPr id="18" name="AutoShape 45"/>
            <p:cNvSpPr>
              <a:spLocks noChangeArrowheads="1"/>
            </p:cNvSpPr>
            <p:nvPr/>
          </p:nvSpPr>
          <p:spPr bwMode="auto">
            <a:xfrm>
              <a:off x="1676400" y="2795588"/>
              <a:ext cx="2159000" cy="450850"/>
            </a:xfrm>
            <a:prstGeom prst="wedgeEllipseCallout">
              <a:avLst>
                <a:gd name="adj1" fmla="val 42796"/>
                <a:gd name="adj2" fmla="val 197185"/>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r>
                <a:rPr lang="zh-CN" altLang="en-US" sz="1600" b="1">
                  <a:solidFill>
                    <a:schemeClr val="bg1"/>
                  </a:solidFill>
                  <a:latin typeface="Times New Roman" panose="02020603050405020304" pitchFamily="18" charset="0"/>
                  <a:ea typeface="宋体" panose="02010600030101010101" pitchFamily="2" charset="-122"/>
                </a:rPr>
                <a:t>反向饱和电流</a:t>
              </a:r>
            </a:p>
          </p:txBody>
        </p:sp>
        <p:sp>
          <p:nvSpPr>
            <p:cNvPr id="19" name="AutoShape 46"/>
            <p:cNvSpPr>
              <a:spLocks noChangeArrowheads="1"/>
            </p:cNvSpPr>
            <p:nvPr/>
          </p:nvSpPr>
          <p:spPr bwMode="auto">
            <a:xfrm>
              <a:off x="3521075" y="2192382"/>
              <a:ext cx="1169988" cy="450850"/>
            </a:xfrm>
            <a:prstGeom prst="wedgeEllipseCallout">
              <a:avLst>
                <a:gd name="adj1" fmla="val 22593"/>
                <a:gd name="adj2" fmla="val 316199"/>
              </a:avLst>
            </a:prstGeom>
            <a:solidFill>
              <a:schemeClr val="accent3">
                <a:lumMod val="85000"/>
              </a:schemeClr>
            </a:solidFill>
            <a:ln w="12700" cap="sq">
              <a:solidFill>
                <a:schemeClr val="tx1"/>
              </a:solidFill>
              <a:miter lim="800000"/>
              <a:headEnd type="none" w="sm" len="sm"/>
              <a:tailEnd type="none" w="sm" len="sm"/>
            </a:ln>
            <a:effectLst/>
            <a:extLst/>
          </p:spPr>
          <p:txBody>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r>
                <a:rPr lang="zh-CN" altLang="en-US" sz="1600" b="1" dirty="0">
                  <a:latin typeface="Times New Roman" panose="02020603050405020304" pitchFamily="18" charset="0"/>
                  <a:ea typeface="宋体" panose="02010600030101010101" pitchFamily="2" charset="-122"/>
                </a:rPr>
                <a:t>暗电流</a:t>
              </a:r>
            </a:p>
          </p:txBody>
        </p:sp>
      </p:grpSp>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86083">
                                            <p:txEl>
                                              <p:pRg st="0" end="0"/>
                                            </p:txEl>
                                          </p:spTgt>
                                        </p:tgtEl>
                                        <p:attrNameLst>
                                          <p:attrName>style.visibility</p:attrName>
                                        </p:attrNameLst>
                                      </p:cBhvr>
                                      <p:to>
                                        <p:strVal val="visible"/>
                                      </p:to>
                                    </p:set>
                                    <p:animEffect transition="in" filter="blinds(horizontal)">
                                      <p:cBhvr>
                                        <p:cTn id="7" dur="500"/>
                                        <p:tgtEl>
                                          <p:spTgt spid="68608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86085"/>
                                        </p:tgtEl>
                                        <p:attrNameLst>
                                          <p:attrName>style.visibility</p:attrName>
                                        </p:attrNameLst>
                                      </p:cBhvr>
                                      <p:to>
                                        <p:strVal val="visible"/>
                                      </p:to>
                                    </p:set>
                                    <p:animEffect transition="in" filter="blinds(horizontal)">
                                      <p:cBhvr>
                                        <p:cTn id="12" dur="500"/>
                                        <p:tgtEl>
                                          <p:spTgt spid="6860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6083" grpId="0" build="p"/>
      <p:bldP spid="686085"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a:xfrm>
            <a:off x="381000" y="990600"/>
            <a:ext cx="7785100" cy="946150"/>
          </a:xfrm>
        </p:spPr>
        <p:txBody>
          <a:bodyPr/>
          <a:lstStyle/>
          <a:p>
            <a:pPr eaLnBrk="1" hangingPunct="1"/>
            <a:r>
              <a:rPr lang="zh-CN" altLang="en-US" b="0" smtClean="0">
                <a:solidFill>
                  <a:schemeClr val="tx2"/>
                </a:solidFill>
                <a:ea typeface="楷体_GB2312" pitchFamily="49" charset="-122"/>
              </a:rPr>
              <a:t>光伏器件工作模式</a:t>
            </a:r>
          </a:p>
        </p:txBody>
      </p:sp>
      <p:grpSp>
        <p:nvGrpSpPr>
          <p:cNvPr id="687107" name="Group 3"/>
          <p:cNvGrpSpPr>
            <a:grpSpLocks/>
          </p:cNvGrpSpPr>
          <p:nvPr/>
        </p:nvGrpSpPr>
        <p:grpSpPr bwMode="auto">
          <a:xfrm>
            <a:off x="1106488" y="2165350"/>
            <a:ext cx="2386012" cy="1822450"/>
            <a:chOff x="725" y="1848"/>
            <a:chExt cx="1503" cy="1148"/>
          </a:xfrm>
        </p:grpSpPr>
        <p:grpSp>
          <p:nvGrpSpPr>
            <p:cNvPr id="52251" name="Group 4"/>
            <p:cNvGrpSpPr>
              <a:grpSpLocks/>
            </p:cNvGrpSpPr>
            <p:nvPr/>
          </p:nvGrpSpPr>
          <p:grpSpPr bwMode="auto">
            <a:xfrm>
              <a:off x="1179" y="2211"/>
              <a:ext cx="136" cy="136"/>
              <a:chOff x="839" y="2523"/>
              <a:chExt cx="136" cy="136"/>
            </a:xfrm>
          </p:grpSpPr>
          <p:sp>
            <p:nvSpPr>
              <p:cNvPr id="687109" name="AutoShape 5"/>
              <p:cNvSpPr>
                <a:spLocks noChangeArrowheads="1"/>
              </p:cNvSpPr>
              <p:nvPr/>
            </p:nvSpPr>
            <p:spPr bwMode="auto">
              <a:xfrm>
                <a:off x="839" y="2523"/>
                <a:ext cx="136" cy="136"/>
              </a:xfrm>
              <a:prstGeom prst="triangle">
                <a:avLst>
                  <a:gd name="adj" fmla="val 50000"/>
                </a:avLst>
              </a:prstGeom>
              <a:gradFill rotWithShape="1">
                <a:gsLst>
                  <a:gs pos="0">
                    <a:schemeClr val="accent1"/>
                  </a:gs>
                  <a:gs pos="100000">
                    <a:schemeClr val="accent1">
                      <a:gamma/>
                      <a:shade val="46275"/>
                      <a:invGamma/>
                    </a:schemeClr>
                  </a:gs>
                </a:gsLst>
                <a:lin ang="0" scaled="1"/>
              </a:gra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defRPr>
                </a:lvl1pPr>
                <a:lvl2pPr marL="742950" indent="-285750" algn="ctr">
                  <a:defRPr>
                    <a:solidFill>
                      <a:schemeClr val="tx1"/>
                    </a:solidFill>
                    <a:latin typeface="Arial" panose="020B0604020202020204" pitchFamily="34" charset="0"/>
                  </a:defRPr>
                </a:lvl2pPr>
                <a:lvl3pPr marL="1143000" indent="-228600" algn="ctr">
                  <a:defRPr>
                    <a:solidFill>
                      <a:schemeClr val="tx1"/>
                    </a:solidFill>
                    <a:latin typeface="Arial" panose="020B0604020202020204" pitchFamily="34" charset="0"/>
                  </a:defRPr>
                </a:lvl3pPr>
                <a:lvl4pPr marL="1600200" indent="-228600" algn="ctr">
                  <a:defRPr>
                    <a:solidFill>
                      <a:schemeClr val="tx1"/>
                    </a:solidFill>
                    <a:latin typeface="Arial" panose="020B0604020202020204" pitchFamily="34" charset="0"/>
                  </a:defRPr>
                </a:lvl4pPr>
                <a:lvl5pPr marL="2057400" indent="-228600" algn="ctr">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defRPr/>
                </a:pPr>
                <a:endParaRPr lang="zh-CN" altLang="en-US" smtClean="0">
                  <a:ea typeface="宋体" panose="02010600030101010101" pitchFamily="2" charset="-122"/>
                </a:endParaRPr>
              </a:p>
            </p:txBody>
          </p:sp>
          <p:sp>
            <p:nvSpPr>
              <p:cNvPr id="52262" name="Line 6"/>
              <p:cNvSpPr>
                <a:spLocks noChangeShapeType="1"/>
              </p:cNvSpPr>
              <p:nvPr/>
            </p:nvSpPr>
            <p:spPr bwMode="auto">
              <a:xfrm>
                <a:off x="839" y="2523"/>
                <a:ext cx="136" cy="0"/>
              </a:xfrm>
              <a:prstGeom prst="line">
                <a:avLst/>
              </a:prstGeom>
              <a:noFill/>
              <a:ln w="381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52252" name="Freeform 7"/>
            <p:cNvSpPr>
              <a:spLocks/>
            </p:cNvSpPr>
            <p:nvPr/>
          </p:nvSpPr>
          <p:spPr bwMode="auto">
            <a:xfrm>
              <a:off x="1236" y="1848"/>
              <a:ext cx="623" cy="368"/>
            </a:xfrm>
            <a:custGeom>
              <a:avLst/>
              <a:gdLst>
                <a:gd name="T0" fmla="*/ 0 w 623"/>
                <a:gd name="T1" fmla="*/ 368 h 368"/>
                <a:gd name="T2" fmla="*/ 0 w 623"/>
                <a:gd name="T3" fmla="*/ 0 h 368"/>
                <a:gd name="T4" fmla="*/ 623 w 623"/>
                <a:gd name="T5" fmla="*/ 0 h 368"/>
                <a:gd name="T6" fmla="*/ 0 60000 65536"/>
                <a:gd name="T7" fmla="*/ 0 60000 65536"/>
                <a:gd name="T8" fmla="*/ 0 60000 65536"/>
              </a:gdLst>
              <a:ahLst/>
              <a:cxnLst>
                <a:cxn ang="T6">
                  <a:pos x="T0" y="T1"/>
                </a:cxn>
                <a:cxn ang="T7">
                  <a:pos x="T2" y="T3"/>
                </a:cxn>
                <a:cxn ang="T8">
                  <a:pos x="T4" y="T5"/>
                </a:cxn>
              </a:cxnLst>
              <a:rect l="0" t="0" r="r" b="b"/>
              <a:pathLst>
                <a:path w="623" h="368">
                  <a:moveTo>
                    <a:pt x="0" y="368"/>
                  </a:moveTo>
                  <a:lnTo>
                    <a:pt x="0" y="0"/>
                  </a:lnTo>
                  <a:lnTo>
                    <a:pt x="623" y="0"/>
                  </a:lnTo>
                </a:path>
              </a:pathLst>
            </a:custGeom>
            <a:noFill/>
            <a:ln w="38100" cap="sq" cmpd="sng">
              <a:solidFill>
                <a:srgbClr val="3333FF"/>
              </a:solidFill>
              <a:prstDash val="solid"/>
              <a:round/>
              <a:headEnd type="none" w="sm" len="sm"/>
              <a:tailEnd type="oval" w="med"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2253" name="Freeform 8"/>
            <p:cNvSpPr>
              <a:spLocks/>
            </p:cNvSpPr>
            <p:nvPr/>
          </p:nvSpPr>
          <p:spPr bwMode="auto">
            <a:xfrm flipV="1">
              <a:off x="1236" y="2359"/>
              <a:ext cx="623" cy="368"/>
            </a:xfrm>
            <a:custGeom>
              <a:avLst/>
              <a:gdLst>
                <a:gd name="T0" fmla="*/ 0 w 623"/>
                <a:gd name="T1" fmla="*/ 368 h 368"/>
                <a:gd name="T2" fmla="*/ 0 w 623"/>
                <a:gd name="T3" fmla="*/ 0 h 368"/>
                <a:gd name="T4" fmla="*/ 623 w 623"/>
                <a:gd name="T5" fmla="*/ 0 h 368"/>
                <a:gd name="T6" fmla="*/ 0 60000 65536"/>
                <a:gd name="T7" fmla="*/ 0 60000 65536"/>
                <a:gd name="T8" fmla="*/ 0 60000 65536"/>
              </a:gdLst>
              <a:ahLst/>
              <a:cxnLst>
                <a:cxn ang="T6">
                  <a:pos x="T0" y="T1"/>
                </a:cxn>
                <a:cxn ang="T7">
                  <a:pos x="T2" y="T3"/>
                </a:cxn>
                <a:cxn ang="T8">
                  <a:pos x="T4" y="T5"/>
                </a:cxn>
              </a:cxnLst>
              <a:rect l="0" t="0" r="r" b="b"/>
              <a:pathLst>
                <a:path w="623" h="368">
                  <a:moveTo>
                    <a:pt x="0" y="368"/>
                  </a:moveTo>
                  <a:lnTo>
                    <a:pt x="0" y="0"/>
                  </a:lnTo>
                  <a:lnTo>
                    <a:pt x="623" y="0"/>
                  </a:lnTo>
                </a:path>
              </a:pathLst>
            </a:custGeom>
            <a:noFill/>
            <a:ln w="38100" cap="sq" cmpd="sng">
              <a:solidFill>
                <a:srgbClr val="3333FF"/>
              </a:solidFill>
              <a:prstDash val="solid"/>
              <a:round/>
              <a:headEnd type="none" w="sm" len="sm"/>
              <a:tailEnd type="oval" w="med"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2254" name="Line 9"/>
            <p:cNvSpPr>
              <a:spLocks noChangeShapeType="1"/>
            </p:cNvSpPr>
            <p:nvPr/>
          </p:nvSpPr>
          <p:spPr bwMode="auto">
            <a:xfrm>
              <a:off x="1859" y="1848"/>
              <a:ext cx="0" cy="879"/>
            </a:xfrm>
            <a:prstGeom prst="line">
              <a:avLst/>
            </a:prstGeom>
            <a:noFill/>
            <a:ln w="12700" cap="sq">
              <a:solidFill>
                <a:schemeClr val="hlink"/>
              </a:solidFill>
              <a:round/>
              <a:headEnd type="triangle" w="sm" len="lg"/>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2255" name="Text Box 10"/>
            <p:cNvSpPr txBox="1">
              <a:spLocks noChangeArrowheads="1"/>
            </p:cNvSpPr>
            <p:nvPr/>
          </p:nvSpPr>
          <p:spPr bwMode="auto">
            <a:xfrm>
              <a:off x="1576" y="2160"/>
              <a:ext cx="652" cy="212"/>
            </a:xfrm>
            <a:prstGeom prst="rect">
              <a:avLst/>
            </a:prstGeom>
            <a:solidFill>
              <a:schemeClr val="bg1"/>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ClrTx/>
                <a:buFontTx/>
                <a:buNone/>
              </a:pPr>
              <a:r>
                <a:rPr kumimoji="1" lang="zh-CN" altLang="en-US" sz="1600" b="1">
                  <a:solidFill>
                    <a:srgbClr val="008000"/>
                  </a:solidFill>
                  <a:latin typeface="Times New Roman" panose="02020603050405020304" pitchFamily="18" charset="0"/>
                  <a:ea typeface="宋体" panose="02010600030101010101" pitchFamily="2" charset="-122"/>
                </a:rPr>
                <a:t>光电信号</a:t>
              </a:r>
            </a:p>
          </p:txBody>
        </p:sp>
        <p:grpSp>
          <p:nvGrpSpPr>
            <p:cNvPr id="52256" name="Group 11"/>
            <p:cNvGrpSpPr>
              <a:grpSpLocks/>
            </p:cNvGrpSpPr>
            <p:nvPr/>
          </p:nvGrpSpPr>
          <p:grpSpPr bwMode="auto">
            <a:xfrm>
              <a:off x="934" y="1990"/>
              <a:ext cx="217" cy="274"/>
              <a:chOff x="934" y="1990"/>
              <a:chExt cx="217" cy="274"/>
            </a:xfrm>
          </p:grpSpPr>
          <p:sp>
            <p:nvSpPr>
              <p:cNvPr id="52259" name="Freeform 12"/>
              <p:cNvSpPr>
                <a:spLocks/>
              </p:cNvSpPr>
              <p:nvPr/>
            </p:nvSpPr>
            <p:spPr bwMode="auto">
              <a:xfrm>
                <a:off x="1009" y="1990"/>
                <a:ext cx="142" cy="227"/>
              </a:xfrm>
              <a:custGeom>
                <a:avLst/>
                <a:gdLst>
                  <a:gd name="T0" fmla="*/ 142 w 142"/>
                  <a:gd name="T1" fmla="*/ 227 h 227"/>
                  <a:gd name="T2" fmla="*/ 57 w 142"/>
                  <a:gd name="T3" fmla="*/ 142 h 227"/>
                  <a:gd name="T4" fmla="*/ 113 w 142"/>
                  <a:gd name="T5" fmla="*/ 114 h 227"/>
                  <a:gd name="T6" fmla="*/ 0 w 142"/>
                  <a:gd name="T7" fmla="*/ 0 h 22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2" h="227">
                    <a:moveTo>
                      <a:pt x="142" y="227"/>
                    </a:moveTo>
                    <a:lnTo>
                      <a:pt x="57" y="142"/>
                    </a:lnTo>
                    <a:lnTo>
                      <a:pt x="113" y="114"/>
                    </a:lnTo>
                    <a:lnTo>
                      <a:pt x="0" y="0"/>
                    </a:lnTo>
                  </a:path>
                </a:pathLst>
              </a:custGeom>
              <a:noFill/>
              <a:ln w="28575" cap="sq" cmpd="sng">
                <a:solidFill>
                  <a:srgbClr val="FF3300"/>
                </a:solidFill>
                <a:prstDash val="solid"/>
                <a:round/>
                <a:headEnd type="triangle" w="med" len="med"/>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2260" name="Freeform 13"/>
              <p:cNvSpPr>
                <a:spLocks/>
              </p:cNvSpPr>
              <p:nvPr/>
            </p:nvSpPr>
            <p:spPr bwMode="auto">
              <a:xfrm>
                <a:off x="934" y="2037"/>
                <a:ext cx="142" cy="227"/>
              </a:xfrm>
              <a:custGeom>
                <a:avLst/>
                <a:gdLst>
                  <a:gd name="T0" fmla="*/ 142 w 142"/>
                  <a:gd name="T1" fmla="*/ 227 h 227"/>
                  <a:gd name="T2" fmla="*/ 57 w 142"/>
                  <a:gd name="T3" fmla="*/ 142 h 227"/>
                  <a:gd name="T4" fmla="*/ 113 w 142"/>
                  <a:gd name="T5" fmla="*/ 114 h 227"/>
                  <a:gd name="T6" fmla="*/ 0 w 142"/>
                  <a:gd name="T7" fmla="*/ 0 h 22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2" h="227">
                    <a:moveTo>
                      <a:pt x="142" y="227"/>
                    </a:moveTo>
                    <a:lnTo>
                      <a:pt x="57" y="142"/>
                    </a:lnTo>
                    <a:lnTo>
                      <a:pt x="113" y="114"/>
                    </a:lnTo>
                    <a:lnTo>
                      <a:pt x="0" y="0"/>
                    </a:lnTo>
                  </a:path>
                </a:pathLst>
              </a:custGeom>
              <a:noFill/>
              <a:ln w="28575" cap="sq" cmpd="sng">
                <a:solidFill>
                  <a:srgbClr val="FF3300"/>
                </a:solidFill>
                <a:prstDash val="solid"/>
                <a:round/>
                <a:headEnd type="triangle" w="med" len="med"/>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52257" name="Text Box 14"/>
            <p:cNvSpPr txBox="1">
              <a:spLocks noChangeArrowheads="1"/>
            </p:cNvSpPr>
            <p:nvPr/>
          </p:nvSpPr>
          <p:spPr bwMode="auto">
            <a:xfrm>
              <a:off x="725" y="2302"/>
              <a:ext cx="539" cy="21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ClrTx/>
                <a:buFontTx/>
                <a:buNone/>
              </a:pPr>
              <a:r>
                <a:rPr kumimoji="1" lang="zh-CN" altLang="en-US" sz="1600" b="1">
                  <a:solidFill>
                    <a:srgbClr val="008000"/>
                  </a:solidFill>
                  <a:latin typeface="Times New Roman" panose="02020603050405020304" pitchFamily="18" charset="0"/>
                  <a:ea typeface="宋体" panose="02010600030101010101" pitchFamily="2" charset="-122"/>
                </a:rPr>
                <a:t>入射光</a:t>
              </a:r>
            </a:p>
          </p:txBody>
        </p:sp>
        <p:sp>
          <p:nvSpPr>
            <p:cNvPr id="52258" name="Text Box 15"/>
            <p:cNvSpPr txBox="1">
              <a:spLocks noChangeArrowheads="1"/>
            </p:cNvSpPr>
            <p:nvPr/>
          </p:nvSpPr>
          <p:spPr bwMode="auto">
            <a:xfrm>
              <a:off x="1264" y="2784"/>
              <a:ext cx="539" cy="21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50000"/>
                </a:spcBef>
                <a:buClrTx/>
                <a:buFontTx/>
                <a:buNone/>
              </a:pPr>
              <a:r>
                <a:rPr kumimoji="1" lang="zh-CN" altLang="en-US" sz="1600" b="1">
                  <a:solidFill>
                    <a:srgbClr val="008000"/>
                  </a:solidFill>
                  <a:latin typeface="Times New Roman" panose="02020603050405020304" pitchFamily="18" charset="0"/>
                  <a:ea typeface="宋体" panose="02010600030101010101" pitchFamily="2" charset="-122"/>
                </a:rPr>
                <a:t>开路</a:t>
              </a:r>
            </a:p>
          </p:txBody>
        </p:sp>
      </p:grpSp>
      <p:grpSp>
        <p:nvGrpSpPr>
          <p:cNvPr id="687120" name="Group 16"/>
          <p:cNvGrpSpPr>
            <a:grpSpLocks/>
          </p:cNvGrpSpPr>
          <p:nvPr/>
        </p:nvGrpSpPr>
        <p:grpSpPr bwMode="auto">
          <a:xfrm>
            <a:off x="4932363" y="1797050"/>
            <a:ext cx="3151187" cy="2317750"/>
            <a:chOff x="2455" y="1791"/>
            <a:chExt cx="1985" cy="1460"/>
          </a:xfrm>
        </p:grpSpPr>
        <p:sp>
          <p:nvSpPr>
            <p:cNvPr id="52231" name="Oval 17"/>
            <p:cNvSpPr>
              <a:spLocks noChangeArrowheads="1"/>
            </p:cNvSpPr>
            <p:nvPr/>
          </p:nvSpPr>
          <p:spPr bwMode="auto">
            <a:xfrm>
              <a:off x="2540" y="2273"/>
              <a:ext cx="227" cy="227"/>
            </a:xfrm>
            <a:prstGeom prst="ellipse">
              <a:avLst/>
            </a:prstGeom>
            <a:solidFill>
              <a:schemeClr val="accent1"/>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r>
                <a:rPr kumimoji="1" lang="en-US" altLang="zh-CN" sz="2400">
                  <a:latin typeface="Times New Roman" panose="02020603050405020304" pitchFamily="18" charset="0"/>
                  <a:ea typeface="宋体" panose="02010600030101010101" pitchFamily="2" charset="-122"/>
                </a:rPr>
                <a:t>V</a:t>
              </a:r>
            </a:p>
          </p:txBody>
        </p:sp>
        <p:sp>
          <p:nvSpPr>
            <p:cNvPr id="52232" name="Line 18"/>
            <p:cNvSpPr>
              <a:spLocks noChangeShapeType="1"/>
            </p:cNvSpPr>
            <p:nvPr/>
          </p:nvSpPr>
          <p:spPr bwMode="auto">
            <a:xfrm>
              <a:off x="3105" y="2302"/>
              <a:ext cx="992" cy="0"/>
            </a:xfrm>
            <a:prstGeom prst="line">
              <a:avLst/>
            </a:prstGeom>
            <a:noFill/>
            <a:ln w="38100" cap="sq">
              <a:solidFill>
                <a:srgbClr val="3333FF"/>
              </a:solidFill>
              <a:round/>
              <a:headEnd type="oval" w="med" len="sm"/>
              <a:tailEnd type="oval"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2233" name="Text Box 19"/>
            <p:cNvSpPr txBox="1">
              <a:spLocks noChangeArrowheads="1"/>
            </p:cNvSpPr>
            <p:nvPr/>
          </p:nvSpPr>
          <p:spPr bwMode="auto">
            <a:xfrm>
              <a:off x="3135" y="2358"/>
              <a:ext cx="397" cy="3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50000"/>
                </a:spcBef>
                <a:buClrTx/>
                <a:buFontTx/>
                <a:buNone/>
              </a:pPr>
              <a:r>
                <a:rPr kumimoji="1" lang="zh-CN" altLang="en-US" sz="1600" b="1">
                  <a:solidFill>
                    <a:srgbClr val="008000"/>
                  </a:solidFill>
                  <a:latin typeface="Times New Roman" panose="02020603050405020304" pitchFamily="18" charset="0"/>
                  <a:ea typeface="宋体" panose="02010600030101010101" pitchFamily="2" charset="-122"/>
                </a:rPr>
                <a:t>负载电阻</a:t>
              </a:r>
            </a:p>
          </p:txBody>
        </p:sp>
        <p:sp>
          <p:nvSpPr>
            <p:cNvPr id="52234" name="Text Box 20"/>
            <p:cNvSpPr txBox="1">
              <a:spLocks noChangeArrowheads="1"/>
            </p:cNvSpPr>
            <p:nvPr/>
          </p:nvSpPr>
          <p:spPr bwMode="auto">
            <a:xfrm>
              <a:off x="2455" y="2075"/>
              <a:ext cx="227"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ClrTx/>
                <a:buFontTx/>
                <a:buNone/>
              </a:pPr>
              <a:r>
                <a:rPr kumimoji="1" lang="en-US" altLang="zh-CN" sz="2400" b="1">
                  <a:solidFill>
                    <a:srgbClr val="008000"/>
                  </a:solidFill>
                  <a:latin typeface="Times New Roman" panose="02020603050405020304" pitchFamily="18" charset="0"/>
                  <a:ea typeface="宋体" panose="02010600030101010101" pitchFamily="2" charset="-122"/>
                </a:rPr>
                <a:t>+</a:t>
              </a:r>
            </a:p>
          </p:txBody>
        </p:sp>
        <p:sp>
          <p:nvSpPr>
            <p:cNvPr id="52235" name="Text Box 21"/>
            <p:cNvSpPr txBox="1">
              <a:spLocks noChangeArrowheads="1"/>
            </p:cNvSpPr>
            <p:nvPr/>
          </p:nvSpPr>
          <p:spPr bwMode="auto">
            <a:xfrm>
              <a:off x="2511" y="2387"/>
              <a:ext cx="227"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ClrTx/>
                <a:buFontTx/>
                <a:buNone/>
              </a:pPr>
              <a:r>
                <a:rPr kumimoji="1" lang="en-US" altLang="zh-CN" sz="2400" b="1">
                  <a:solidFill>
                    <a:srgbClr val="008000"/>
                  </a:solidFill>
                  <a:latin typeface="Times New Roman" panose="02020603050405020304" pitchFamily="18" charset="0"/>
                  <a:ea typeface="宋体" panose="02010600030101010101" pitchFamily="2" charset="-122"/>
                </a:rPr>
                <a:t>-</a:t>
              </a:r>
            </a:p>
          </p:txBody>
        </p:sp>
        <p:sp>
          <p:nvSpPr>
            <p:cNvPr id="687126" name="Rectangle 22"/>
            <p:cNvSpPr>
              <a:spLocks noChangeArrowheads="1"/>
            </p:cNvSpPr>
            <p:nvPr/>
          </p:nvSpPr>
          <p:spPr bwMode="auto">
            <a:xfrm rot="-5400000">
              <a:off x="2963" y="2484"/>
              <a:ext cx="273" cy="136"/>
            </a:xfrm>
            <a:prstGeom prst="rect">
              <a:avLst/>
            </a:prstGeom>
            <a:gradFill rotWithShape="1">
              <a:gsLst>
                <a:gs pos="0">
                  <a:schemeClr val="accent1"/>
                </a:gs>
                <a:gs pos="100000">
                  <a:schemeClr val="accent1">
                    <a:gamma/>
                    <a:shade val="46275"/>
                    <a:invGamma/>
                  </a:schemeClr>
                </a:gs>
              </a:gsLst>
              <a:lin ang="5400000" scaled="1"/>
            </a:gra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defRPr>
              </a:lvl1pPr>
              <a:lvl2pPr marL="742950" indent="-285750" algn="ctr">
                <a:defRPr>
                  <a:solidFill>
                    <a:schemeClr val="tx1"/>
                  </a:solidFill>
                  <a:latin typeface="Arial" panose="020B0604020202020204" pitchFamily="34" charset="0"/>
                </a:defRPr>
              </a:lvl2pPr>
              <a:lvl3pPr marL="1143000" indent="-228600" algn="ctr">
                <a:defRPr>
                  <a:solidFill>
                    <a:schemeClr val="tx1"/>
                  </a:solidFill>
                  <a:latin typeface="Arial" panose="020B0604020202020204" pitchFamily="34" charset="0"/>
                </a:defRPr>
              </a:lvl3pPr>
              <a:lvl4pPr marL="1600200" indent="-228600" algn="ctr">
                <a:defRPr>
                  <a:solidFill>
                    <a:schemeClr val="tx1"/>
                  </a:solidFill>
                  <a:latin typeface="Arial" panose="020B0604020202020204" pitchFamily="34" charset="0"/>
                </a:defRPr>
              </a:lvl4pPr>
              <a:lvl5pPr marL="2057400" indent="-228600" algn="ctr">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defRPr/>
              </a:pPr>
              <a:endParaRPr lang="zh-CN" altLang="en-US" smtClean="0">
                <a:ea typeface="宋体" panose="02010600030101010101" pitchFamily="2" charset="-122"/>
              </a:endParaRPr>
            </a:p>
          </p:txBody>
        </p:sp>
        <p:sp>
          <p:nvSpPr>
            <p:cNvPr id="52237" name="Line 23"/>
            <p:cNvSpPr>
              <a:spLocks noChangeShapeType="1"/>
            </p:cNvSpPr>
            <p:nvPr/>
          </p:nvSpPr>
          <p:spPr bwMode="auto">
            <a:xfrm rot="-5400000">
              <a:off x="3827" y="2568"/>
              <a:ext cx="544" cy="0"/>
            </a:xfrm>
            <a:prstGeom prst="line">
              <a:avLst/>
            </a:prstGeom>
            <a:noFill/>
            <a:ln w="12700" cap="sq">
              <a:solidFill>
                <a:schemeClr val="hlink"/>
              </a:solidFill>
              <a:round/>
              <a:headEnd type="triangle" w="sm" len="lg"/>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2238" name="Text Box 24"/>
            <p:cNvSpPr txBox="1">
              <a:spLocks noChangeArrowheads="1"/>
            </p:cNvSpPr>
            <p:nvPr/>
          </p:nvSpPr>
          <p:spPr bwMode="auto">
            <a:xfrm>
              <a:off x="3759" y="2472"/>
              <a:ext cx="681" cy="212"/>
            </a:xfrm>
            <a:prstGeom prst="rect">
              <a:avLst/>
            </a:prstGeom>
            <a:solidFill>
              <a:schemeClr val="bg1"/>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50000"/>
                </a:spcBef>
                <a:buClrTx/>
                <a:buFontTx/>
                <a:buNone/>
              </a:pPr>
              <a:r>
                <a:rPr kumimoji="1" lang="zh-CN" altLang="en-US" sz="1600" b="1">
                  <a:solidFill>
                    <a:srgbClr val="008000"/>
                  </a:solidFill>
                  <a:latin typeface="Times New Roman" panose="02020603050405020304" pitchFamily="18" charset="0"/>
                  <a:ea typeface="宋体" panose="02010600030101010101" pitchFamily="2" charset="-122"/>
                </a:rPr>
                <a:t>光电信号</a:t>
              </a:r>
            </a:p>
          </p:txBody>
        </p:sp>
        <p:sp>
          <p:nvSpPr>
            <p:cNvPr id="52239" name="Text Box 25"/>
            <p:cNvSpPr txBox="1">
              <a:spLocks noChangeArrowheads="1"/>
            </p:cNvSpPr>
            <p:nvPr/>
          </p:nvSpPr>
          <p:spPr bwMode="auto">
            <a:xfrm>
              <a:off x="2965" y="3039"/>
              <a:ext cx="765" cy="21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50000"/>
                </a:spcBef>
                <a:buClrTx/>
                <a:buFontTx/>
                <a:buNone/>
              </a:pPr>
              <a:r>
                <a:rPr kumimoji="1" lang="zh-CN" altLang="en-US" sz="1600" b="1">
                  <a:solidFill>
                    <a:srgbClr val="008000"/>
                  </a:solidFill>
                  <a:latin typeface="Times New Roman" panose="02020603050405020304" pitchFamily="18" charset="0"/>
                  <a:ea typeface="宋体" panose="02010600030101010101" pitchFamily="2" charset="-122"/>
                </a:rPr>
                <a:t>反向偏压</a:t>
              </a:r>
            </a:p>
          </p:txBody>
        </p:sp>
        <p:grpSp>
          <p:nvGrpSpPr>
            <p:cNvPr id="52240" name="Group 26"/>
            <p:cNvGrpSpPr>
              <a:grpSpLocks/>
            </p:cNvGrpSpPr>
            <p:nvPr/>
          </p:nvGrpSpPr>
          <p:grpSpPr bwMode="auto">
            <a:xfrm>
              <a:off x="3032" y="1990"/>
              <a:ext cx="136" cy="136"/>
              <a:chOff x="839" y="2523"/>
              <a:chExt cx="136" cy="136"/>
            </a:xfrm>
          </p:grpSpPr>
          <p:sp>
            <p:nvSpPr>
              <p:cNvPr id="687131" name="AutoShape 27"/>
              <p:cNvSpPr>
                <a:spLocks noChangeArrowheads="1"/>
              </p:cNvSpPr>
              <p:nvPr/>
            </p:nvSpPr>
            <p:spPr bwMode="auto">
              <a:xfrm>
                <a:off x="839" y="2523"/>
                <a:ext cx="136" cy="136"/>
              </a:xfrm>
              <a:prstGeom prst="triangle">
                <a:avLst>
                  <a:gd name="adj" fmla="val 50000"/>
                </a:avLst>
              </a:prstGeom>
              <a:gradFill rotWithShape="1">
                <a:gsLst>
                  <a:gs pos="0">
                    <a:schemeClr val="accent1"/>
                  </a:gs>
                  <a:gs pos="100000">
                    <a:schemeClr val="accent1">
                      <a:gamma/>
                      <a:shade val="46275"/>
                      <a:invGamma/>
                    </a:schemeClr>
                  </a:gs>
                </a:gsLst>
                <a:lin ang="0" scaled="1"/>
              </a:gra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defRPr>
                </a:lvl1pPr>
                <a:lvl2pPr marL="742950" indent="-285750" algn="ctr">
                  <a:defRPr>
                    <a:solidFill>
                      <a:schemeClr val="tx1"/>
                    </a:solidFill>
                    <a:latin typeface="Arial" panose="020B0604020202020204" pitchFamily="34" charset="0"/>
                  </a:defRPr>
                </a:lvl2pPr>
                <a:lvl3pPr marL="1143000" indent="-228600" algn="ctr">
                  <a:defRPr>
                    <a:solidFill>
                      <a:schemeClr val="tx1"/>
                    </a:solidFill>
                    <a:latin typeface="Arial" panose="020B0604020202020204" pitchFamily="34" charset="0"/>
                  </a:defRPr>
                </a:lvl3pPr>
                <a:lvl4pPr marL="1600200" indent="-228600" algn="ctr">
                  <a:defRPr>
                    <a:solidFill>
                      <a:schemeClr val="tx1"/>
                    </a:solidFill>
                    <a:latin typeface="Arial" panose="020B0604020202020204" pitchFamily="34" charset="0"/>
                  </a:defRPr>
                </a:lvl4pPr>
                <a:lvl5pPr marL="2057400" indent="-228600" algn="ctr">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defRPr/>
                </a:pPr>
                <a:endParaRPr lang="zh-CN" altLang="en-US" smtClean="0">
                  <a:ea typeface="宋体" panose="02010600030101010101" pitchFamily="2" charset="-122"/>
                </a:endParaRPr>
              </a:p>
            </p:txBody>
          </p:sp>
          <p:sp>
            <p:nvSpPr>
              <p:cNvPr id="52250" name="Line 28"/>
              <p:cNvSpPr>
                <a:spLocks noChangeShapeType="1"/>
              </p:cNvSpPr>
              <p:nvPr/>
            </p:nvSpPr>
            <p:spPr bwMode="auto">
              <a:xfrm>
                <a:off x="839" y="2523"/>
                <a:ext cx="136" cy="0"/>
              </a:xfrm>
              <a:prstGeom prst="line">
                <a:avLst/>
              </a:prstGeom>
              <a:noFill/>
              <a:ln w="381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52241" name="Freeform 29"/>
            <p:cNvSpPr>
              <a:spLocks/>
            </p:cNvSpPr>
            <p:nvPr/>
          </p:nvSpPr>
          <p:spPr bwMode="auto">
            <a:xfrm>
              <a:off x="2653" y="1791"/>
              <a:ext cx="454" cy="482"/>
            </a:xfrm>
            <a:custGeom>
              <a:avLst/>
              <a:gdLst>
                <a:gd name="T0" fmla="*/ 0 w 454"/>
                <a:gd name="T1" fmla="*/ 482 h 482"/>
                <a:gd name="T2" fmla="*/ 0 w 454"/>
                <a:gd name="T3" fmla="*/ 0 h 482"/>
                <a:gd name="T4" fmla="*/ 454 w 454"/>
                <a:gd name="T5" fmla="*/ 0 h 482"/>
                <a:gd name="T6" fmla="*/ 454 w 454"/>
                <a:gd name="T7" fmla="*/ 199 h 48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54" h="482">
                  <a:moveTo>
                    <a:pt x="0" y="482"/>
                  </a:moveTo>
                  <a:lnTo>
                    <a:pt x="0" y="0"/>
                  </a:lnTo>
                  <a:lnTo>
                    <a:pt x="454" y="0"/>
                  </a:lnTo>
                  <a:lnTo>
                    <a:pt x="454" y="199"/>
                  </a:lnTo>
                </a:path>
              </a:pathLst>
            </a:custGeom>
            <a:noFill/>
            <a:ln w="38100" cap="sq" cmpd="sng">
              <a:solidFill>
                <a:srgbClr val="3333FF"/>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2242" name="Freeform 30"/>
            <p:cNvSpPr>
              <a:spLocks/>
            </p:cNvSpPr>
            <p:nvPr/>
          </p:nvSpPr>
          <p:spPr bwMode="auto">
            <a:xfrm>
              <a:off x="2653" y="2500"/>
              <a:ext cx="454" cy="454"/>
            </a:xfrm>
            <a:custGeom>
              <a:avLst/>
              <a:gdLst>
                <a:gd name="T0" fmla="*/ 0 w 454"/>
                <a:gd name="T1" fmla="*/ 0 h 454"/>
                <a:gd name="T2" fmla="*/ 0 w 454"/>
                <a:gd name="T3" fmla="*/ 454 h 454"/>
                <a:gd name="T4" fmla="*/ 454 w 454"/>
                <a:gd name="T5" fmla="*/ 454 h 454"/>
                <a:gd name="T6" fmla="*/ 454 w 454"/>
                <a:gd name="T7" fmla="*/ 199 h 45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54" h="454">
                  <a:moveTo>
                    <a:pt x="0" y="0"/>
                  </a:moveTo>
                  <a:lnTo>
                    <a:pt x="0" y="454"/>
                  </a:lnTo>
                  <a:lnTo>
                    <a:pt x="454" y="454"/>
                  </a:lnTo>
                  <a:lnTo>
                    <a:pt x="454" y="199"/>
                  </a:lnTo>
                </a:path>
              </a:pathLst>
            </a:custGeom>
            <a:noFill/>
            <a:ln w="38100" cap="sq" cmpd="sng">
              <a:solidFill>
                <a:srgbClr val="3333FF"/>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2243" name="Line 31"/>
            <p:cNvSpPr>
              <a:spLocks noChangeShapeType="1"/>
            </p:cNvSpPr>
            <p:nvPr/>
          </p:nvSpPr>
          <p:spPr bwMode="auto">
            <a:xfrm>
              <a:off x="3107" y="2132"/>
              <a:ext cx="0" cy="283"/>
            </a:xfrm>
            <a:prstGeom prst="line">
              <a:avLst/>
            </a:prstGeom>
            <a:noFill/>
            <a:ln w="38100" cap="sq">
              <a:solidFill>
                <a:srgbClr val="3333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2244" name="Line 32"/>
            <p:cNvSpPr>
              <a:spLocks noChangeShapeType="1"/>
            </p:cNvSpPr>
            <p:nvPr/>
          </p:nvSpPr>
          <p:spPr bwMode="auto">
            <a:xfrm>
              <a:off x="3105" y="2840"/>
              <a:ext cx="992" cy="0"/>
            </a:xfrm>
            <a:prstGeom prst="line">
              <a:avLst/>
            </a:prstGeom>
            <a:noFill/>
            <a:ln w="38100" cap="sq">
              <a:solidFill>
                <a:srgbClr val="3333FF"/>
              </a:solidFill>
              <a:round/>
              <a:headEnd type="oval" w="med" len="sm"/>
              <a:tailEnd type="oval"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52245" name="Group 33"/>
            <p:cNvGrpSpPr>
              <a:grpSpLocks/>
            </p:cNvGrpSpPr>
            <p:nvPr/>
          </p:nvGrpSpPr>
          <p:grpSpPr bwMode="auto">
            <a:xfrm flipH="1">
              <a:off x="3192" y="1820"/>
              <a:ext cx="217" cy="274"/>
              <a:chOff x="934" y="1990"/>
              <a:chExt cx="217" cy="274"/>
            </a:xfrm>
          </p:grpSpPr>
          <p:sp>
            <p:nvSpPr>
              <p:cNvPr id="52247" name="Freeform 34"/>
              <p:cNvSpPr>
                <a:spLocks/>
              </p:cNvSpPr>
              <p:nvPr/>
            </p:nvSpPr>
            <p:spPr bwMode="auto">
              <a:xfrm>
                <a:off x="1009" y="1990"/>
                <a:ext cx="142" cy="227"/>
              </a:xfrm>
              <a:custGeom>
                <a:avLst/>
                <a:gdLst>
                  <a:gd name="T0" fmla="*/ 142 w 142"/>
                  <a:gd name="T1" fmla="*/ 227 h 227"/>
                  <a:gd name="T2" fmla="*/ 57 w 142"/>
                  <a:gd name="T3" fmla="*/ 142 h 227"/>
                  <a:gd name="T4" fmla="*/ 113 w 142"/>
                  <a:gd name="T5" fmla="*/ 114 h 227"/>
                  <a:gd name="T6" fmla="*/ 0 w 142"/>
                  <a:gd name="T7" fmla="*/ 0 h 22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2" h="227">
                    <a:moveTo>
                      <a:pt x="142" y="227"/>
                    </a:moveTo>
                    <a:lnTo>
                      <a:pt x="57" y="142"/>
                    </a:lnTo>
                    <a:lnTo>
                      <a:pt x="113" y="114"/>
                    </a:lnTo>
                    <a:lnTo>
                      <a:pt x="0" y="0"/>
                    </a:lnTo>
                  </a:path>
                </a:pathLst>
              </a:custGeom>
              <a:noFill/>
              <a:ln w="28575" cap="sq" cmpd="sng">
                <a:solidFill>
                  <a:srgbClr val="FF3300"/>
                </a:solidFill>
                <a:prstDash val="solid"/>
                <a:round/>
                <a:headEnd type="triangle" w="med" len="med"/>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2248" name="Freeform 35"/>
              <p:cNvSpPr>
                <a:spLocks/>
              </p:cNvSpPr>
              <p:nvPr/>
            </p:nvSpPr>
            <p:spPr bwMode="auto">
              <a:xfrm>
                <a:off x="934" y="2037"/>
                <a:ext cx="142" cy="227"/>
              </a:xfrm>
              <a:custGeom>
                <a:avLst/>
                <a:gdLst>
                  <a:gd name="T0" fmla="*/ 142 w 142"/>
                  <a:gd name="T1" fmla="*/ 227 h 227"/>
                  <a:gd name="T2" fmla="*/ 57 w 142"/>
                  <a:gd name="T3" fmla="*/ 142 h 227"/>
                  <a:gd name="T4" fmla="*/ 113 w 142"/>
                  <a:gd name="T5" fmla="*/ 114 h 227"/>
                  <a:gd name="T6" fmla="*/ 0 w 142"/>
                  <a:gd name="T7" fmla="*/ 0 h 22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2" h="227">
                    <a:moveTo>
                      <a:pt x="142" y="227"/>
                    </a:moveTo>
                    <a:lnTo>
                      <a:pt x="57" y="142"/>
                    </a:lnTo>
                    <a:lnTo>
                      <a:pt x="113" y="114"/>
                    </a:lnTo>
                    <a:lnTo>
                      <a:pt x="0" y="0"/>
                    </a:lnTo>
                  </a:path>
                </a:pathLst>
              </a:custGeom>
              <a:noFill/>
              <a:ln w="28575" cap="sq" cmpd="sng">
                <a:solidFill>
                  <a:srgbClr val="FF3300"/>
                </a:solidFill>
                <a:prstDash val="solid"/>
                <a:round/>
                <a:headEnd type="triangle" w="med" len="med"/>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52246" name="Text Box 36"/>
            <p:cNvSpPr txBox="1">
              <a:spLocks noChangeArrowheads="1"/>
            </p:cNvSpPr>
            <p:nvPr/>
          </p:nvSpPr>
          <p:spPr bwMode="auto">
            <a:xfrm>
              <a:off x="3447" y="1820"/>
              <a:ext cx="539" cy="21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ClrTx/>
                <a:buFontTx/>
                <a:buNone/>
              </a:pPr>
              <a:r>
                <a:rPr kumimoji="1" lang="zh-CN" altLang="en-US" sz="1600" b="1">
                  <a:solidFill>
                    <a:srgbClr val="008000"/>
                  </a:solidFill>
                  <a:latin typeface="Times New Roman" panose="02020603050405020304" pitchFamily="18" charset="0"/>
                  <a:ea typeface="宋体" panose="02010600030101010101" pitchFamily="2" charset="-122"/>
                </a:rPr>
                <a:t>入射光</a:t>
              </a:r>
            </a:p>
          </p:txBody>
        </p:sp>
      </p:grpSp>
      <p:sp>
        <p:nvSpPr>
          <p:cNvPr id="687141" name="Text Box 37"/>
          <p:cNvSpPr txBox="1">
            <a:spLocks noChangeArrowheads="1"/>
          </p:cNvSpPr>
          <p:nvPr/>
        </p:nvSpPr>
        <p:spPr bwMode="auto">
          <a:xfrm>
            <a:off x="971550" y="4038600"/>
            <a:ext cx="7291388" cy="2647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ClrTx/>
              <a:buFontTx/>
              <a:buNone/>
            </a:pPr>
            <a:r>
              <a:rPr kumimoji="1" lang="zh-CN" altLang="en-US" sz="2400" b="1">
                <a:solidFill>
                  <a:srgbClr val="FF3300"/>
                </a:solidFill>
                <a:latin typeface="Times New Roman" panose="02020603050405020304" pitchFamily="18" charset="0"/>
                <a:ea typeface="宋体" panose="02010600030101010101" pitchFamily="2" charset="-122"/>
              </a:rPr>
              <a:t>光电导效应和光伏效应的区别</a:t>
            </a:r>
          </a:p>
          <a:p>
            <a:pPr eaLnBrk="1" hangingPunct="1">
              <a:spcBef>
                <a:spcPct val="50000"/>
              </a:spcBef>
              <a:buClr>
                <a:srgbClr val="008000"/>
              </a:buClr>
              <a:buFont typeface="Wingdings" panose="05000000000000000000" pitchFamily="2" charset="2"/>
              <a:buChar char="Ø"/>
            </a:pPr>
            <a:r>
              <a:rPr kumimoji="1" lang="zh-CN" altLang="en-US" sz="2400" b="1">
                <a:solidFill>
                  <a:srgbClr val="FF3300"/>
                </a:solidFill>
                <a:latin typeface="Times New Roman" panose="02020603050405020304" pitchFamily="18" charset="0"/>
                <a:ea typeface="宋体" panose="02010600030101010101" pitchFamily="2" charset="-122"/>
              </a:rPr>
              <a:t>前者必须在外加偏压下才能正常工作</a:t>
            </a:r>
          </a:p>
          <a:p>
            <a:pPr eaLnBrk="1" hangingPunct="1">
              <a:spcBef>
                <a:spcPct val="50000"/>
              </a:spcBef>
              <a:buClr>
                <a:srgbClr val="008000"/>
              </a:buClr>
              <a:buFont typeface="Wingdings" panose="05000000000000000000" pitchFamily="2" charset="2"/>
              <a:buChar char="Ø"/>
            </a:pPr>
            <a:r>
              <a:rPr kumimoji="1" lang="zh-CN" altLang="en-US" sz="2400" b="1">
                <a:solidFill>
                  <a:srgbClr val="FF3300"/>
                </a:solidFill>
                <a:latin typeface="Times New Roman" panose="02020603050405020304" pitchFamily="18" charset="0"/>
                <a:ea typeface="宋体" panose="02010600030101010101" pitchFamily="2" charset="-122"/>
              </a:rPr>
              <a:t>光伏效应则可以不加偏压，其开路电压就反映了光辐射的信号，但光伏效应器件通常工作在 反偏状态，即给器件加上反向电压，其反向电流即为光电流，此时可以说器件工作在光电导模式下。</a:t>
            </a:r>
            <a:r>
              <a:rPr kumimoji="1" lang="zh-CN" altLang="en-US" sz="1800" b="1">
                <a:solidFill>
                  <a:srgbClr val="FF3300"/>
                </a:solidFill>
                <a:latin typeface="Times New Roman" panose="02020603050405020304" pitchFamily="18" charset="0"/>
                <a:ea typeface="宋体" panose="02010600030101010101" pitchFamily="2" charset="-122"/>
              </a:rPr>
              <a:t> </a:t>
            </a:r>
          </a:p>
        </p:txBody>
      </p:sp>
      <p:sp>
        <p:nvSpPr>
          <p:cNvPr id="687143" name="Rectangle 39"/>
          <p:cNvSpPr>
            <a:spLocks noChangeArrowheads="1"/>
          </p:cNvSpPr>
          <p:nvPr/>
        </p:nvSpPr>
        <p:spPr bwMode="white">
          <a:xfrm>
            <a:off x="1143000" y="587375"/>
            <a:ext cx="7391400" cy="260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a:defRPr sz="2800" b="1">
                <a:solidFill>
                  <a:schemeClr val="bg1"/>
                </a:solidFill>
                <a:latin typeface="Arial" panose="020B0604020202020204" pitchFamily="34" charset="0"/>
              </a:defRPr>
            </a:lvl1pPr>
            <a:lvl2pPr algn="l">
              <a:defRPr sz="2800" b="1">
                <a:solidFill>
                  <a:schemeClr val="bg1"/>
                </a:solidFill>
                <a:latin typeface="Arial" panose="020B0604020202020204" pitchFamily="34" charset="0"/>
              </a:defRPr>
            </a:lvl2pPr>
            <a:lvl3pPr algn="l">
              <a:defRPr sz="2800" b="1">
                <a:solidFill>
                  <a:schemeClr val="bg1"/>
                </a:solidFill>
                <a:latin typeface="Arial" panose="020B0604020202020204" pitchFamily="34" charset="0"/>
              </a:defRPr>
            </a:lvl3pPr>
            <a:lvl4pPr algn="l">
              <a:defRPr sz="2800" b="1">
                <a:solidFill>
                  <a:schemeClr val="bg1"/>
                </a:solidFill>
                <a:latin typeface="Arial" panose="020B0604020202020204" pitchFamily="34" charset="0"/>
              </a:defRPr>
            </a:lvl4pPr>
            <a:lvl5pPr algn="l">
              <a:defRPr sz="2800" b="1">
                <a:solidFill>
                  <a:schemeClr val="bg1"/>
                </a:solidFill>
                <a:latin typeface="Arial" panose="020B0604020202020204" pitchFamily="34" charset="0"/>
              </a:defRPr>
            </a:lvl5pPr>
            <a:lvl6pPr marL="457200" fontAlgn="base">
              <a:spcBef>
                <a:spcPct val="0"/>
              </a:spcBef>
              <a:spcAft>
                <a:spcPct val="0"/>
              </a:spcAft>
              <a:defRPr sz="2800" b="1">
                <a:solidFill>
                  <a:schemeClr val="bg1"/>
                </a:solidFill>
                <a:latin typeface="Arial" panose="020B0604020202020204" pitchFamily="34" charset="0"/>
              </a:defRPr>
            </a:lvl6pPr>
            <a:lvl7pPr marL="914400" fontAlgn="base">
              <a:spcBef>
                <a:spcPct val="0"/>
              </a:spcBef>
              <a:spcAft>
                <a:spcPct val="0"/>
              </a:spcAft>
              <a:defRPr sz="2800" b="1">
                <a:solidFill>
                  <a:schemeClr val="bg1"/>
                </a:solidFill>
                <a:latin typeface="Arial" panose="020B0604020202020204" pitchFamily="34" charset="0"/>
              </a:defRPr>
            </a:lvl7pPr>
            <a:lvl8pPr marL="1371600" fontAlgn="base">
              <a:spcBef>
                <a:spcPct val="0"/>
              </a:spcBef>
              <a:spcAft>
                <a:spcPct val="0"/>
              </a:spcAft>
              <a:defRPr sz="2800" b="1">
                <a:solidFill>
                  <a:schemeClr val="bg1"/>
                </a:solidFill>
                <a:latin typeface="Arial" panose="020B0604020202020204" pitchFamily="34" charset="0"/>
              </a:defRPr>
            </a:lvl8pPr>
            <a:lvl9pPr marL="1828800" fontAlgn="base">
              <a:spcBef>
                <a:spcPct val="0"/>
              </a:spcBef>
              <a:spcAft>
                <a:spcPct val="0"/>
              </a:spcAft>
              <a:defRPr sz="2800" b="1">
                <a:solidFill>
                  <a:schemeClr val="bg1"/>
                </a:solidFill>
                <a:latin typeface="Arial" panose="020B0604020202020204" pitchFamily="34" charset="0"/>
              </a:defRPr>
            </a:lvl9pPr>
          </a:lstStyle>
          <a:p>
            <a:pPr eaLnBrk="1" hangingPunct="1">
              <a:defRPr/>
            </a:pPr>
            <a:r>
              <a:rPr lang="zh-CN" altLang="en-US" sz="2400" b="0" smtClean="0">
                <a:effectLst>
                  <a:outerShdw blurRad="38100" dist="38100" dir="2700000" algn="tl">
                    <a:srgbClr val="C0C0C0"/>
                  </a:outerShdw>
                </a:effectLst>
                <a:ea typeface="宋体" panose="02010600030101010101" pitchFamily="2" charset="-122"/>
              </a:rPr>
              <a:t>内光电效应</a:t>
            </a:r>
            <a:r>
              <a:rPr lang="en-US" altLang="zh-CN" sz="2400" b="0" smtClean="0">
                <a:effectLst>
                  <a:outerShdw blurRad="38100" dist="38100" dir="2700000" algn="tl">
                    <a:srgbClr val="C0C0C0"/>
                  </a:outerShdw>
                </a:effectLst>
                <a:latin typeface="宋体" panose="02010600030101010101" pitchFamily="2" charset="-122"/>
                <a:ea typeface="宋体" panose="02010600030101010101" pitchFamily="2" charset="-122"/>
              </a:rPr>
              <a:t>——</a:t>
            </a:r>
            <a:r>
              <a:rPr lang="zh-CN" altLang="en-US" sz="2400" b="0" smtClean="0">
                <a:effectLst>
                  <a:outerShdw blurRad="38100" dist="38100" dir="2700000" algn="tl">
                    <a:srgbClr val="C0C0C0"/>
                  </a:outerShdw>
                </a:effectLst>
                <a:ea typeface="宋体" panose="02010600030101010101" pitchFamily="2" charset="-122"/>
              </a:rPr>
              <a:t>光伏效应</a:t>
            </a:r>
          </a:p>
        </p:txBody>
      </p:sp>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687107"/>
                                        </p:tgtEl>
                                        <p:attrNameLst>
                                          <p:attrName>style.visibility</p:attrName>
                                        </p:attrNameLst>
                                      </p:cBhvr>
                                      <p:to>
                                        <p:strVal val="visible"/>
                                      </p:to>
                                    </p:set>
                                    <p:animEffect transition="in" filter="fade">
                                      <p:cBhvr>
                                        <p:cTn id="7" dur="2000"/>
                                        <p:tgtEl>
                                          <p:spTgt spid="68710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687120"/>
                                        </p:tgtEl>
                                        <p:attrNameLst>
                                          <p:attrName>style.visibility</p:attrName>
                                        </p:attrNameLst>
                                      </p:cBhvr>
                                      <p:to>
                                        <p:strVal val="visible"/>
                                      </p:to>
                                    </p:set>
                                    <p:animEffect transition="in" filter="fade">
                                      <p:cBhvr>
                                        <p:cTn id="12" dur="2000"/>
                                        <p:tgtEl>
                                          <p:spTgt spid="687120"/>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687141">
                                            <p:txEl>
                                              <p:pRg st="0" end="0"/>
                                            </p:txEl>
                                          </p:spTgt>
                                        </p:tgtEl>
                                        <p:attrNameLst>
                                          <p:attrName>style.visibility</p:attrName>
                                        </p:attrNameLst>
                                      </p:cBhvr>
                                      <p:to>
                                        <p:strVal val="visible"/>
                                      </p:to>
                                    </p:set>
                                    <p:animEffect transition="in" filter="blinds(horizontal)">
                                      <p:cBhvr>
                                        <p:cTn id="17" dur="500"/>
                                        <p:tgtEl>
                                          <p:spTgt spid="687141">
                                            <p:txEl>
                                              <p:pRg st="0" end="0"/>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nodeType="clickEffect">
                                  <p:stCondLst>
                                    <p:cond delay="0"/>
                                  </p:stCondLst>
                                  <p:childTnLst>
                                    <p:set>
                                      <p:cBhvr>
                                        <p:cTn id="21" dur="1" fill="hold">
                                          <p:stCondLst>
                                            <p:cond delay="0"/>
                                          </p:stCondLst>
                                        </p:cTn>
                                        <p:tgtEl>
                                          <p:spTgt spid="687141">
                                            <p:txEl>
                                              <p:pRg st="1" end="1"/>
                                            </p:txEl>
                                          </p:spTgt>
                                        </p:tgtEl>
                                        <p:attrNameLst>
                                          <p:attrName>style.visibility</p:attrName>
                                        </p:attrNameLst>
                                      </p:cBhvr>
                                      <p:to>
                                        <p:strVal val="visible"/>
                                      </p:to>
                                    </p:set>
                                    <p:animEffect transition="in" filter="fade">
                                      <p:cBhvr>
                                        <p:cTn id="22" dur="2000"/>
                                        <p:tgtEl>
                                          <p:spTgt spid="687141">
                                            <p:txEl>
                                              <p:pRg st="1" end="1"/>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687141">
                                            <p:txEl>
                                              <p:pRg st="2" end="2"/>
                                            </p:txEl>
                                          </p:spTgt>
                                        </p:tgtEl>
                                        <p:attrNameLst>
                                          <p:attrName>style.visibility</p:attrName>
                                        </p:attrNameLst>
                                      </p:cBhvr>
                                      <p:to>
                                        <p:strVal val="visible"/>
                                      </p:to>
                                    </p:set>
                                    <p:animEffect transition="in" filter="blinds(horizontal)">
                                      <p:cBhvr>
                                        <p:cTn id="27" dur="500"/>
                                        <p:tgtEl>
                                          <p:spTgt spid="68714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p:txBody>
          <a:bodyPr/>
          <a:lstStyle/>
          <a:p>
            <a:pPr eaLnBrk="1" hangingPunct="1"/>
            <a:r>
              <a:rPr lang="zh-CN" altLang="en-US" b="0" smtClean="0">
                <a:ea typeface="宋体" panose="02010600030101010101" pitchFamily="2" charset="-122"/>
              </a:rPr>
              <a:t>光伏器件</a:t>
            </a:r>
          </a:p>
        </p:txBody>
      </p:sp>
      <p:sp>
        <p:nvSpPr>
          <p:cNvPr id="53251" name="Rectangle 3"/>
          <p:cNvSpPr>
            <a:spLocks noGrp="1" noChangeArrowheads="1"/>
          </p:cNvSpPr>
          <p:nvPr>
            <p:ph type="body" idx="1"/>
          </p:nvPr>
        </p:nvSpPr>
        <p:spPr>
          <a:xfrm>
            <a:off x="2209800" y="2371725"/>
            <a:ext cx="3200400" cy="3190875"/>
          </a:xfrm>
        </p:spPr>
        <p:txBody>
          <a:bodyPr/>
          <a:lstStyle/>
          <a:p>
            <a:pPr eaLnBrk="1" hangingPunct="1"/>
            <a:endParaRPr lang="zh-CN" altLang="en-US" b="1" dirty="0" smtClean="0">
              <a:solidFill>
                <a:srgbClr val="3333FF"/>
              </a:solidFill>
              <a:latin typeface="Times New Roman" panose="02020603050405020304" pitchFamily="18" charset="0"/>
              <a:ea typeface="宋体" panose="02010600030101010101" pitchFamily="2" charset="-122"/>
            </a:endParaRPr>
          </a:p>
          <a:p>
            <a:pPr eaLnBrk="1" hangingPunct="1"/>
            <a:r>
              <a:rPr lang="zh-CN" altLang="en-US" b="1" dirty="0">
                <a:solidFill>
                  <a:srgbClr val="3333FF"/>
                </a:solidFill>
                <a:latin typeface="Times New Roman" panose="02020603050405020304" pitchFamily="18" charset="0"/>
                <a:ea typeface="宋体" panose="02010600030101010101" pitchFamily="2" charset="-122"/>
              </a:rPr>
              <a:t>光敏二极管</a:t>
            </a:r>
          </a:p>
          <a:p>
            <a:pPr eaLnBrk="1" hangingPunct="1"/>
            <a:endParaRPr lang="zh-CN" altLang="en-US" b="1" dirty="0" smtClean="0">
              <a:solidFill>
                <a:srgbClr val="3333FF"/>
              </a:solidFill>
              <a:latin typeface="Times New Roman" panose="02020603050405020304" pitchFamily="18" charset="0"/>
              <a:ea typeface="宋体" panose="02010600030101010101" pitchFamily="2" charset="-122"/>
            </a:endParaRPr>
          </a:p>
          <a:p>
            <a:pPr eaLnBrk="1" hangingPunct="1"/>
            <a:r>
              <a:rPr lang="zh-CN" altLang="en-US" b="1" dirty="0">
                <a:solidFill>
                  <a:srgbClr val="3333FF"/>
                </a:solidFill>
                <a:latin typeface="Times New Roman" panose="02020603050405020304" pitchFamily="18" charset="0"/>
                <a:ea typeface="宋体" panose="02010600030101010101" pitchFamily="2" charset="-122"/>
              </a:rPr>
              <a:t>光电池</a:t>
            </a:r>
          </a:p>
          <a:p>
            <a:pPr eaLnBrk="1" hangingPunct="1"/>
            <a:endParaRPr lang="zh-CN" altLang="en-US" dirty="0" smtClean="0">
              <a:ea typeface="宋体" panose="02010600030101010101" pitchFamily="2" charset="-122"/>
            </a:endParaRPr>
          </a:p>
        </p:txBody>
      </p:sp>
    </p:spTree>
  </p:cSld>
  <p:clrMapOvr>
    <a:masterClrMapping/>
  </p:clrMapOvr>
  <p:transition>
    <p:blinds dir="vert"/>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0178" name="Rectangle 2"/>
          <p:cNvSpPr>
            <a:spLocks noGrp="1" noChangeArrowheads="1"/>
          </p:cNvSpPr>
          <p:nvPr>
            <p:ph type="title"/>
          </p:nvPr>
        </p:nvSpPr>
        <p:spPr/>
        <p:txBody>
          <a:bodyPr/>
          <a:lstStyle/>
          <a:p>
            <a:pPr eaLnBrk="1" hangingPunct="1">
              <a:defRPr/>
            </a:pPr>
            <a:r>
              <a:rPr lang="zh-CN" altLang="en-US" b="0" smtClean="0">
                <a:effectLst>
                  <a:outerShdw blurRad="38100" dist="38100" dir="2700000" algn="tl">
                    <a:srgbClr val="C0C0C0"/>
                  </a:outerShdw>
                </a:effectLst>
                <a:latin typeface="Times New Roman" panose="02020603050405020304" pitchFamily="18" charset="0"/>
                <a:ea typeface="宋体" panose="02010600030101010101" pitchFamily="2" charset="-122"/>
              </a:rPr>
              <a:t>光电池</a:t>
            </a:r>
          </a:p>
        </p:txBody>
      </p:sp>
      <p:sp>
        <p:nvSpPr>
          <p:cNvPr id="55299" name="Rectangle 3"/>
          <p:cNvSpPr>
            <a:spLocks noGrp="1" noChangeArrowheads="1"/>
          </p:cNvSpPr>
          <p:nvPr>
            <p:ph type="body" idx="1"/>
          </p:nvPr>
        </p:nvSpPr>
        <p:spPr>
          <a:xfrm>
            <a:off x="609600" y="1447800"/>
            <a:ext cx="8229600" cy="4686300"/>
          </a:xfrm>
        </p:spPr>
        <p:txBody>
          <a:bodyPr/>
          <a:lstStyle/>
          <a:p>
            <a:pPr marL="609600" indent="-609600" eaLnBrk="1" hangingPunct="1">
              <a:lnSpc>
                <a:spcPct val="90000"/>
              </a:lnSpc>
              <a:buFont typeface="Wingdings" panose="05000000000000000000" pitchFamily="2" charset="2"/>
              <a:buNone/>
            </a:pPr>
            <a:r>
              <a:rPr lang="zh-CN" altLang="en-US" b="1" smtClean="0">
                <a:solidFill>
                  <a:srgbClr val="FF0000"/>
                </a:solidFill>
                <a:latin typeface="Times New Roman" panose="02020603050405020304" pitchFamily="18" charset="0"/>
                <a:ea typeface="宋体" panose="02010600030101010101" pitchFamily="2" charset="-122"/>
              </a:rPr>
              <a:t>特性：</a:t>
            </a:r>
          </a:p>
          <a:p>
            <a:pPr marL="609600" indent="-609600" eaLnBrk="1" hangingPunct="1">
              <a:lnSpc>
                <a:spcPct val="90000"/>
              </a:lnSpc>
              <a:buFont typeface="Wingdings" panose="05000000000000000000" pitchFamily="2" charset="2"/>
              <a:buNone/>
            </a:pPr>
            <a:endParaRPr lang="zh-CN" altLang="en-US" b="1" smtClean="0">
              <a:solidFill>
                <a:srgbClr val="FF0000"/>
              </a:solidFill>
              <a:latin typeface="Times New Roman" panose="02020603050405020304" pitchFamily="18" charset="0"/>
              <a:ea typeface="宋体" panose="02010600030101010101" pitchFamily="2" charset="-122"/>
            </a:endParaRPr>
          </a:p>
          <a:p>
            <a:pPr marL="609600" indent="-609600" eaLnBrk="1" hangingPunct="1">
              <a:lnSpc>
                <a:spcPct val="90000"/>
              </a:lnSpc>
            </a:pPr>
            <a:r>
              <a:rPr lang="zh-CN" altLang="en-US" b="1" smtClean="0">
                <a:solidFill>
                  <a:schemeClr val="tx2"/>
                </a:solidFill>
                <a:latin typeface="Times New Roman" panose="02020603050405020304" pitchFamily="18" charset="0"/>
                <a:ea typeface="宋体" panose="02010600030101010101" pitchFamily="2" charset="-122"/>
              </a:rPr>
              <a:t>波长范围</a:t>
            </a:r>
            <a:r>
              <a:rPr lang="en-US" altLang="zh-CN" b="1" smtClean="0">
                <a:solidFill>
                  <a:schemeClr val="tx2"/>
                </a:solidFill>
                <a:latin typeface="Times New Roman" panose="02020603050405020304" pitchFamily="18" charset="0"/>
                <a:ea typeface="宋体" panose="02010600030101010101" pitchFamily="2" charset="-122"/>
              </a:rPr>
              <a:t>: </a:t>
            </a:r>
            <a:r>
              <a:rPr lang="en-US" altLang="zh-CN" b="1" smtClean="0">
                <a:latin typeface="Times New Roman" panose="02020603050405020304" pitchFamily="18" charset="0"/>
                <a:ea typeface="宋体" panose="02010600030101010101" pitchFamily="2" charset="-122"/>
              </a:rPr>
              <a:t> </a:t>
            </a:r>
            <a:r>
              <a:rPr lang="zh-CN" altLang="en-US" b="1" smtClean="0">
                <a:latin typeface="Times New Roman" panose="02020603050405020304" pitchFamily="18" charset="0"/>
                <a:ea typeface="宋体" panose="02010600030101010101" pitchFamily="2" charset="-122"/>
              </a:rPr>
              <a:t>硅光电池为</a:t>
            </a:r>
            <a:r>
              <a:rPr lang="en-US" altLang="zh-CN" b="1" smtClean="0">
                <a:latin typeface="Times New Roman" panose="02020603050405020304" pitchFamily="18" charset="0"/>
                <a:ea typeface="宋体" panose="02010600030101010101" pitchFamily="2" charset="-122"/>
              </a:rPr>
              <a:t>400 — 1100 nm</a:t>
            </a:r>
            <a:r>
              <a:rPr lang="zh-CN" altLang="en-US" b="1" smtClean="0">
                <a:latin typeface="Times New Roman" panose="02020603050405020304" pitchFamily="18" charset="0"/>
                <a:ea typeface="宋体" panose="02010600030101010101" pitchFamily="2" charset="-122"/>
              </a:rPr>
              <a:t>，峰值波长在 </a:t>
            </a:r>
            <a:r>
              <a:rPr lang="en-US" altLang="zh-CN" b="1" smtClean="0">
                <a:latin typeface="Times New Roman" panose="02020603050405020304" pitchFamily="18" charset="0"/>
                <a:ea typeface="宋体" panose="02010600030101010101" pitchFamily="2" charset="-122"/>
              </a:rPr>
              <a:t>850 nm </a:t>
            </a:r>
            <a:r>
              <a:rPr lang="zh-CN" altLang="en-US" b="1" smtClean="0">
                <a:latin typeface="Times New Roman" panose="02020603050405020304" pitchFamily="18" charset="0"/>
                <a:ea typeface="宋体" panose="02010600030101010101" pitchFamily="2" charset="-122"/>
              </a:rPr>
              <a:t>附近；</a:t>
            </a:r>
          </a:p>
          <a:p>
            <a:pPr marL="609600" indent="-609600" eaLnBrk="1" hangingPunct="1">
              <a:lnSpc>
                <a:spcPct val="90000"/>
              </a:lnSpc>
            </a:pPr>
            <a:endParaRPr lang="zh-CN" altLang="en-US" b="1" smtClean="0">
              <a:latin typeface="Times New Roman" panose="02020603050405020304" pitchFamily="18" charset="0"/>
              <a:ea typeface="宋体" panose="02010600030101010101" pitchFamily="2" charset="-122"/>
            </a:endParaRPr>
          </a:p>
          <a:p>
            <a:pPr marL="609600" indent="-609600" eaLnBrk="1" hangingPunct="1">
              <a:lnSpc>
                <a:spcPct val="90000"/>
              </a:lnSpc>
            </a:pPr>
            <a:r>
              <a:rPr lang="zh-CN" altLang="en-US" b="1" smtClean="0">
                <a:solidFill>
                  <a:schemeClr val="tx2"/>
                </a:solidFill>
                <a:latin typeface="Times New Roman" panose="02020603050405020304" pitchFamily="18" charset="0"/>
                <a:ea typeface="宋体" panose="02010600030101010101" pitchFamily="2" charset="-122"/>
              </a:rPr>
              <a:t>灵敏度：</a:t>
            </a:r>
            <a:r>
              <a:rPr lang="zh-CN" altLang="en-US" b="1" smtClean="0">
                <a:latin typeface="Times New Roman" panose="02020603050405020304" pitchFamily="18" charset="0"/>
                <a:ea typeface="宋体" panose="02010600030101010101" pitchFamily="2" charset="-122"/>
              </a:rPr>
              <a:t>硅光电池为 </a:t>
            </a:r>
            <a:r>
              <a:rPr lang="en-US" altLang="zh-CN" b="1" smtClean="0">
                <a:latin typeface="Times New Roman" panose="02020603050405020304" pitchFamily="18" charset="0"/>
                <a:ea typeface="宋体" panose="02010600030101010101" pitchFamily="2" charset="-122"/>
              </a:rPr>
              <a:t>6-8 </a:t>
            </a:r>
            <a:r>
              <a:rPr lang="zh-CN" altLang="en-US" b="1" smtClean="0">
                <a:latin typeface="Times New Roman" panose="02020603050405020304" pitchFamily="18" charset="0"/>
                <a:ea typeface="宋体" panose="02010600030101010101" pitchFamily="2" charset="-122"/>
              </a:rPr>
              <a:t>毫安／流明； </a:t>
            </a:r>
          </a:p>
          <a:p>
            <a:pPr marL="609600" indent="-609600" eaLnBrk="1" hangingPunct="1">
              <a:lnSpc>
                <a:spcPct val="90000"/>
              </a:lnSpc>
            </a:pPr>
            <a:endParaRPr lang="zh-CN" altLang="en-US" b="1" smtClean="0">
              <a:latin typeface="Times New Roman" panose="02020603050405020304" pitchFamily="18" charset="0"/>
              <a:ea typeface="宋体" panose="02010600030101010101" pitchFamily="2" charset="-122"/>
            </a:endParaRPr>
          </a:p>
          <a:p>
            <a:pPr marL="609600" indent="-609600" eaLnBrk="1" hangingPunct="1">
              <a:lnSpc>
                <a:spcPct val="90000"/>
              </a:lnSpc>
            </a:pPr>
            <a:r>
              <a:rPr lang="zh-CN" altLang="en-US" b="1" smtClean="0">
                <a:solidFill>
                  <a:schemeClr val="tx2"/>
                </a:solidFill>
                <a:latin typeface="Times New Roman" panose="02020603050405020304" pitchFamily="18" charset="0"/>
                <a:ea typeface="宋体" panose="02010600030101010101" pitchFamily="2" charset="-122"/>
              </a:rPr>
              <a:t>可靠性好，寿命也较长；</a:t>
            </a:r>
          </a:p>
          <a:p>
            <a:pPr marL="609600" indent="-609600" eaLnBrk="1" hangingPunct="1">
              <a:lnSpc>
                <a:spcPct val="90000"/>
              </a:lnSpc>
              <a:buFont typeface="Wingdings" panose="05000000000000000000" pitchFamily="2" charset="2"/>
              <a:buNone/>
            </a:pPr>
            <a:r>
              <a:rPr lang="zh-CN" altLang="en-US" b="1" smtClean="0">
                <a:solidFill>
                  <a:schemeClr val="tx2"/>
                </a:solidFill>
                <a:latin typeface="Times New Roman" panose="02020603050405020304" pitchFamily="18" charset="0"/>
                <a:ea typeface="宋体" panose="02010600030101010101" pitchFamily="2" charset="-122"/>
              </a:rPr>
              <a:t>  </a:t>
            </a:r>
          </a:p>
          <a:p>
            <a:pPr marL="609600" indent="-609600" eaLnBrk="1" hangingPunct="1">
              <a:lnSpc>
                <a:spcPct val="90000"/>
              </a:lnSpc>
            </a:pPr>
            <a:r>
              <a:rPr lang="zh-CN" altLang="en-US" b="1" smtClean="0">
                <a:solidFill>
                  <a:schemeClr val="tx2"/>
                </a:solidFill>
                <a:latin typeface="Times New Roman" panose="02020603050405020304" pitchFamily="18" charset="0"/>
                <a:ea typeface="宋体" panose="02010600030101010101" pitchFamily="2" charset="-122"/>
              </a:rPr>
              <a:t>体积小。</a:t>
            </a:r>
          </a:p>
        </p:txBody>
      </p:sp>
    </p:spTree>
  </p:cSld>
  <p:clrMapOvr>
    <a:masterClrMapping/>
  </p:clrMapOvr>
  <p:transition>
    <p:blinds dir="vert"/>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1217613" y="508000"/>
            <a:ext cx="6532562" cy="363538"/>
          </a:xfrm>
        </p:spPr>
        <p:txBody>
          <a:bodyPr/>
          <a:lstStyle/>
          <a:p>
            <a:pPr eaLnBrk="1" hangingPunct="1"/>
            <a:r>
              <a:rPr lang="zh-CN" altLang="en-US" sz="2400" b="0" smtClean="0">
                <a:latin typeface="宋体" panose="02010600030101010101" pitchFamily="2" charset="-122"/>
                <a:ea typeface="宋体" panose="02010600030101010101" pitchFamily="2" charset="-122"/>
              </a:rPr>
              <a:t>光探测器的发展历史</a:t>
            </a:r>
          </a:p>
        </p:txBody>
      </p:sp>
      <p:sp>
        <p:nvSpPr>
          <p:cNvPr id="647171" name="Rectangle 3"/>
          <p:cNvSpPr>
            <a:spLocks noGrp="1" noChangeArrowheads="1"/>
          </p:cNvSpPr>
          <p:nvPr>
            <p:ph type="body" idx="1"/>
          </p:nvPr>
        </p:nvSpPr>
        <p:spPr>
          <a:xfrm>
            <a:off x="611188" y="1012825"/>
            <a:ext cx="8056562" cy="5692775"/>
          </a:xfrm>
        </p:spPr>
        <p:txBody>
          <a:bodyPr/>
          <a:lstStyle/>
          <a:p>
            <a:pPr eaLnBrk="1" hangingPunct="1"/>
            <a:r>
              <a:rPr lang="en-US" altLang="zh-CN" sz="2400" b="1" smtClean="0">
                <a:solidFill>
                  <a:srgbClr val="FF3300"/>
                </a:solidFill>
                <a:latin typeface="楷体_GB2312" pitchFamily="49" charset="-122"/>
                <a:ea typeface="楷体_GB2312" pitchFamily="49" charset="-122"/>
              </a:rPr>
              <a:t>1873</a:t>
            </a:r>
            <a:r>
              <a:rPr lang="zh-CN" altLang="en-US" sz="2400" b="1" smtClean="0">
                <a:solidFill>
                  <a:srgbClr val="FF3300"/>
                </a:solidFill>
                <a:latin typeface="楷体_GB2312" pitchFamily="49" charset="-122"/>
                <a:ea typeface="楷体_GB2312" pitchFamily="49" charset="-122"/>
              </a:rPr>
              <a:t>年，英国的</a:t>
            </a:r>
            <a:r>
              <a:rPr lang="en-US" altLang="zh-CN" sz="2400" b="1" smtClean="0">
                <a:solidFill>
                  <a:srgbClr val="FF3300"/>
                </a:solidFill>
                <a:latin typeface="楷体_GB2312" pitchFamily="49" charset="-122"/>
                <a:ea typeface="楷体_GB2312" pitchFamily="49" charset="-122"/>
              </a:rPr>
              <a:t>Smith</a:t>
            </a:r>
            <a:r>
              <a:rPr lang="zh-CN" altLang="en-US" sz="2400" b="1" smtClean="0">
                <a:solidFill>
                  <a:srgbClr val="FF3300"/>
                </a:solidFill>
                <a:latin typeface="楷体_GB2312" pitchFamily="49" charset="-122"/>
                <a:ea typeface="楷体_GB2312" pitchFamily="49" charset="-122"/>
              </a:rPr>
              <a:t>和</a:t>
            </a:r>
            <a:r>
              <a:rPr lang="en-US" altLang="zh-CN" sz="2400" b="1" smtClean="0">
                <a:solidFill>
                  <a:srgbClr val="FF3300"/>
                </a:solidFill>
                <a:latin typeface="楷体_GB2312" pitchFamily="49" charset="-122"/>
                <a:ea typeface="楷体_GB2312" pitchFamily="49" charset="-122"/>
              </a:rPr>
              <a:t>May</a:t>
            </a:r>
            <a:r>
              <a:rPr lang="zh-CN" altLang="en-US" sz="2400" b="1" smtClean="0">
                <a:solidFill>
                  <a:srgbClr val="FF3300"/>
                </a:solidFill>
                <a:latin typeface="楷体_GB2312" pitchFamily="49" charset="-122"/>
                <a:ea typeface="楷体_GB2312" pitchFamily="49" charset="-122"/>
              </a:rPr>
              <a:t>在大西洋横断海底电信局所进行的实验中发现，当光照射到用作电阻的硒</a:t>
            </a:r>
            <a:r>
              <a:rPr lang="en-US" altLang="zh-CN" sz="2400" b="1" smtClean="0">
                <a:solidFill>
                  <a:srgbClr val="FF3300"/>
                </a:solidFill>
                <a:latin typeface="楷体_GB2312" pitchFamily="49" charset="-122"/>
                <a:ea typeface="楷体_GB2312" pitchFamily="49" charset="-122"/>
              </a:rPr>
              <a:t>(Se)</a:t>
            </a:r>
            <a:r>
              <a:rPr lang="zh-CN" altLang="en-US" sz="2400" b="1" smtClean="0">
                <a:solidFill>
                  <a:srgbClr val="FF3300"/>
                </a:solidFill>
                <a:latin typeface="楷体_GB2312" pitchFamily="49" charset="-122"/>
                <a:ea typeface="楷体_GB2312" pitchFamily="49" charset="-122"/>
              </a:rPr>
              <a:t>棒后，其电阻值约改变</a:t>
            </a:r>
            <a:r>
              <a:rPr lang="en-US" altLang="zh-CN" sz="2400" b="1" smtClean="0">
                <a:solidFill>
                  <a:srgbClr val="FF3300"/>
                </a:solidFill>
                <a:latin typeface="楷体_GB2312" pitchFamily="49" charset="-122"/>
                <a:ea typeface="楷体_GB2312" pitchFamily="49" charset="-122"/>
              </a:rPr>
              <a:t>30</a:t>
            </a:r>
            <a:r>
              <a:rPr lang="zh-CN" altLang="en-US" sz="2400" b="1" smtClean="0">
                <a:solidFill>
                  <a:srgbClr val="FF3300"/>
                </a:solidFill>
                <a:latin typeface="楷体_GB2312" pitchFamily="49" charset="-122"/>
                <a:ea typeface="楷体_GB2312" pitchFamily="49" charset="-122"/>
              </a:rPr>
              <a:t>％；</a:t>
            </a:r>
          </a:p>
          <a:p>
            <a:pPr eaLnBrk="1" hangingPunct="1"/>
            <a:r>
              <a:rPr lang="zh-CN" altLang="en-US" sz="2400" b="1" smtClean="0">
                <a:solidFill>
                  <a:schemeClr val="accent2"/>
                </a:solidFill>
                <a:latin typeface="楷体_GB2312" pitchFamily="49" charset="-122"/>
                <a:ea typeface="楷体_GB2312" pitchFamily="49" charset="-122"/>
              </a:rPr>
              <a:t>同年</a:t>
            </a:r>
            <a:r>
              <a:rPr lang="en-US" altLang="zh-CN" sz="2400" b="1" smtClean="0">
                <a:solidFill>
                  <a:schemeClr val="accent2"/>
                </a:solidFill>
                <a:latin typeface="楷体_GB2312" pitchFamily="49" charset="-122"/>
                <a:ea typeface="楷体_GB2312" pitchFamily="49" charset="-122"/>
              </a:rPr>
              <a:t>Simens</a:t>
            </a:r>
            <a:r>
              <a:rPr lang="zh-CN" altLang="en-US" sz="2400" b="1" smtClean="0">
                <a:solidFill>
                  <a:schemeClr val="accent2"/>
                </a:solidFill>
                <a:latin typeface="楷体_GB2312" pitchFamily="49" charset="-122"/>
                <a:ea typeface="楷体_GB2312" pitchFamily="49" charset="-122"/>
              </a:rPr>
              <a:t>将铂金绕在这种硒棒上，制成了第一个光电池；</a:t>
            </a:r>
          </a:p>
          <a:p>
            <a:pPr eaLnBrk="1" hangingPunct="1"/>
            <a:r>
              <a:rPr lang="en-US" altLang="zh-CN" sz="2400" b="1" smtClean="0">
                <a:solidFill>
                  <a:srgbClr val="CC9900"/>
                </a:solidFill>
                <a:latin typeface="楷体_GB2312" pitchFamily="49" charset="-122"/>
                <a:ea typeface="楷体_GB2312" pitchFamily="49" charset="-122"/>
              </a:rPr>
              <a:t>1888</a:t>
            </a:r>
            <a:r>
              <a:rPr lang="zh-CN" altLang="en-US" sz="2400" b="1" smtClean="0">
                <a:solidFill>
                  <a:srgbClr val="CC9900"/>
                </a:solidFill>
                <a:latin typeface="楷体_GB2312" pitchFamily="49" charset="-122"/>
                <a:ea typeface="楷体_GB2312" pitchFamily="49" charset="-122"/>
              </a:rPr>
              <a:t>年，德国的</a:t>
            </a:r>
            <a:r>
              <a:rPr lang="en-US" altLang="zh-CN" sz="2400" b="1" smtClean="0">
                <a:solidFill>
                  <a:srgbClr val="CC9900"/>
                </a:solidFill>
                <a:latin typeface="楷体_GB2312" pitchFamily="49" charset="-122"/>
                <a:ea typeface="楷体_GB2312" pitchFamily="49" charset="-122"/>
              </a:rPr>
              <a:t>Hallwachs</a:t>
            </a:r>
            <a:r>
              <a:rPr lang="zh-CN" altLang="en-US" sz="2400" b="1" smtClean="0">
                <a:solidFill>
                  <a:srgbClr val="CC9900"/>
                </a:solidFill>
                <a:latin typeface="楷体_GB2312" pitchFamily="49" charset="-122"/>
                <a:ea typeface="楷体_GB2312" pitchFamily="49" charset="-122"/>
              </a:rPr>
              <a:t>在作</a:t>
            </a:r>
            <a:r>
              <a:rPr lang="en-US" altLang="zh-CN" sz="2400" b="1" smtClean="0">
                <a:solidFill>
                  <a:srgbClr val="CC9900"/>
                </a:solidFill>
                <a:latin typeface="楷体_GB2312" pitchFamily="49" charset="-122"/>
                <a:ea typeface="楷体_GB2312" pitchFamily="49" charset="-122"/>
              </a:rPr>
              <a:t>Hertz</a:t>
            </a:r>
            <a:r>
              <a:rPr lang="zh-CN" altLang="en-US" sz="2400" b="1" smtClean="0">
                <a:solidFill>
                  <a:srgbClr val="CC9900"/>
                </a:solidFill>
                <a:latin typeface="楷体_GB2312" pitchFamily="49" charset="-122"/>
                <a:ea typeface="楷体_GB2312" pitchFamily="49" charset="-122"/>
              </a:rPr>
              <a:t>的电磁波实验中，发现光照射到金属表面上会引起电子发射；</a:t>
            </a:r>
          </a:p>
          <a:p>
            <a:pPr eaLnBrk="1" hangingPunct="1"/>
            <a:r>
              <a:rPr lang="en-US" altLang="zh-CN" sz="2400" b="1" smtClean="0">
                <a:solidFill>
                  <a:srgbClr val="008000"/>
                </a:solidFill>
                <a:latin typeface="楷体_GB2312" pitchFamily="49" charset="-122"/>
                <a:ea typeface="楷体_GB2312" pitchFamily="49" charset="-122"/>
              </a:rPr>
              <a:t>1909</a:t>
            </a:r>
            <a:r>
              <a:rPr lang="zh-CN" altLang="en-US" sz="2400" b="1" smtClean="0">
                <a:solidFill>
                  <a:srgbClr val="008000"/>
                </a:solidFill>
                <a:latin typeface="楷体_GB2312" pitchFamily="49" charset="-122"/>
                <a:ea typeface="楷体_GB2312" pitchFamily="49" charset="-122"/>
              </a:rPr>
              <a:t>年，</a:t>
            </a:r>
            <a:r>
              <a:rPr lang="en-US" altLang="zh-CN" sz="2400" b="1" smtClean="0">
                <a:solidFill>
                  <a:srgbClr val="008000"/>
                </a:solidFill>
                <a:latin typeface="楷体_GB2312" pitchFamily="49" charset="-122"/>
                <a:ea typeface="楷体_GB2312" pitchFamily="49" charset="-122"/>
              </a:rPr>
              <a:t>Richtmeyer</a:t>
            </a:r>
            <a:r>
              <a:rPr lang="zh-CN" altLang="en-US" sz="2400" b="1" smtClean="0">
                <a:solidFill>
                  <a:srgbClr val="008000"/>
                </a:solidFill>
                <a:latin typeface="楷体_GB2312" pitchFamily="49" charset="-122"/>
                <a:ea typeface="楷体_GB2312" pitchFamily="49" charset="-122"/>
              </a:rPr>
              <a:t>发现，封入真空中的</a:t>
            </a:r>
            <a:r>
              <a:rPr lang="en-US" altLang="zh-CN" sz="2400" b="1" smtClean="0">
                <a:solidFill>
                  <a:srgbClr val="008000"/>
                </a:solidFill>
                <a:latin typeface="楷体_GB2312" pitchFamily="49" charset="-122"/>
                <a:ea typeface="楷体_GB2312" pitchFamily="49" charset="-122"/>
              </a:rPr>
              <a:t>Na</a:t>
            </a:r>
            <a:r>
              <a:rPr lang="zh-CN" altLang="en-US" sz="2400" b="1" smtClean="0">
                <a:solidFill>
                  <a:srgbClr val="008000"/>
                </a:solidFill>
                <a:latin typeface="楷体_GB2312" pitchFamily="49" charset="-122"/>
                <a:ea typeface="楷体_GB2312" pitchFamily="49" charset="-122"/>
              </a:rPr>
              <a:t>光电阴极所发射的电子总数与照射的光子数成正比，奠定了光电管的基础；</a:t>
            </a:r>
          </a:p>
          <a:p>
            <a:pPr eaLnBrk="1" hangingPunct="1"/>
            <a:r>
              <a:rPr lang="zh-CN" altLang="en-US" sz="2400" b="1" smtClean="0">
                <a:solidFill>
                  <a:srgbClr val="3399FF"/>
                </a:solidFill>
                <a:latin typeface="楷体_GB2312" pitchFamily="49" charset="-122"/>
                <a:ea typeface="楷体_GB2312" pitchFamily="49" charset="-122"/>
              </a:rPr>
              <a:t>接着美国的</a:t>
            </a:r>
            <a:r>
              <a:rPr lang="en-US" altLang="zh-CN" sz="2400" b="1" smtClean="0">
                <a:solidFill>
                  <a:srgbClr val="3399FF"/>
                </a:solidFill>
                <a:latin typeface="楷体_GB2312" pitchFamily="49" charset="-122"/>
                <a:ea typeface="楷体_GB2312" pitchFamily="49" charset="-122"/>
              </a:rPr>
              <a:t>Zworkyn</a:t>
            </a:r>
            <a:r>
              <a:rPr lang="zh-CN" altLang="en-US" sz="2400" b="1" smtClean="0">
                <a:solidFill>
                  <a:srgbClr val="3399FF"/>
                </a:solidFill>
                <a:latin typeface="楷体_GB2312" pitchFamily="49" charset="-122"/>
                <a:ea typeface="楷体_GB2312" pitchFamily="49" charset="-122"/>
              </a:rPr>
              <a:t>研制出各种光电阴极材料，并制造出了光电倍增管，并于</a:t>
            </a:r>
            <a:r>
              <a:rPr lang="en-US" altLang="zh-CN" sz="2400" b="1" smtClean="0">
                <a:solidFill>
                  <a:srgbClr val="3399FF"/>
                </a:solidFill>
                <a:latin typeface="楷体_GB2312" pitchFamily="49" charset="-122"/>
                <a:ea typeface="楷体_GB2312" pitchFamily="49" charset="-122"/>
              </a:rPr>
              <a:t>1933</a:t>
            </a:r>
            <a:r>
              <a:rPr lang="zh-CN" altLang="en-US" sz="2400" b="1" smtClean="0">
                <a:solidFill>
                  <a:srgbClr val="3399FF"/>
                </a:solidFill>
                <a:latin typeface="楷体_GB2312" pitchFamily="49" charset="-122"/>
                <a:ea typeface="楷体_GB2312" pitchFamily="49" charset="-122"/>
              </a:rPr>
              <a:t>年发明了光电摄像管；</a:t>
            </a:r>
          </a:p>
          <a:p>
            <a:pPr eaLnBrk="1" hangingPunct="1"/>
            <a:r>
              <a:rPr lang="en-US" altLang="zh-CN" sz="2400" b="1" smtClean="0">
                <a:solidFill>
                  <a:srgbClr val="6600FF"/>
                </a:solidFill>
                <a:latin typeface="楷体_GB2312" pitchFamily="49" charset="-122"/>
                <a:ea typeface="楷体_GB2312" pitchFamily="49" charset="-122"/>
              </a:rPr>
              <a:t>1950</a:t>
            </a:r>
            <a:r>
              <a:rPr lang="zh-CN" altLang="en-US" sz="2400" b="1" smtClean="0">
                <a:solidFill>
                  <a:srgbClr val="6600FF"/>
                </a:solidFill>
                <a:latin typeface="楷体_GB2312" pitchFamily="49" charset="-122"/>
                <a:ea typeface="楷体_GB2312" pitchFamily="49" charset="-122"/>
              </a:rPr>
              <a:t>年，美国的</a:t>
            </a:r>
            <a:r>
              <a:rPr lang="en-US" altLang="zh-CN" sz="2400" b="1" smtClean="0">
                <a:solidFill>
                  <a:srgbClr val="6600FF"/>
                </a:solidFill>
                <a:latin typeface="楷体_GB2312" pitchFamily="49" charset="-122"/>
                <a:ea typeface="楷体_GB2312" pitchFamily="49" charset="-122"/>
              </a:rPr>
              <a:t>Weimer</a:t>
            </a:r>
            <a:r>
              <a:rPr lang="zh-CN" altLang="en-US" sz="2400" b="1" smtClean="0">
                <a:solidFill>
                  <a:srgbClr val="6600FF"/>
                </a:solidFill>
                <a:latin typeface="楷体_GB2312" pitchFamily="49" charset="-122"/>
                <a:ea typeface="楷体_GB2312" pitchFamily="49" charset="-122"/>
              </a:rPr>
              <a:t>等人研制出光导摄像管；</a:t>
            </a:r>
          </a:p>
          <a:p>
            <a:pPr eaLnBrk="1" hangingPunct="1"/>
            <a:r>
              <a:rPr lang="en-US" altLang="zh-CN" sz="2400" b="1" smtClean="0">
                <a:solidFill>
                  <a:srgbClr val="990099"/>
                </a:solidFill>
                <a:latin typeface="楷体_GB2312" pitchFamily="49" charset="-122"/>
                <a:ea typeface="楷体_GB2312" pitchFamily="49" charset="-122"/>
              </a:rPr>
              <a:t>1970</a:t>
            </a:r>
            <a:r>
              <a:rPr lang="zh-CN" altLang="en-US" sz="2400" b="1" smtClean="0">
                <a:solidFill>
                  <a:srgbClr val="990099"/>
                </a:solidFill>
                <a:latin typeface="楷体_GB2312" pitchFamily="49" charset="-122"/>
                <a:ea typeface="楷体_GB2312" pitchFamily="49" charset="-122"/>
              </a:rPr>
              <a:t>年，</a:t>
            </a:r>
            <a:r>
              <a:rPr lang="en-US" altLang="zh-CN" sz="2400" b="1" smtClean="0">
                <a:solidFill>
                  <a:srgbClr val="990099"/>
                </a:solidFill>
                <a:latin typeface="楷体_GB2312" pitchFamily="49" charset="-122"/>
                <a:ea typeface="楷体_GB2312" pitchFamily="49" charset="-122"/>
              </a:rPr>
              <a:t>Boyle</a:t>
            </a:r>
            <a:r>
              <a:rPr lang="zh-CN" altLang="en-US" sz="2400" b="1" smtClean="0">
                <a:solidFill>
                  <a:srgbClr val="990099"/>
                </a:solidFill>
                <a:latin typeface="楷体_GB2312" pitchFamily="49" charset="-122"/>
                <a:ea typeface="楷体_GB2312" pitchFamily="49" charset="-122"/>
              </a:rPr>
              <a:t>等人发明了</a:t>
            </a:r>
            <a:r>
              <a:rPr lang="en-US" altLang="zh-CN" sz="2400" b="1" smtClean="0">
                <a:solidFill>
                  <a:srgbClr val="990099"/>
                </a:solidFill>
                <a:latin typeface="楷体_GB2312" pitchFamily="49" charset="-122"/>
                <a:ea typeface="楷体_GB2312" pitchFamily="49" charset="-122"/>
              </a:rPr>
              <a:t>CCD</a:t>
            </a:r>
            <a:r>
              <a:rPr lang="zh-CN" altLang="en-US" sz="2400" b="1" smtClean="0">
                <a:solidFill>
                  <a:srgbClr val="990099"/>
                </a:solidFill>
                <a:latin typeface="楷体_GB2312" pitchFamily="49" charset="-122"/>
                <a:ea typeface="楷体_GB2312" pitchFamily="49" charset="-122"/>
              </a:rPr>
              <a:t>（电荷耦合器件）。</a:t>
            </a:r>
          </a:p>
        </p:txBody>
      </p:sp>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647171">
                                            <p:txEl>
                                              <p:pRg st="0" end="0"/>
                                            </p:txEl>
                                          </p:spTgt>
                                        </p:tgtEl>
                                        <p:attrNameLst>
                                          <p:attrName>style.visibility</p:attrName>
                                        </p:attrNameLst>
                                      </p:cBhvr>
                                      <p:to>
                                        <p:strVal val="visible"/>
                                      </p:to>
                                    </p:set>
                                    <p:anim calcmode="lin" valueType="num">
                                      <p:cBhvr additive="base">
                                        <p:cTn id="7" dur="500" fill="hold"/>
                                        <p:tgtEl>
                                          <p:spTgt spid="64717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4717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647171">
                                            <p:txEl>
                                              <p:pRg st="1" end="1"/>
                                            </p:txEl>
                                          </p:spTgt>
                                        </p:tgtEl>
                                        <p:attrNameLst>
                                          <p:attrName>style.visibility</p:attrName>
                                        </p:attrNameLst>
                                      </p:cBhvr>
                                      <p:to>
                                        <p:strVal val="visible"/>
                                      </p:to>
                                    </p:set>
                                    <p:anim calcmode="lin" valueType="num">
                                      <p:cBhvr additive="base">
                                        <p:cTn id="13" dur="500" fill="hold"/>
                                        <p:tgtEl>
                                          <p:spTgt spid="647171">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47171">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647171">
                                            <p:txEl>
                                              <p:pRg st="2" end="2"/>
                                            </p:txEl>
                                          </p:spTgt>
                                        </p:tgtEl>
                                        <p:attrNameLst>
                                          <p:attrName>style.visibility</p:attrName>
                                        </p:attrNameLst>
                                      </p:cBhvr>
                                      <p:to>
                                        <p:strVal val="visible"/>
                                      </p:to>
                                    </p:set>
                                    <p:anim calcmode="lin" valueType="num">
                                      <p:cBhvr additive="base">
                                        <p:cTn id="19" dur="500" fill="hold"/>
                                        <p:tgtEl>
                                          <p:spTgt spid="647171">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647171">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647171">
                                            <p:txEl>
                                              <p:pRg st="3" end="3"/>
                                            </p:txEl>
                                          </p:spTgt>
                                        </p:tgtEl>
                                        <p:attrNameLst>
                                          <p:attrName>style.visibility</p:attrName>
                                        </p:attrNameLst>
                                      </p:cBhvr>
                                      <p:to>
                                        <p:strVal val="visible"/>
                                      </p:to>
                                    </p:set>
                                    <p:anim calcmode="lin" valueType="num">
                                      <p:cBhvr additive="base">
                                        <p:cTn id="25" dur="500" fill="hold"/>
                                        <p:tgtEl>
                                          <p:spTgt spid="647171">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647171">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nodeType="clickEffect">
                                  <p:stCondLst>
                                    <p:cond delay="0"/>
                                  </p:stCondLst>
                                  <p:childTnLst>
                                    <p:set>
                                      <p:cBhvr>
                                        <p:cTn id="30" dur="1" fill="hold">
                                          <p:stCondLst>
                                            <p:cond delay="0"/>
                                          </p:stCondLst>
                                        </p:cTn>
                                        <p:tgtEl>
                                          <p:spTgt spid="647171">
                                            <p:txEl>
                                              <p:pRg st="4" end="4"/>
                                            </p:txEl>
                                          </p:spTgt>
                                        </p:tgtEl>
                                        <p:attrNameLst>
                                          <p:attrName>style.visibility</p:attrName>
                                        </p:attrNameLst>
                                      </p:cBhvr>
                                      <p:to>
                                        <p:strVal val="visible"/>
                                      </p:to>
                                    </p:set>
                                    <p:anim calcmode="lin" valueType="num">
                                      <p:cBhvr additive="base">
                                        <p:cTn id="31" dur="500" fill="hold"/>
                                        <p:tgtEl>
                                          <p:spTgt spid="647171">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647171">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4" fill="hold" nodeType="clickEffect">
                                  <p:stCondLst>
                                    <p:cond delay="0"/>
                                  </p:stCondLst>
                                  <p:childTnLst>
                                    <p:set>
                                      <p:cBhvr>
                                        <p:cTn id="36" dur="1" fill="hold">
                                          <p:stCondLst>
                                            <p:cond delay="0"/>
                                          </p:stCondLst>
                                        </p:cTn>
                                        <p:tgtEl>
                                          <p:spTgt spid="647171">
                                            <p:txEl>
                                              <p:pRg st="5" end="5"/>
                                            </p:txEl>
                                          </p:spTgt>
                                        </p:tgtEl>
                                        <p:attrNameLst>
                                          <p:attrName>style.visibility</p:attrName>
                                        </p:attrNameLst>
                                      </p:cBhvr>
                                      <p:to>
                                        <p:strVal val="visible"/>
                                      </p:to>
                                    </p:set>
                                    <p:anim calcmode="lin" valueType="num">
                                      <p:cBhvr additive="base">
                                        <p:cTn id="37" dur="500" fill="hold"/>
                                        <p:tgtEl>
                                          <p:spTgt spid="647171">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647171">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4" fill="hold" nodeType="clickEffect">
                                  <p:stCondLst>
                                    <p:cond delay="0"/>
                                  </p:stCondLst>
                                  <p:childTnLst>
                                    <p:set>
                                      <p:cBhvr>
                                        <p:cTn id="42" dur="1" fill="hold">
                                          <p:stCondLst>
                                            <p:cond delay="0"/>
                                          </p:stCondLst>
                                        </p:cTn>
                                        <p:tgtEl>
                                          <p:spTgt spid="647171">
                                            <p:txEl>
                                              <p:pRg st="6" end="6"/>
                                            </p:txEl>
                                          </p:spTgt>
                                        </p:tgtEl>
                                        <p:attrNameLst>
                                          <p:attrName>style.visibility</p:attrName>
                                        </p:attrNameLst>
                                      </p:cBhvr>
                                      <p:to>
                                        <p:strVal val="visible"/>
                                      </p:to>
                                    </p:set>
                                    <p:anim calcmode="lin" valueType="num">
                                      <p:cBhvr additive="base">
                                        <p:cTn id="43" dur="500" fill="hold"/>
                                        <p:tgtEl>
                                          <p:spTgt spid="647171">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647171">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1202" name="Rectangle 2"/>
          <p:cNvSpPr>
            <a:spLocks noGrp="1" noChangeArrowheads="1"/>
          </p:cNvSpPr>
          <p:nvPr>
            <p:ph type="title"/>
          </p:nvPr>
        </p:nvSpPr>
        <p:spPr/>
        <p:txBody>
          <a:bodyPr/>
          <a:lstStyle/>
          <a:p>
            <a:pPr eaLnBrk="1" hangingPunct="1">
              <a:defRPr/>
            </a:pPr>
            <a:r>
              <a:rPr lang="zh-CN" altLang="en-US" b="0" smtClean="0">
                <a:effectLst>
                  <a:outerShdw blurRad="38100" dist="38100" dir="2700000" algn="tl">
                    <a:srgbClr val="C0C0C0"/>
                  </a:outerShdw>
                </a:effectLst>
                <a:latin typeface="Times New Roman" panose="02020603050405020304" pitchFamily="18" charset="0"/>
                <a:ea typeface="宋体" panose="02010600030101010101" pitchFamily="2" charset="-122"/>
              </a:rPr>
              <a:t>硅光电池</a:t>
            </a:r>
          </a:p>
        </p:txBody>
      </p:sp>
      <p:pic>
        <p:nvPicPr>
          <p:cNvPr id="56323" name="Picture 3" descr="u=825340555,1468682143&amp;gp=44">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8380" y="1819550"/>
            <a:ext cx="1382713" cy="157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324" name="Picture 4" descr="u=1911695553,2985251418&amp;gp=38">
            <a:hlinkClick r:id="rId4"/>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88380" y="4675981"/>
            <a:ext cx="2249487" cy="1392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图片 1"/>
          <p:cNvPicPr>
            <a:picLocks noChangeAspect="1"/>
          </p:cNvPicPr>
          <p:nvPr/>
        </p:nvPicPr>
        <p:blipFill>
          <a:blip r:embed="rId6"/>
          <a:stretch>
            <a:fillRect/>
          </a:stretch>
        </p:blipFill>
        <p:spPr>
          <a:xfrm>
            <a:off x="5221287" y="1678782"/>
            <a:ext cx="1941513" cy="1433022"/>
          </a:xfrm>
          <a:prstGeom prst="rect">
            <a:avLst/>
          </a:prstGeom>
        </p:spPr>
      </p:pic>
      <p:pic>
        <p:nvPicPr>
          <p:cNvPr id="3" name="图片 2"/>
          <p:cNvPicPr>
            <a:picLocks noChangeAspect="1"/>
          </p:cNvPicPr>
          <p:nvPr/>
        </p:nvPicPr>
        <p:blipFill>
          <a:blip r:embed="rId7"/>
          <a:stretch>
            <a:fillRect/>
          </a:stretch>
        </p:blipFill>
        <p:spPr>
          <a:xfrm>
            <a:off x="5029200" y="3867044"/>
            <a:ext cx="2667000" cy="2667000"/>
          </a:xfrm>
          <a:prstGeom prst="rect">
            <a:avLst/>
          </a:prstGeom>
        </p:spPr>
      </p:pic>
    </p:spTree>
  </p:cSld>
  <p:clrMapOvr>
    <a:masterClrMapping/>
  </p:clrMapOvr>
  <p:transition>
    <p:blinds dir="vert"/>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p:txBody>
          <a:bodyPr/>
          <a:lstStyle/>
          <a:p>
            <a:pPr eaLnBrk="1" hangingPunct="1"/>
            <a:r>
              <a:rPr lang="zh-CN" altLang="en-US" sz="2400" smtClean="0">
                <a:ea typeface="宋体" panose="02010600030101010101" pitchFamily="2" charset="-122"/>
              </a:rPr>
              <a:t>光电池</a:t>
            </a:r>
          </a:p>
        </p:txBody>
      </p:sp>
      <p:pic>
        <p:nvPicPr>
          <p:cNvPr id="57347" name="Picture 4" descr="DSCN4960"/>
          <p:cNvPicPr>
            <a:picLocks noChangeAspect="1" noChangeArrowheads="1"/>
          </p:cNvPicPr>
          <p:nvPr/>
        </p:nvPicPr>
        <p:blipFill>
          <a:blip r:embed="rId2">
            <a:extLst>
              <a:ext uri="{28A0092B-C50C-407E-A947-70E740481C1C}">
                <a14:useLocalDpi xmlns:a14="http://schemas.microsoft.com/office/drawing/2010/main" val="0"/>
              </a:ext>
            </a:extLst>
          </a:blip>
          <a:srcRect l="-160" t="17845"/>
          <a:stretch>
            <a:fillRect/>
          </a:stretch>
        </p:blipFill>
        <p:spPr bwMode="auto">
          <a:xfrm>
            <a:off x="609600" y="1304925"/>
            <a:ext cx="7913688" cy="4867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blinds dir="vert"/>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2226" name="Rectangle 2"/>
          <p:cNvSpPr>
            <a:spLocks noGrp="1" noChangeArrowheads="1"/>
          </p:cNvSpPr>
          <p:nvPr>
            <p:ph type="title"/>
          </p:nvPr>
        </p:nvSpPr>
        <p:spPr/>
        <p:txBody>
          <a:bodyPr/>
          <a:lstStyle/>
          <a:p>
            <a:pPr eaLnBrk="1" hangingPunct="1">
              <a:defRPr/>
            </a:pPr>
            <a:r>
              <a:rPr lang="zh-CN" altLang="en-US" b="0" smtClean="0">
                <a:effectLst>
                  <a:outerShdw blurRad="38100" dist="38100" dir="2700000" algn="tl">
                    <a:srgbClr val="C0C0C0"/>
                  </a:outerShdw>
                </a:effectLst>
                <a:latin typeface="Times New Roman" panose="02020603050405020304" pitchFamily="18" charset="0"/>
                <a:ea typeface="宋体" panose="02010600030101010101" pitchFamily="2" charset="-122"/>
              </a:rPr>
              <a:t>光敏二极管</a:t>
            </a:r>
          </a:p>
        </p:txBody>
      </p:sp>
      <p:sp>
        <p:nvSpPr>
          <p:cNvPr id="58371" name="Rectangle 3"/>
          <p:cNvSpPr>
            <a:spLocks noGrp="1" noChangeArrowheads="1"/>
          </p:cNvSpPr>
          <p:nvPr>
            <p:ph type="body" idx="1"/>
          </p:nvPr>
        </p:nvSpPr>
        <p:spPr>
          <a:xfrm>
            <a:off x="457200" y="1228725"/>
            <a:ext cx="8229600" cy="704850"/>
          </a:xfrm>
        </p:spPr>
        <p:txBody>
          <a:bodyPr/>
          <a:lstStyle/>
          <a:p>
            <a:pPr eaLnBrk="1" hangingPunct="1">
              <a:buFont typeface="Wingdings" panose="05000000000000000000" pitchFamily="2" charset="2"/>
              <a:buNone/>
            </a:pPr>
            <a:r>
              <a:rPr lang="zh-CN" altLang="en-US" b="1" smtClean="0">
                <a:solidFill>
                  <a:srgbClr val="FF0000"/>
                </a:solidFill>
                <a:latin typeface="Times New Roman" panose="02020603050405020304" pitchFamily="18" charset="0"/>
                <a:ea typeface="宋体" panose="02010600030101010101" pitchFamily="2" charset="-122"/>
              </a:rPr>
              <a:t>结构 </a:t>
            </a:r>
          </a:p>
        </p:txBody>
      </p:sp>
      <p:graphicFrame>
        <p:nvGraphicFramePr>
          <p:cNvPr id="58372" name="Object 4"/>
          <p:cNvGraphicFramePr>
            <a:graphicFrameLocks noChangeAspect="1"/>
          </p:cNvGraphicFramePr>
          <p:nvPr>
            <p:extLst>
              <p:ext uri="{D42A27DB-BD31-4B8C-83A1-F6EECF244321}">
                <p14:modId xmlns:p14="http://schemas.microsoft.com/office/powerpoint/2010/main" val="1977452298"/>
              </p:ext>
            </p:extLst>
          </p:nvPr>
        </p:nvGraphicFramePr>
        <p:xfrm>
          <a:off x="472440" y="2260918"/>
          <a:ext cx="4828296" cy="2819400"/>
        </p:xfrm>
        <a:graphic>
          <a:graphicData uri="http://schemas.openxmlformats.org/presentationml/2006/ole">
            <mc:AlternateContent xmlns:mc="http://schemas.openxmlformats.org/markup-compatibility/2006">
              <mc:Choice xmlns:v="urn:schemas-microsoft-com:vml" Requires="v">
                <p:oleObj spid="_x0000_s58400" name="Photo Editor 照片" r:id="rId3" imgW="3209524" imgH="2553056" progId="MSPhotoEd.3">
                  <p:embed/>
                </p:oleObj>
              </mc:Choice>
              <mc:Fallback>
                <p:oleObj name="Photo Editor 照片" r:id="rId3" imgW="3209524" imgH="2553056" progId="MSPhotoEd.3">
                  <p:embed/>
                  <p:pic>
                    <p:nvPicPr>
                      <p:cNvPr id="0" name="Object 4"/>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b="26558"/>
                      <a:stretch>
                        <a:fillRect/>
                      </a:stretch>
                    </p:blipFill>
                    <p:spPr bwMode="auto">
                      <a:xfrm>
                        <a:off x="472440" y="2260918"/>
                        <a:ext cx="4828296" cy="2819400"/>
                      </a:xfrm>
                      <a:prstGeom prst="rect">
                        <a:avLst/>
                      </a:prstGeom>
                      <a:gradFill rotWithShape="1">
                        <a:gsLst>
                          <a:gs pos="0">
                            <a:srgbClr val="FFFF00"/>
                          </a:gs>
                          <a:gs pos="50000">
                            <a:srgbClr val="FFFFFF"/>
                          </a:gs>
                          <a:gs pos="100000">
                            <a:srgbClr val="FFFF00"/>
                          </a:gs>
                        </a:gsLst>
                        <a:lin ang="5400000" scaled="1"/>
                      </a:gradFill>
                      <a:ln>
                        <a:noFill/>
                      </a:ln>
                      <a:effectLst/>
                      <a:extLst/>
                    </p:spPr>
                  </p:pic>
                </p:oleObj>
              </mc:Fallback>
            </mc:AlternateContent>
          </a:graphicData>
        </a:graphic>
      </p:graphicFrame>
      <p:sp>
        <p:nvSpPr>
          <p:cNvPr id="58373" name="Text Box 5"/>
          <p:cNvSpPr txBox="1">
            <a:spLocks noChangeArrowheads="1"/>
          </p:cNvSpPr>
          <p:nvPr/>
        </p:nvSpPr>
        <p:spPr bwMode="auto">
          <a:xfrm>
            <a:off x="2806700" y="6038850"/>
            <a:ext cx="33321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r>
              <a:rPr lang="zh-CN" altLang="en-US" sz="2400" b="1">
                <a:solidFill>
                  <a:schemeClr val="tx2"/>
                </a:solidFill>
                <a:latin typeface="Arial" panose="020B0604020202020204" pitchFamily="34" charset="0"/>
                <a:ea typeface="宋体" panose="02010600030101010101" pitchFamily="2" charset="-122"/>
              </a:rPr>
              <a:t>光敏二极管结构和电路 </a:t>
            </a:r>
          </a:p>
        </p:txBody>
      </p:sp>
      <p:pic>
        <p:nvPicPr>
          <p:cNvPr id="2" name="图片 1"/>
          <p:cNvPicPr>
            <a:picLocks noChangeAspect="1"/>
          </p:cNvPicPr>
          <p:nvPr/>
        </p:nvPicPr>
        <p:blipFill>
          <a:blip r:embed="rId5"/>
          <a:stretch>
            <a:fillRect/>
          </a:stretch>
        </p:blipFill>
        <p:spPr>
          <a:xfrm>
            <a:off x="5943600" y="2889930"/>
            <a:ext cx="2590800" cy="1511300"/>
          </a:xfrm>
          <a:prstGeom prst="rect">
            <a:avLst/>
          </a:prstGeom>
        </p:spPr>
      </p:pic>
    </p:spTree>
  </p:cSld>
  <p:clrMapOvr>
    <a:masterClrMapping/>
  </p:clrMapOvr>
  <p:transition>
    <p:blinds dir="vert"/>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3250" name="Rectangle 2"/>
          <p:cNvSpPr>
            <a:spLocks noGrp="1" noChangeArrowheads="1"/>
          </p:cNvSpPr>
          <p:nvPr>
            <p:ph type="title"/>
          </p:nvPr>
        </p:nvSpPr>
        <p:spPr/>
        <p:txBody>
          <a:bodyPr/>
          <a:lstStyle/>
          <a:p>
            <a:pPr eaLnBrk="1" hangingPunct="1">
              <a:defRPr/>
            </a:pPr>
            <a:r>
              <a:rPr lang="zh-CN" altLang="en-US" b="0" smtClean="0">
                <a:effectLst>
                  <a:outerShdw blurRad="38100" dist="38100" dir="2700000" algn="tl">
                    <a:srgbClr val="C0C0C0"/>
                  </a:outerShdw>
                </a:effectLst>
                <a:latin typeface="Times New Roman" panose="02020603050405020304" pitchFamily="18" charset="0"/>
                <a:ea typeface="宋体" panose="02010600030101010101" pitchFamily="2" charset="-122"/>
              </a:rPr>
              <a:t>光敏二极管</a:t>
            </a:r>
          </a:p>
        </p:txBody>
      </p:sp>
      <p:sp>
        <p:nvSpPr>
          <p:cNvPr id="59395" name="Rectangle 3"/>
          <p:cNvSpPr>
            <a:spLocks noGrp="1" noChangeArrowheads="1"/>
          </p:cNvSpPr>
          <p:nvPr>
            <p:ph type="body" idx="1"/>
          </p:nvPr>
        </p:nvSpPr>
        <p:spPr>
          <a:xfrm>
            <a:off x="228600" y="1328738"/>
            <a:ext cx="7162800" cy="5376862"/>
          </a:xfrm>
        </p:spPr>
        <p:txBody>
          <a:bodyPr/>
          <a:lstStyle/>
          <a:p>
            <a:pPr algn="just" eaLnBrk="1" hangingPunct="1">
              <a:lnSpc>
                <a:spcPct val="110000"/>
              </a:lnSpc>
            </a:pPr>
            <a:r>
              <a:rPr lang="zh-CN" altLang="en-US" sz="2400" b="1" smtClean="0">
                <a:ea typeface="宋体" panose="02010600030101010101" pitchFamily="2" charset="-122"/>
              </a:rPr>
              <a:t>光敏二极管是利用硅ＰＮ结受光照后产生光电流的一种光电器件。光敏二极管的电路符号、外形见图所示。其封装有金封和塑封两种（即圆柱形和扁方形）。有的光敏二极管为了提高其稳定性，还外加了一个屏蔽接地脚，外形似光敏三极管。光敏二极管工作于反向偏压，其光谱响应特性主要由半导体材料中所掺的杂质浓度所决定。同一型号的光敏二极管在一定的反偏电压、相同强度和不同波长的入射光照射下，产生的光电流并不相同，但有一最大值。不同型号的光敏二极管在同一反偏电压、同一强度的入射光照射下，所产生的光电流最大值也不相同，且光电流最大值所对应的入射光的波长也不相同。</a:t>
            </a:r>
            <a:r>
              <a:rPr lang="zh-CN" altLang="en-US" sz="1800" b="1" smtClean="0">
                <a:ea typeface="宋体" panose="02010600030101010101" pitchFamily="2" charset="-122"/>
              </a:rPr>
              <a:t> </a:t>
            </a:r>
          </a:p>
        </p:txBody>
      </p:sp>
      <p:pic>
        <p:nvPicPr>
          <p:cNvPr id="59396" name="Picture 5" descr="u=939601341,300791850&amp;gp=42">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67600" y="2971800"/>
            <a:ext cx="1489075" cy="1846263"/>
          </a:xfrm>
          <a:prstGeom prst="rect">
            <a:avLst/>
          </a:prstGeom>
          <a:solidFill>
            <a:srgbClr val="CCFFCC"/>
          </a:solidFill>
          <a:ln>
            <a:noFill/>
          </a:ln>
          <a:extLs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blinds dir="vert"/>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2466" name="Rectangle 2"/>
          <p:cNvSpPr>
            <a:spLocks noGrp="1" noChangeArrowheads="1"/>
          </p:cNvSpPr>
          <p:nvPr>
            <p:ph type="title"/>
          </p:nvPr>
        </p:nvSpPr>
        <p:spPr/>
        <p:txBody>
          <a:bodyPr/>
          <a:lstStyle/>
          <a:p>
            <a:pPr eaLnBrk="1" hangingPunct="1">
              <a:defRPr/>
            </a:pPr>
            <a:r>
              <a:rPr lang="zh-CN" altLang="en-US" sz="2400" b="0" smtClean="0">
                <a:effectLst>
                  <a:outerShdw blurRad="38100" dist="38100" dir="2700000" algn="tl">
                    <a:srgbClr val="C0C0C0"/>
                  </a:outerShdw>
                </a:effectLst>
                <a:latin typeface="Times New Roman" panose="02020603050405020304" pitchFamily="18" charset="0"/>
                <a:ea typeface="宋体" panose="02010600030101010101" pitchFamily="2" charset="-122"/>
              </a:rPr>
              <a:t>光敏二极管的特点</a:t>
            </a:r>
          </a:p>
        </p:txBody>
      </p:sp>
      <p:sp>
        <p:nvSpPr>
          <p:cNvPr id="60419" name="Rectangle 3"/>
          <p:cNvSpPr>
            <a:spLocks noGrp="1" noChangeArrowheads="1"/>
          </p:cNvSpPr>
          <p:nvPr>
            <p:ph type="body" idx="1"/>
          </p:nvPr>
        </p:nvSpPr>
        <p:spPr>
          <a:xfrm>
            <a:off x="1179513" y="1524000"/>
            <a:ext cx="7583487" cy="4179888"/>
          </a:xfrm>
        </p:spPr>
        <p:txBody>
          <a:bodyPr/>
          <a:lstStyle/>
          <a:p>
            <a:pPr eaLnBrk="1" hangingPunct="1"/>
            <a:endParaRPr lang="zh-CN" altLang="en-US" b="1" smtClean="0">
              <a:solidFill>
                <a:srgbClr val="008000"/>
              </a:solidFill>
              <a:latin typeface="Times New Roman" panose="02020603050405020304" pitchFamily="18" charset="0"/>
              <a:ea typeface="宋体" panose="02010600030101010101" pitchFamily="2" charset="-122"/>
            </a:endParaRPr>
          </a:p>
          <a:p>
            <a:pPr eaLnBrk="1" hangingPunct="1"/>
            <a:r>
              <a:rPr lang="zh-CN" altLang="en-US" b="1" smtClean="0">
                <a:solidFill>
                  <a:srgbClr val="008000"/>
                </a:solidFill>
                <a:latin typeface="Times New Roman" panose="02020603050405020304" pitchFamily="18" charset="0"/>
                <a:ea typeface="宋体" panose="02010600030101010101" pitchFamily="2" charset="-122"/>
              </a:rPr>
              <a:t>体积小，稳定性好；</a:t>
            </a:r>
          </a:p>
          <a:p>
            <a:pPr eaLnBrk="1" hangingPunct="1">
              <a:buFont typeface="Wingdings" panose="05000000000000000000" pitchFamily="2" charset="2"/>
              <a:buNone/>
            </a:pPr>
            <a:r>
              <a:rPr lang="zh-CN" altLang="en-US" b="1" smtClean="0">
                <a:solidFill>
                  <a:srgbClr val="008000"/>
                </a:solidFill>
                <a:latin typeface="Times New Roman" panose="02020603050405020304" pitchFamily="18" charset="0"/>
                <a:ea typeface="宋体" panose="02010600030101010101" pitchFamily="2" charset="-122"/>
              </a:rPr>
              <a:t/>
            </a:r>
            <a:br>
              <a:rPr lang="zh-CN" altLang="en-US" b="1" smtClean="0">
                <a:solidFill>
                  <a:srgbClr val="008000"/>
                </a:solidFill>
                <a:latin typeface="Times New Roman" panose="02020603050405020304" pitchFamily="18" charset="0"/>
                <a:ea typeface="宋体" panose="02010600030101010101" pitchFamily="2" charset="-122"/>
              </a:rPr>
            </a:br>
            <a:endParaRPr lang="zh-CN" altLang="en-US" b="1" smtClean="0">
              <a:solidFill>
                <a:srgbClr val="008000"/>
              </a:solidFill>
              <a:latin typeface="Times New Roman" panose="02020603050405020304" pitchFamily="18" charset="0"/>
              <a:ea typeface="宋体" panose="02010600030101010101" pitchFamily="2" charset="-122"/>
            </a:endParaRPr>
          </a:p>
          <a:p>
            <a:pPr eaLnBrk="1" hangingPunct="1"/>
            <a:r>
              <a:rPr lang="zh-CN" altLang="en-US" b="1" smtClean="0">
                <a:solidFill>
                  <a:srgbClr val="008000"/>
                </a:solidFill>
                <a:latin typeface="Times New Roman" panose="02020603050405020304" pitchFamily="18" charset="0"/>
                <a:ea typeface="宋体" panose="02010600030101010101" pitchFamily="2" charset="-122"/>
              </a:rPr>
              <a:t>灵敏度高，响应速度快；</a:t>
            </a:r>
          </a:p>
          <a:p>
            <a:pPr eaLnBrk="1" hangingPunct="1"/>
            <a:endParaRPr lang="zh-CN" altLang="en-US" b="1" smtClean="0">
              <a:solidFill>
                <a:srgbClr val="008000"/>
              </a:solidFill>
              <a:latin typeface="Times New Roman" panose="02020603050405020304" pitchFamily="18" charset="0"/>
              <a:ea typeface="宋体" panose="02010600030101010101" pitchFamily="2" charset="-122"/>
            </a:endParaRPr>
          </a:p>
          <a:p>
            <a:pPr eaLnBrk="1" hangingPunct="1">
              <a:buFont typeface="Wingdings" panose="05000000000000000000" pitchFamily="2" charset="2"/>
              <a:buNone/>
            </a:pPr>
            <a:endParaRPr lang="zh-CN" altLang="en-US" b="1" smtClean="0">
              <a:solidFill>
                <a:srgbClr val="008000"/>
              </a:solidFill>
              <a:latin typeface="Times New Roman" panose="02020603050405020304" pitchFamily="18" charset="0"/>
              <a:ea typeface="宋体" panose="02010600030101010101" pitchFamily="2" charset="-122"/>
            </a:endParaRPr>
          </a:p>
          <a:p>
            <a:pPr eaLnBrk="1" hangingPunct="1"/>
            <a:r>
              <a:rPr lang="zh-CN" altLang="en-US" b="1" smtClean="0">
                <a:solidFill>
                  <a:srgbClr val="008000"/>
                </a:solidFill>
                <a:latin typeface="Times New Roman" panose="02020603050405020304" pitchFamily="18" charset="0"/>
                <a:ea typeface="宋体" panose="02010600030101010101" pitchFamily="2" charset="-122"/>
              </a:rPr>
              <a:t>光谱响应在可见和红外区。</a:t>
            </a:r>
          </a:p>
        </p:txBody>
      </p:sp>
    </p:spTree>
  </p:cSld>
  <p:clrMapOvr>
    <a:masterClrMapping/>
  </p:clrMapOvr>
  <p:transition>
    <p:blinds dir="vert"/>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23" name="Rectangle 3"/>
          <p:cNvSpPr>
            <a:spLocks noGrp="1" noChangeArrowheads="1"/>
          </p:cNvSpPr>
          <p:nvPr>
            <p:ph type="body" idx="4294967295"/>
          </p:nvPr>
        </p:nvSpPr>
        <p:spPr>
          <a:xfrm>
            <a:off x="881063" y="1990725"/>
            <a:ext cx="7548562" cy="4105275"/>
          </a:xfrm>
        </p:spPr>
        <p:txBody>
          <a:bodyPr/>
          <a:lstStyle/>
          <a:p>
            <a:pPr eaLnBrk="1" hangingPunct="1">
              <a:lnSpc>
                <a:spcPct val="90000"/>
              </a:lnSpc>
              <a:defRPr/>
            </a:pPr>
            <a:r>
              <a:rPr lang="en-US" altLang="en-US" sz="3200" b="1" smtClean="0">
                <a:effectLst>
                  <a:outerShdw blurRad="38100" dist="38100" dir="2700000" algn="tl">
                    <a:srgbClr val="C0C0C0"/>
                  </a:outerShdw>
                </a:effectLst>
              </a:rPr>
              <a:t>①</a:t>
            </a:r>
            <a:r>
              <a:rPr lang="zh-CN" altLang="en-US" sz="3200" b="1" smtClean="0">
                <a:ea typeface="楷体_GB2312" pitchFamily="49" charset="-122"/>
              </a:rPr>
              <a:t>外光电效应</a:t>
            </a:r>
            <a:r>
              <a:rPr lang="en-US" altLang="zh-CN" sz="3200" b="1" smtClean="0">
                <a:ea typeface="楷体_GB2312" pitchFamily="49" charset="-122"/>
              </a:rPr>
              <a:t>——</a:t>
            </a:r>
            <a:r>
              <a:rPr lang="zh-CN" altLang="en-US" sz="3200" b="1" smtClean="0">
                <a:ea typeface="楷体_GB2312" pitchFamily="49" charset="-122"/>
              </a:rPr>
              <a:t>光电发射效应</a:t>
            </a:r>
          </a:p>
          <a:p>
            <a:pPr lvl="1" eaLnBrk="1" hangingPunct="1">
              <a:lnSpc>
                <a:spcPct val="90000"/>
              </a:lnSpc>
              <a:defRPr/>
            </a:pPr>
            <a:r>
              <a:rPr lang="zh-CN" altLang="en-US" b="1" smtClean="0">
                <a:solidFill>
                  <a:srgbClr val="0000FF"/>
                </a:solidFill>
                <a:effectLst>
                  <a:outerShdw blurRad="38100" dist="38100" dir="2700000" algn="tl">
                    <a:srgbClr val="C0C0C0"/>
                  </a:outerShdw>
                </a:effectLst>
                <a:ea typeface="楷体_GB2312" pitchFamily="49" charset="-122"/>
              </a:rPr>
              <a:t>相应器件：光电倍增管</a:t>
            </a:r>
          </a:p>
          <a:p>
            <a:pPr lvl="1" eaLnBrk="1" hangingPunct="1">
              <a:lnSpc>
                <a:spcPct val="90000"/>
              </a:lnSpc>
              <a:defRPr/>
            </a:pPr>
            <a:endParaRPr lang="zh-CN" altLang="en-US" b="1" smtClean="0">
              <a:solidFill>
                <a:srgbClr val="0000FF"/>
              </a:solidFill>
              <a:effectLst>
                <a:outerShdw blurRad="38100" dist="38100" dir="2700000" algn="tl">
                  <a:srgbClr val="C0C0C0"/>
                </a:outerShdw>
              </a:effectLst>
              <a:ea typeface="楷体_GB2312" pitchFamily="49" charset="-122"/>
            </a:endParaRPr>
          </a:p>
          <a:p>
            <a:pPr eaLnBrk="1" hangingPunct="1">
              <a:lnSpc>
                <a:spcPct val="90000"/>
              </a:lnSpc>
              <a:defRPr/>
            </a:pPr>
            <a:r>
              <a:rPr lang="en-US" altLang="en-US" sz="3200" b="1" smtClean="0">
                <a:effectLst>
                  <a:outerShdw blurRad="38100" dist="38100" dir="2700000" algn="tl">
                    <a:srgbClr val="C0C0C0"/>
                  </a:outerShdw>
                </a:effectLst>
              </a:rPr>
              <a:t>②</a:t>
            </a:r>
            <a:r>
              <a:rPr lang="zh-CN" altLang="en-US" sz="3200" b="1" smtClean="0">
                <a:ea typeface="楷体_GB2312" pitchFamily="49" charset="-122"/>
              </a:rPr>
              <a:t>内光电效应</a:t>
            </a:r>
            <a:r>
              <a:rPr lang="en-US" altLang="zh-CN" sz="3200" b="1" smtClean="0">
                <a:ea typeface="楷体_GB2312" pitchFamily="49" charset="-122"/>
              </a:rPr>
              <a:t>——</a:t>
            </a:r>
            <a:r>
              <a:rPr lang="zh-CN" altLang="en-US" sz="3200" b="1" smtClean="0">
                <a:solidFill>
                  <a:srgbClr val="6600FF"/>
                </a:solidFill>
                <a:ea typeface="楷体_GB2312" pitchFamily="49" charset="-122"/>
              </a:rPr>
              <a:t>光电导效应</a:t>
            </a:r>
          </a:p>
          <a:p>
            <a:pPr lvl="1" eaLnBrk="1" hangingPunct="1">
              <a:lnSpc>
                <a:spcPct val="90000"/>
              </a:lnSpc>
              <a:defRPr/>
            </a:pPr>
            <a:r>
              <a:rPr lang="zh-CN" altLang="en-US" b="1" smtClean="0">
                <a:solidFill>
                  <a:srgbClr val="6600FF"/>
                </a:solidFill>
                <a:effectLst>
                  <a:outerShdw blurRad="38100" dist="38100" dir="2700000" algn="tl">
                    <a:srgbClr val="C0C0C0"/>
                  </a:outerShdw>
                </a:effectLst>
                <a:ea typeface="楷体_GB2312" pitchFamily="49" charset="-122"/>
              </a:rPr>
              <a:t>相应器件：光敏电阻、光电导摄像管</a:t>
            </a:r>
          </a:p>
          <a:p>
            <a:pPr lvl="1" eaLnBrk="1" hangingPunct="1">
              <a:lnSpc>
                <a:spcPct val="90000"/>
              </a:lnSpc>
              <a:defRPr/>
            </a:pPr>
            <a:endParaRPr lang="zh-CN" altLang="en-US" b="1" smtClean="0">
              <a:solidFill>
                <a:srgbClr val="6600FF"/>
              </a:solidFill>
              <a:effectLst>
                <a:outerShdw blurRad="38100" dist="38100" dir="2700000" algn="tl">
                  <a:srgbClr val="C0C0C0"/>
                </a:outerShdw>
              </a:effectLst>
              <a:ea typeface="楷体_GB2312" pitchFamily="49" charset="-122"/>
            </a:endParaRPr>
          </a:p>
          <a:p>
            <a:pPr eaLnBrk="1" hangingPunct="1">
              <a:lnSpc>
                <a:spcPct val="90000"/>
              </a:lnSpc>
              <a:defRPr/>
            </a:pPr>
            <a:r>
              <a:rPr lang="zh-CN" altLang="en-US" sz="3200" b="1" smtClean="0">
                <a:ea typeface="宋体" panose="02010600030101010101" pitchFamily="2" charset="-122"/>
              </a:rPr>
              <a:t>③</a:t>
            </a:r>
            <a:r>
              <a:rPr lang="zh-CN" altLang="en-US" sz="3200" b="1" smtClean="0">
                <a:ea typeface="楷体_GB2312" pitchFamily="49" charset="-122"/>
              </a:rPr>
              <a:t>内光电效应</a:t>
            </a:r>
            <a:r>
              <a:rPr lang="en-US" altLang="zh-CN" sz="3200" b="1" smtClean="0">
                <a:ea typeface="楷体_GB2312" pitchFamily="49" charset="-122"/>
              </a:rPr>
              <a:t>——</a:t>
            </a:r>
            <a:r>
              <a:rPr lang="zh-CN" altLang="en-US" sz="3200" b="1" smtClean="0">
                <a:solidFill>
                  <a:srgbClr val="008000"/>
                </a:solidFill>
                <a:ea typeface="楷体_GB2312" pitchFamily="49" charset="-122"/>
              </a:rPr>
              <a:t>光伏效应</a:t>
            </a:r>
          </a:p>
          <a:p>
            <a:pPr lvl="1" eaLnBrk="1" hangingPunct="1">
              <a:lnSpc>
                <a:spcPct val="90000"/>
              </a:lnSpc>
              <a:defRPr/>
            </a:pPr>
            <a:r>
              <a:rPr lang="zh-CN" altLang="en-US" b="1" smtClean="0">
                <a:solidFill>
                  <a:srgbClr val="008000"/>
                </a:solidFill>
                <a:effectLst>
                  <a:outerShdw blurRad="38100" dist="38100" dir="2700000" algn="tl">
                    <a:srgbClr val="C0C0C0"/>
                  </a:outerShdw>
                </a:effectLst>
                <a:ea typeface="楷体_GB2312" pitchFamily="49" charset="-122"/>
              </a:rPr>
              <a:t>相应器件：光电池、光敏二极管</a:t>
            </a:r>
          </a:p>
        </p:txBody>
      </p:sp>
      <p:sp>
        <p:nvSpPr>
          <p:cNvPr id="696324" name="Rectangle 4"/>
          <p:cNvSpPr>
            <a:spLocks noChangeArrowheads="1"/>
          </p:cNvSpPr>
          <p:nvPr/>
        </p:nvSpPr>
        <p:spPr bwMode="white">
          <a:xfrm>
            <a:off x="1143000" y="457200"/>
            <a:ext cx="7391400" cy="487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a:defRPr sz="2800" b="1">
                <a:solidFill>
                  <a:schemeClr val="bg1"/>
                </a:solidFill>
                <a:latin typeface="Arial" panose="020B0604020202020204" pitchFamily="34" charset="0"/>
              </a:defRPr>
            </a:lvl1pPr>
            <a:lvl2pPr algn="l">
              <a:defRPr sz="2800" b="1">
                <a:solidFill>
                  <a:schemeClr val="bg1"/>
                </a:solidFill>
                <a:latin typeface="Arial" panose="020B0604020202020204" pitchFamily="34" charset="0"/>
              </a:defRPr>
            </a:lvl2pPr>
            <a:lvl3pPr algn="l">
              <a:defRPr sz="2800" b="1">
                <a:solidFill>
                  <a:schemeClr val="bg1"/>
                </a:solidFill>
                <a:latin typeface="Arial" panose="020B0604020202020204" pitchFamily="34" charset="0"/>
              </a:defRPr>
            </a:lvl3pPr>
            <a:lvl4pPr algn="l">
              <a:defRPr sz="2800" b="1">
                <a:solidFill>
                  <a:schemeClr val="bg1"/>
                </a:solidFill>
                <a:latin typeface="Arial" panose="020B0604020202020204" pitchFamily="34" charset="0"/>
              </a:defRPr>
            </a:lvl4pPr>
            <a:lvl5pPr algn="l">
              <a:defRPr sz="2800" b="1">
                <a:solidFill>
                  <a:schemeClr val="bg1"/>
                </a:solidFill>
                <a:latin typeface="Arial" panose="020B0604020202020204" pitchFamily="34" charset="0"/>
              </a:defRPr>
            </a:lvl5pPr>
            <a:lvl6pPr marL="457200" fontAlgn="base">
              <a:spcBef>
                <a:spcPct val="0"/>
              </a:spcBef>
              <a:spcAft>
                <a:spcPct val="0"/>
              </a:spcAft>
              <a:defRPr sz="2800" b="1">
                <a:solidFill>
                  <a:schemeClr val="bg1"/>
                </a:solidFill>
                <a:latin typeface="Arial" panose="020B0604020202020204" pitchFamily="34" charset="0"/>
              </a:defRPr>
            </a:lvl6pPr>
            <a:lvl7pPr marL="914400" fontAlgn="base">
              <a:spcBef>
                <a:spcPct val="0"/>
              </a:spcBef>
              <a:spcAft>
                <a:spcPct val="0"/>
              </a:spcAft>
              <a:defRPr sz="2800" b="1">
                <a:solidFill>
                  <a:schemeClr val="bg1"/>
                </a:solidFill>
                <a:latin typeface="Arial" panose="020B0604020202020204" pitchFamily="34" charset="0"/>
              </a:defRPr>
            </a:lvl7pPr>
            <a:lvl8pPr marL="1371600" fontAlgn="base">
              <a:spcBef>
                <a:spcPct val="0"/>
              </a:spcBef>
              <a:spcAft>
                <a:spcPct val="0"/>
              </a:spcAft>
              <a:defRPr sz="2800" b="1">
                <a:solidFill>
                  <a:schemeClr val="bg1"/>
                </a:solidFill>
                <a:latin typeface="Arial" panose="020B0604020202020204" pitchFamily="34" charset="0"/>
              </a:defRPr>
            </a:lvl8pPr>
            <a:lvl9pPr marL="1828800" fontAlgn="base">
              <a:spcBef>
                <a:spcPct val="0"/>
              </a:spcBef>
              <a:spcAft>
                <a:spcPct val="0"/>
              </a:spcAft>
              <a:defRPr sz="2800" b="1">
                <a:solidFill>
                  <a:schemeClr val="bg1"/>
                </a:solidFill>
                <a:latin typeface="Arial" panose="020B0604020202020204" pitchFamily="34" charset="0"/>
              </a:defRPr>
            </a:lvl9pPr>
          </a:lstStyle>
          <a:p>
            <a:pPr eaLnBrk="1" hangingPunct="1">
              <a:defRPr/>
            </a:pPr>
            <a:r>
              <a:rPr lang="zh-CN" altLang="en-US" b="0" smtClean="0">
                <a:effectLst>
                  <a:outerShdw blurRad="38100" dist="38100" dir="2700000" algn="tl">
                    <a:srgbClr val="C0C0C0"/>
                  </a:outerShdw>
                </a:effectLst>
                <a:latin typeface="Times New Roman" panose="02020603050405020304" pitchFamily="18" charset="0"/>
                <a:ea typeface="宋体" panose="02010600030101010101" pitchFamily="2" charset="-122"/>
              </a:rPr>
              <a:t>小结</a:t>
            </a:r>
          </a:p>
        </p:txBody>
      </p:sp>
    </p:spTree>
  </p:cSld>
  <p:clrMapOvr>
    <a:masterClrMapping/>
  </p:clrMapOvr>
  <p:transition>
    <p:blinds dir="vert"/>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7346" name="Rectangle 2"/>
          <p:cNvSpPr>
            <a:spLocks noGrp="1" noChangeArrowheads="1"/>
          </p:cNvSpPr>
          <p:nvPr>
            <p:ph type="title"/>
          </p:nvPr>
        </p:nvSpPr>
        <p:spPr/>
        <p:txBody>
          <a:bodyPr/>
          <a:lstStyle/>
          <a:p>
            <a:pPr eaLnBrk="1" hangingPunct="1">
              <a:defRPr/>
            </a:pPr>
            <a:r>
              <a:rPr lang="en-US" altLang="zh-CN" sz="2400" b="0" smtClean="0">
                <a:effectLst>
                  <a:outerShdw blurRad="38100" dist="38100" dir="2700000" algn="tl">
                    <a:srgbClr val="C0C0C0"/>
                  </a:outerShdw>
                </a:effectLst>
                <a:latin typeface="Times New Roman" panose="02020603050405020304" pitchFamily="18" charset="0"/>
                <a:ea typeface="黑体" panose="02010609060101010101" pitchFamily="49" charset="-122"/>
              </a:rPr>
              <a:t>PIN</a:t>
            </a:r>
            <a:r>
              <a:rPr lang="zh-CN" altLang="en-US" sz="2400" b="0" smtClean="0">
                <a:effectLst>
                  <a:outerShdw blurRad="38100" dist="38100" dir="2700000" algn="tl">
                    <a:srgbClr val="C0C0C0"/>
                  </a:outerShdw>
                </a:effectLst>
                <a:latin typeface="Times New Roman" panose="02020603050405020304" pitchFamily="18" charset="0"/>
                <a:ea typeface="黑体" panose="02010609060101010101" pitchFamily="49" charset="-122"/>
              </a:rPr>
              <a:t>光敏二极管</a:t>
            </a:r>
          </a:p>
        </p:txBody>
      </p:sp>
      <p:sp>
        <p:nvSpPr>
          <p:cNvPr id="62467" name="Rectangle 3"/>
          <p:cNvSpPr>
            <a:spLocks noGrp="1" noChangeArrowheads="1"/>
          </p:cNvSpPr>
          <p:nvPr>
            <p:ph type="body" sz="half" idx="1"/>
          </p:nvPr>
        </p:nvSpPr>
        <p:spPr>
          <a:xfrm>
            <a:off x="457200" y="1228725"/>
            <a:ext cx="4572000" cy="2733675"/>
          </a:xfrm>
        </p:spPr>
        <p:txBody>
          <a:bodyPr/>
          <a:lstStyle/>
          <a:p>
            <a:pPr algn="just" eaLnBrk="1" hangingPunct="1">
              <a:spcBef>
                <a:spcPct val="0"/>
              </a:spcBef>
            </a:pPr>
            <a:r>
              <a:rPr lang="zh-CN" altLang="en-US" sz="2000" b="1" smtClean="0">
                <a:solidFill>
                  <a:srgbClr val="3333FF"/>
                </a:solidFill>
                <a:latin typeface="Times New Roman" panose="02020603050405020304" pitchFamily="18" charset="0"/>
                <a:ea typeface="宋体" panose="02010600030101010101" pitchFamily="2" charset="-122"/>
              </a:rPr>
              <a:t>特点</a:t>
            </a:r>
          </a:p>
          <a:p>
            <a:pPr algn="just" eaLnBrk="1" hangingPunct="1">
              <a:buFont typeface="Wingdings" panose="05000000000000000000" pitchFamily="2" charset="2"/>
              <a:buNone/>
            </a:pPr>
            <a:r>
              <a:rPr lang="zh-CN" altLang="en-US" sz="2000" b="1" smtClean="0">
                <a:solidFill>
                  <a:srgbClr val="FFFF00"/>
                </a:solidFill>
                <a:latin typeface="Times New Roman" panose="02020603050405020304" pitchFamily="18" charset="0"/>
                <a:ea typeface="宋体" panose="02010600030101010101" pitchFamily="2" charset="-122"/>
              </a:rPr>
              <a:t>        </a:t>
            </a:r>
            <a:r>
              <a:rPr lang="en-US" altLang="zh-CN" sz="2000" b="1" smtClean="0">
                <a:latin typeface="Times New Roman" panose="02020603050405020304" pitchFamily="18" charset="0"/>
                <a:ea typeface="宋体" panose="02010600030101010101" pitchFamily="2" charset="-122"/>
              </a:rPr>
              <a:t>1</a:t>
            </a:r>
            <a:r>
              <a:rPr lang="zh-CN" altLang="en-US" sz="2000" b="1" smtClean="0">
                <a:latin typeface="Times New Roman" panose="02020603050405020304" pitchFamily="18" charset="0"/>
                <a:ea typeface="宋体" panose="02010600030101010101" pitchFamily="2" charset="-122"/>
              </a:rPr>
              <a:t>、</a:t>
            </a:r>
            <a:r>
              <a:rPr lang="zh-CN" altLang="en-US" sz="2000" b="1" smtClean="0">
                <a:solidFill>
                  <a:srgbClr val="FF0000"/>
                </a:solidFill>
                <a:latin typeface="Times New Roman" panose="02020603050405020304" pitchFamily="18" charset="0"/>
                <a:ea typeface="宋体" panose="02010600030101010101" pitchFamily="2" charset="-122"/>
              </a:rPr>
              <a:t>最大的特点是频带宽。</a:t>
            </a:r>
            <a:r>
              <a:rPr lang="zh-CN" altLang="en-US" sz="2000" b="1" smtClean="0">
                <a:latin typeface="Times New Roman" panose="02020603050405020304" pitchFamily="18" charset="0"/>
                <a:ea typeface="宋体" panose="02010600030101010101" pitchFamily="2" charset="-122"/>
              </a:rPr>
              <a:t>在</a:t>
            </a:r>
            <a:r>
              <a:rPr lang="en-US" altLang="zh-CN" sz="2000" b="1" smtClean="0">
                <a:latin typeface="Times New Roman" panose="02020603050405020304" pitchFamily="18" charset="0"/>
                <a:ea typeface="宋体" panose="02010600030101010101" pitchFamily="2" charset="-122"/>
              </a:rPr>
              <a:t>P</a:t>
            </a:r>
            <a:r>
              <a:rPr lang="zh-CN" altLang="en-US" sz="2000" b="1" smtClean="0">
                <a:latin typeface="Times New Roman" panose="02020603050405020304" pitchFamily="18" charset="0"/>
                <a:ea typeface="宋体" panose="02010600030101010101" pitchFamily="2" charset="-122"/>
              </a:rPr>
              <a:t>型半导体和</a:t>
            </a:r>
            <a:r>
              <a:rPr lang="en-US" altLang="zh-CN" sz="2000" b="1" smtClean="0">
                <a:latin typeface="Times New Roman" panose="02020603050405020304" pitchFamily="18" charset="0"/>
                <a:ea typeface="宋体" panose="02010600030101010101" pitchFamily="2" charset="-122"/>
              </a:rPr>
              <a:t>N</a:t>
            </a:r>
            <a:r>
              <a:rPr lang="zh-CN" altLang="en-US" sz="2000" b="1" smtClean="0">
                <a:latin typeface="Times New Roman" panose="02020603050405020304" pitchFamily="18" charset="0"/>
                <a:ea typeface="宋体" panose="02010600030101010101" pitchFamily="2" charset="-122"/>
              </a:rPr>
              <a:t>型半导体之间夹着一层（相对）很厚的本征半导体（</a:t>
            </a:r>
            <a:r>
              <a:rPr lang="en-US" altLang="zh-CN" sz="2000" b="1" smtClean="0">
                <a:latin typeface="Times New Roman" panose="02020603050405020304" pitchFamily="18" charset="0"/>
                <a:ea typeface="宋体" panose="02010600030101010101" pitchFamily="2" charset="-122"/>
              </a:rPr>
              <a:t>I</a:t>
            </a:r>
            <a:r>
              <a:rPr lang="zh-CN" altLang="en-US" sz="2000" b="1" smtClean="0">
                <a:latin typeface="Times New Roman" panose="02020603050405020304" pitchFamily="18" charset="0"/>
                <a:ea typeface="宋体" panose="02010600030101010101" pitchFamily="2" charset="-122"/>
              </a:rPr>
              <a:t>层）。这样，</a:t>
            </a:r>
            <a:r>
              <a:rPr lang="en-US" altLang="zh-CN" sz="2000" b="1" smtClean="0">
                <a:latin typeface="Times New Roman" panose="02020603050405020304" pitchFamily="18" charset="0"/>
                <a:ea typeface="宋体" panose="02010600030101010101" pitchFamily="2" charset="-122"/>
              </a:rPr>
              <a:t>P-N</a:t>
            </a:r>
            <a:r>
              <a:rPr lang="zh-CN" altLang="en-US" sz="2000" b="1" smtClean="0">
                <a:latin typeface="Times New Roman" panose="02020603050405020304" pitchFamily="18" charset="0"/>
                <a:ea typeface="宋体" panose="02010600030101010101" pitchFamily="2" charset="-122"/>
              </a:rPr>
              <a:t>结的内电场就基本上全集中于</a:t>
            </a:r>
            <a:r>
              <a:rPr lang="en-US" altLang="zh-CN" sz="2000" b="1" smtClean="0">
                <a:latin typeface="Times New Roman" panose="02020603050405020304" pitchFamily="18" charset="0"/>
                <a:ea typeface="宋体" panose="02010600030101010101" pitchFamily="2" charset="-122"/>
              </a:rPr>
              <a:t>I</a:t>
            </a:r>
            <a:r>
              <a:rPr lang="zh-CN" altLang="en-US" sz="2000" b="1" smtClean="0">
                <a:latin typeface="Times New Roman" panose="02020603050405020304" pitchFamily="18" charset="0"/>
                <a:ea typeface="宋体" panose="02010600030101010101" pitchFamily="2" charset="-122"/>
              </a:rPr>
              <a:t>层中，从而使</a:t>
            </a:r>
            <a:r>
              <a:rPr lang="en-US" altLang="zh-CN" sz="2000" b="1" smtClean="0">
                <a:latin typeface="Times New Roman" panose="02020603050405020304" pitchFamily="18" charset="0"/>
                <a:ea typeface="宋体" panose="02010600030101010101" pitchFamily="2" charset="-122"/>
              </a:rPr>
              <a:t>P-N</a:t>
            </a:r>
            <a:r>
              <a:rPr lang="zh-CN" altLang="en-US" sz="2000" b="1" smtClean="0">
                <a:latin typeface="Times New Roman" panose="02020603050405020304" pitchFamily="18" charset="0"/>
                <a:ea typeface="宋体" panose="02010600030101010101" pitchFamily="2" charset="-122"/>
              </a:rPr>
              <a:t>结空间电荷层的间距加宽，因此结电容变小。相应时间变短，频带变宽。</a:t>
            </a:r>
          </a:p>
        </p:txBody>
      </p:sp>
      <p:pic>
        <p:nvPicPr>
          <p:cNvPr id="62468" name="Picture 4" descr="3"/>
          <p:cNvPicPr>
            <a:picLocks noChangeAspect="1" noChangeArrowheads="1"/>
          </p:cNvPicPr>
          <p:nvPr/>
        </p:nvPicPr>
        <p:blipFill>
          <a:blip r:embed="rId3">
            <a:clrChange>
              <a:clrFrom>
                <a:srgbClr val="FEFEFE"/>
              </a:clrFrom>
              <a:clrTo>
                <a:srgbClr val="FEFEFE">
                  <a:alpha val="0"/>
                </a:srgbClr>
              </a:clrTo>
            </a:clrChange>
            <a:extLst>
              <a:ext uri="{28A0092B-C50C-407E-A947-70E740481C1C}">
                <a14:useLocalDpi xmlns:a14="http://schemas.microsoft.com/office/drawing/2010/main" val="0"/>
              </a:ext>
            </a:extLst>
          </a:blip>
          <a:srcRect b="9708"/>
          <a:stretch>
            <a:fillRect/>
          </a:stretch>
        </p:blipFill>
        <p:spPr bwMode="auto">
          <a:xfrm>
            <a:off x="5259388" y="1828800"/>
            <a:ext cx="2970212" cy="2482850"/>
          </a:xfrm>
          <a:prstGeom prst="rect">
            <a:avLst/>
          </a:prstGeom>
          <a:noFill/>
          <a:ln>
            <a:noFill/>
          </a:ln>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62469" name="Object 5"/>
          <p:cNvGraphicFramePr>
            <a:graphicFrameLocks noGrp="1" noChangeAspect="1"/>
          </p:cNvGraphicFramePr>
          <p:nvPr>
            <p:ph sz="half" idx="2"/>
          </p:nvPr>
        </p:nvGraphicFramePr>
        <p:xfrm>
          <a:off x="1219200" y="3886200"/>
          <a:ext cx="3098800" cy="601663"/>
        </p:xfrm>
        <a:graphic>
          <a:graphicData uri="http://schemas.openxmlformats.org/presentationml/2006/ole">
            <mc:AlternateContent xmlns:mc="http://schemas.openxmlformats.org/markup-compatibility/2006">
              <mc:Choice xmlns:v="urn:schemas-microsoft-com:vml" Requires="v">
                <p:oleObj spid="_x0000_s62497" name="公式" r:id="rId4" imgW="1497950" imgH="241195" progId="Equation.3">
                  <p:embed/>
                </p:oleObj>
              </mc:Choice>
              <mc:Fallback>
                <p:oleObj name="公式" r:id="rId4" imgW="1497950" imgH="241195" progId="Equation.3">
                  <p:embed/>
                  <p:pic>
                    <p:nvPicPr>
                      <p:cNvPr id="0"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19200" y="3886200"/>
                        <a:ext cx="3098800" cy="6016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2470" name="Rectangle 6"/>
          <p:cNvSpPr>
            <a:spLocks noChangeArrowheads="1"/>
          </p:cNvSpPr>
          <p:nvPr/>
        </p:nvSpPr>
        <p:spPr bwMode="auto">
          <a:xfrm>
            <a:off x="457200" y="4724400"/>
            <a:ext cx="4495800" cy="167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just" eaLnBrk="1" hangingPunct="1">
              <a:spcBef>
                <a:spcPct val="0"/>
              </a:spcBef>
              <a:buFont typeface="Wingdings" panose="05000000000000000000" pitchFamily="2" charset="2"/>
              <a:buNone/>
            </a:pPr>
            <a:r>
              <a:rPr lang="zh-CN" altLang="en-US" sz="2000" b="1">
                <a:solidFill>
                  <a:srgbClr val="FFFF00"/>
                </a:solidFill>
                <a:latin typeface="Times New Roman" panose="02020603050405020304" pitchFamily="18" charset="0"/>
                <a:ea typeface="宋体" panose="02010600030101010101" pitchFamily="2" charset="-122"/>
              </a:rPr>
              <a:t>        </a:t>
            </a:r>
            <a:r>
              <a:rPr lang="en-US" altLang="zh-CN" sz="2000" b="1">
                <a:latin typeface="Times New Roman" panose="02020603050405020304" pitchFamily="18" charset="0"/>
                <a:ea typeface="宋体" panose="02010600030101010101" pitchFamily="2" charset="-122"/>
              </a:rPr>
              <a:t>2</a:t>
            </a:r>
            <a:r>
              <a:rPr lang="zh-CN" altLang="en-US" sz="2000" b="1">
                <a:latin typeface="Times New Roman" panose="02020603050405020304" pitchFamily="18" charset="0"/>
                <a:ea typeface="宋体" panose="02010600030101010101" pitchFamily="2" charset="-122"/>
              </a:rPr>
              <a:t>、</a:t>
            </a:r>
            <a:r>
              <a:rPr lang="zh-CN" altLang="en-US" sz="2000" b="1">
                <a:solidFill>
                  <a:srgbClr val="FF0000"/>
                </a:solidFill>
                <a:latin typeface="Times New Roman" panose="02020603050405020304" pitchFamily="18" charset="0"/>
                <a:ea typeface="宋体" panose="02010600030101010101" pitchFamily="2" charset="-122"/>
              </a:rPr>
              <a:t>管子的线性输出范围很宽。</a:t>
            </a:r>
            <a:r>
              <a:rPr lang="zh-CN" altLang="en-US" sz="2000" b="1">
                <a:solidFill>
                  <a:srgbClr val="6600FF"/>
                </a:solidFill>
                <a:latin typeface="Times New Roman" panose="02020603050405020304" pitchFamily="18" charset="0"/>
                <a:ea typeface="宋体" panose="02010600030101010101" pitchFamily="2" charset="-122"/>
              </a:rPr>
              <a:t>因为</a:t>
            </a:r>
            <a:r>
              <a:rPr lang="en-US" altLang="zh-CN" sz="2000" b="1">
                <a:solidFill>
                  <a:srgbClr val="6600FF"/>
                </a:solidFill>
                <a:latin typeface="Times New Roman" panose="02020603050405020304" pitchFamily="18" charset="0"/>
                <a:ea typeface="宋体" panose="02010600030101010101" pitchFamily="2" charset="-122"/>
              </a:rPr>
              <a:t>I</a:t>
            </a:r>
            <a:r>
              <a:rPr lang="zh-CN" altLang="en-US" sz="2000" b="1">
                <a:solidFill>
                  <a:srgbClr val="6600FF"/>
                </a:solidFill>
                <a:latin typeface="Times New Roman" panose="02020603050405020304" pitchFamily="18" charset="0"/>
                <a:ea typeface="宋体" panose="02010600030101010101" pitchFamily="2" charset="-122"/>
              </a:rPr>
              <a:t>层（相对）很厚，在反偏压下运用可承受较高的反向电压。</a:t>
            </a:r>
          </a:p>
          <a:p>
            <a:pPr algn="just" eaLnBrk="1" hangingPunct="1">
              <a:spcBef>
                <a:spcPct val="0"/>
              </a:spcBef>
              <a:buFont typeface="Wingdings" panose="05000000000000000000" pitchFamily="2" charset="2"/>
              <a:buNone/>
            </a:pPr>
            <a:r>
              <a:rPr lang="zh-CN" altLang="en-US" sz="2000" b="1">
                <a:solidFill>
                  <a:srgbClr val="6600FF"/>
                </a:solidFill>
                <a:latin typeface="Times New Roman" panose="02020603050405020304" pitchFamily="18" charset="0"/>
                <a:ea typeface="宋体" panose="02010600030101010101" pitchFamily="2" charset="-122"/>
              </a:rPr>
              <a:t>      </a:t>
            </a:r>
            <a:r>
              <a:rPr lang="zh-CN" altLang="en-US" sz="2000" b="1">
                <a:solidFill>
                  <a:srgbClr val="003399"/>
                </a:solidFill>
                <a:latin typeface="Times New Roman" panose="02020603050405020304" pitchFamily="18" charset="0"/>
                <a:ea typeface="宋体" panose="02010600030101010101" pitchFamily="2" charset="-122"/>
              </a:rPr>
              <a:t>不足： </a:t>
            </a:r>
            <a:r>
              <a:rPr lang="en-US" altLang="zh-CN" sz="2000" b="1">
                <a:solidFill>
                  <a:srgbClr val="003399"/>
                </a:solidFill>
                <a:latin typeface="Times New Roman" panose="02020603050405020304" pitchFamily="18" charset="0"/>
                <a:ea typeface="宋体" panose="02010600030101010101" pitchFamily="2" charset="-122"/>
              </a:rPr>
              <a:t>I</a:t>
            </a:r>
            <a:r>
              <a:rPr lang="zh-CN" altLang="en-US" sz="2000" b="1">
                <a:solidFill>
                  <a:srgbClr val="003399"/>
                </a:solidFill>
                <a:latin typeface="Times New Roman" panose="02020603050405020304" pitchFamily="18" charset="0"/>
                <a:ea typeface="宋体" panose="02010600030101010101" pitchFamily="2" charset="-122"/>
              </a:rPr>
              <a:t>层电阻很大，管子的输出电流小，一般为零点几</a:t>
            </a:r>
            <a:r>
              <a:rPr lang="el-GR" altLang="zh-CN" sz="2000" b="1">
                <a:solidFill>
                  <a:srgbClr val="003399"/>
                </a:solidFill>
                <a:latin typeface="宋体" panose="02010600030101010101" pitchFamily="2" charset="-122"/>
              </a:rPr>
              <a:t>μA</a:t>
            </a:r>
            <a:r>
              <a:rPr lang="zh-CN" altLang="el-GR" sz="2000" b="1">
                <a:solidFill>
                  <a:srgbClr val="003399"/>
                </a:solidFill>
                <a:latin typeface="宋体" panose="02010600030101010101" pitchFamily="2" charset="-122"/>
                <a:ea typeface="宋体" panose="02010600030101010101" pitchFamily="2" charset="-122"/>
              </a:rPr>
              <a:t>至数</a:t>
            </a:r>
            <a:r>
              <a:rPr lang="el-GR" altLang="zh-CN" sz="2000" b="1">
                <a:solidFill>
                  <a:srgbClr val="003399"/>
                </a:solidFill>
                <a:latin typeface="宋体" panose="02010600030101010101" pitchFamily="2" charset="-122"/>
              </a:rPr>
              <a:t>μA</a:t>
            </a:r>
            <a:r>
              <a:rPr lang="zh-CN" altLang="el-GR" sz="2000" b="1">
                <a:solidFill>
                  <a:srgbClr val="003399"/>
                </a:solidFill>
                <a:latin typeface="宋体" panose="02010600030101010101" pitchFamily="2" charset="-122"/>
                <a:ea typeface="宋体" panose="02010600030101010101" pitchFamily="2" charset="-122"/>
              </a:rPr>
              <a:t>。</a:t>
            </a:r>
          </a:p>
        </p:txBody>
      </p:sp>
      <p:pic>
        <p:nvPicPr>
          <p:cNvPr id="62471" name="Picture 7" descr="3"/>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t="1991" b="11308"/>
          <a:stretch>
            <a:fillRect/>
          </a:stretch>
        </p:blipFill>
        <p:spPr bwMode="auto">
          <a:xfrm>
            <a:off x="4976813" y="4643438"/>
            <a:ext cx="3600450" cy="1935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blinds dir="vert"/>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9394" name="Rectangle 2"/>
          <p:cNvSpPr>
            <a:spLocks noGrp="1" noChangeArrowheads="1"/>
          </p:cNvSpPr>
          <p:nvPr>
            <p:ph type="title"/>
          </p:nvPr>
        </p:nvSpPr>
        <p:spPr/>
        <p:txBody>
          <a:bodyPr/>
          <a:lstStyle/>
          <a:p>
            <a:pPr eaLnBrk="1" hangingPunct="1">
              <a:defRPr/>
            </a:pPr>
            <a:r>
              <a:rPr lang="zh-CN" altLang="en-US" sz="2400" b="0" smtClean="0">
                <a:effectLst>
                  <a:outerShdw blurRad="38100" dist="38100" dir="2700000" algn="tl">
                    <a:srgbClr val="C0C0C0"/>
                  </a:outerShdw>
                </a:effectLst>
                <a:latin typeface="Times New Roman" panose="02020603050405020304" pitchFamily="18" charset="0"/>
                <a:ea typeface="黑体" panose="02010609060101010101" pitchFamily="49" charset="-122"/>
              </a:rPr>
              <a:t>雪崩光敏二极管（</a:t>
            </a:r>
            <a:r>
              <a:rPr lang="en-US" altLang="zh-CN" sz="2400" b="0" smtClean="0">
                <a:effectLst>
                  <a:outerShdw blurRad="38100" dist="38100" dir="2700000" algn="tl">
                    <a:srgbClr val="C0C0C0"/>
                  </a:outerShdw>
                </a:effectLst>
                <a:latin typeface="Times New Roman" panose="02020603050405020304" pitchFamily="18" charset="0"/>
                <a:ea typeface="黑体" panose="02010609060101010101" pitchFamily="49" charset="-122"/>
              </a:rPr>
              <a:t>APD</a:t>
            </a:r>
            <a:r>
              <a:rPr lang="zh-CN" altLang="en-US" sz="2400" b="0" smtClean="0">
                <a:effectLst>
                  <a:outerShdw blurRad="38100" dist="38100" dir="2700000" algn="tl">
                    <a:srgbClr val="C0C0C0"/>
                  </a:outerShdw>
                </a:effectLst>
                <a:latin typeface="Times New Roman" panose="02020603050405020304" pitchFamily="18" charset="0"/>
                <a:ea typeface="黑体" panose="02010609060101010101" pitchFamily="49" charset="-122"/>
              </a:rPr>
              <a:t>）</a:t>
            </a:r>
          </a:p>
        </p:txBody>
      </p:sp>
      <p:sp>
        <p:nvSpPr>
          <p:cNvPr id="63491" name="Rectangle 3"/>
          <p:cNvSpPr>
            <a:spLocks noGrp="1" noChangeArrowheads="1"/>
          </p:cNvSpPr>
          <p:nvPr>
            <p:ph type="body" idx="1"/>
          </p:nvPr>
        </p:nvSpPr>
        <p:spPr>
          <a:xfrm>
            <a:off x="431800" y="3352800"/>
            <a:ext cx="8351838" cy="3429000"/>
          </a:xfrm>
        </p:spPr>
        <p:txBody>
          <a:bodyPr/>
          <a:lstStyle/>
          <a:p>
            <a:pPr algn="just" eaLnBrk="1" hangingPunct="1">
              <a:lnSpc>
                <a:spcPct val="90000"/>
              </a:lnSpc>
              <a:spcBef>
                <a:spcPct val="0"/>
              </a:spcBef>
              <a:buFont typeface="Wingdings" panose="05000000000000000000" pitchFamily="2" charset="2"/>
              <a:buNone/>
            </a:pPr>
            <a:r>
              <a:rPr lang="zh-CN" altLang="en-US" sz="2000" b="1" smtClean="0">
                <a:solidFill>
                  <a:srgbClr val="3333FF"/>
                </a:solidFill>
                <a:latin typeface="宋体" panose="02010600030101010101" pitchFamily="2" charset="-122"/>
                <a:ea typeface="宋体" panose="02010600030101010101" pitchFamily="2" charset="-122"/>
              </a:rPr>
              <a:t>     雪崩光敏二极管是利用</a:t>
            </a:r>
            <a:r>
              <a:rPr lang="en-US" altLang="zh-CN" sz="2000" b="1" smtClean="0">
                <a:solidFill>
                  <a:srgbClr val="3333FF"/>
                </a:solidFill>
                <a:latin typeface="宋体" panose="02010600030101010101" pitchFamily="2" charset="-122"/>
                <a:ea typeface="宋体" panose="02010600030101010101" pitchFamily="2" charset="-122"/>
              </a:rPr>
              <a:t>P-N</a:t>
            </a:r>
            <a:r>
              <a:rPr lang="zh-CN" altLang="en-US" sz="2000" b="1" smtClean="0">
                <a:solidFill>
                  <a:srgbClr val="3333FF"/>
                </a:solidFill>
                <a:latin typeface="宋体" panose="02010600030101010101" pitchFamily="2" charset="-122"/>
                <a:ea typeface="宋体" panose="02010600030101010101" pitchFamily="2" charset="-122"/>
              </a:rPr>
              <a:t>结在高反向电压下产生的雪崩效应来工作的一种光伏器件。它具有响应度高，响应速度快的特点，通常工作在很高的反偏状态</a:t>
            </a:r>
            <a:r>
              <a:rPr lang="en-US" altLang="zh-CN" sz="2000" b="1" smtClean="0">
                <a:solidFill>
                  <a:srgbClr val="3333FF"/>
                </a:solidFill>
                <a:latin typeface="宋体" panose="02010600030101010101" pitchFamily="2" charset="-122"/>
                <a:ea typeface="宋体" panose="02010600030101010101" pitchFamily="2" charset="-122"/>
              </a:rPr>
              <a:t>100</a:t>
            </a:r>
            <a:r>
              <a:rPr lang="en-US" altLang="zh-CN" sz="2000" b="1" smtClean="0">
                <a:solidFill>
                  <a:srgbClr val="3333FF"/>
                </a:solidFill>
                <a:latin typeface="Times New Roman" panose="02020603050405020304" pitchFamily="18" charset="0"/>
                <a:ea typeface="宋体" panose="02010600030101010101" pitchFamily="2" charset="-122"/>
              </a:rPr>
              <a:t>~</a:t>
            </a:r>
            <a:r>
              <a:rPr lang="en-US" altLang="zh-CN" sz="2000" b="1" smtClean="0">
                <a:solidFill>
                  <a:srgbClr val="3333FF"/>
                </a:solidFill>
                <a:latin typeface="宋体" panose="02010600030101010101" pitchFamily="2" charset="-122"/>
                <a:ea typeface="宋体" panose="02010600030101010101" pitchFamily="2" charset="-122"/>
              </a:rPr>
              <a:t>200V</a:t>
            </a:r>
            <a:r>
              <a:rPr lang="zh-CN" altLang="en-US" sz="2000" b="1" smtClean="0">
                <a:solidFill>
                  <a:srgbClr val="3333FF"/>
                </a:solidFill>
                <a:latin typeface="宋体" panose="02010600030101010101" pitchFamily="2" charset="-122"/>
                <a:ea typeface="宋体" panose="02010600030101010101" pitchFamily="2" charset="-122"/>
              </a:rPr>
              <a:t>，接近于反向击穿电压。</a:t>
            </a:r>
            <a:r>
              <a:rPr lang="zh-CN" altLang="en-US" sz="2000" b="1" smtClean="0">
                <a:solidFill>
                  <a:srgbClr val="990099"/>
                </a:solidFill>
                <a:latin typeface="宋体" panose="02010600030101010101" pitchFamily="2" charset="-122"/>
                <a:ea typeface="宋体" panose="02010600030101010101" pitchFamily="2" charset="-122"/>
              </a:rPr>
              <a:t>频率响应很高，带宽可达</a:t>
            </a:r>
            <a:r>
              <a:rPr lang="en-US" altLang="zh-CN" sz="2000" b="1" smtClean="0">
                <a:solidFill>
                  <a:srgbClr val="990099"/>
                </a:solidFill>
                <a:latin typeface="宋体" panose="02010600030101010101" pitchFamily="2" charset="-122"/>
                <a:ea typeface="宋体" panose="02010600030101010101" pitchFamily="2" charset="-122"/>
              </a:rPr>
              <a:t>100GHz</a:t>
            </a:r>
            <a:r>
              <a:rPr lang="zh-CN" altLang="en-US" sz="2000" b="1" smtClean="0">
                <a:solidFill>
                  <a:srgbClr val="990099"/>
                </a:solidFill>
                <a:latin typeface="宋体" panose="02010600030101010101" pitchFamily="2" charset="-122"/>
                <a:ea typeface="宋体" panose="02010600030101010101" pitchFamily="2" charset="-122"/>
              </a:rPr>
              <a:t>。是目前响应最快的一种光敏二极管。适用于光纤通信、激光测距及其他微弱光的探测等。</a:t>
            </a:r>
          </a:p>
          <a:p>
            <a:pPr eaLnBrk="1" hangingPunct="1">
              <a:lnSpc>
                <a:spcPct val="90000"/>
              </a:lnSpc>
              <a:spcBef>
                <a:spcPct val="0"/>
              </a:spcBef>
            </a:pPr>
            <a:r>
              <a:rPr lang="zh-CN" altLang="en-US" sz="2000" b="1" smtClean="0">
                <a:solidFill>
                  <a:srgbClr val="990099"/>
                </a:solidFill>
                <a:latin typeface="宋体" panose="02010600030101010101" pitchFamily="2" charset="-122"/>
                <a:ea typeface="宋体" panose="02010600030101010101" pitchFamily="2" charset="-122"/>
              </a:rPr>
              <a:t>     原理：</a:t>
            </a:r>
            <a:r>
              <a:rPr lang="zh-CN" altLang="en-US" sz="2000" b="1" smtClean="0">
                <a:solidFill>
                  <a:srgbClr val="0000FF"/>
                </a:solidFill>
                <a:ea typeface="宋体" panose="02010600030101010101" pitchFamily="2" charset="-122"/>
              </a:rPr>
              <a:t>根据光电效应，当光入射到</a:t>
            </a:r>
            <a:r>
              <a:rPr lang="en-US" altLang="zh-CN" sz="2000" b="1" smtClean="0">
                <a:solidFill>
                  <a:srgbClr val="0000FF"/>
                </a:solidFill>
                <a:ea typeface="宋体" panose="02010600030101010101" pitchFamily="2" charset="-122"/>
              </a:rPr>
              <a:t>PN</a:t>
            </a:r>
            <a:r>
              <a:rPr lang="zh-CN" altLang="en-US" sz="2000" b="1" smtClean="0">
                <a:solidFill>
                  <a:srgbClr val="0000FF"/>
                </a:solidFill>
                <a:ea typeface="宋体" panose="02010600030101010101" pitchFamily="2" charset="-122"/>
              </a:rPr>
              <a:t>结时， 光子被吸收而产生电子</a:t>
            </a:r>
            <a:r>
              <a:rPr lang="en-US" altLang="zh-CN" sz="2000" b="1" smtClean="0">
                <a:solidFill>
                  <a:srgbClr val="0000FF"/>
                </a:solidFill>
                <a:ea typeface="宋体" panose="02010600030101010101" pitchFamily="2" charset="-122"/>
              </a:rPr>
              <a:t>—</a:t>
            </a:r>
            <a:r>
              <a:rPr lang="zh-CN" altLang="en-US" sz="2000" b="1" smtClean="0">
                <a:solidFill>
                  <a:srgbClr val="0000FF"/>
                </a:solidFill>
                <a:ea typeface="宋体" panose="02010600030101010101" pitchFamily="2" charset="-122"/>
              </a:rPr>
              <a:t>空穴对</a:t>
            </a:r>
            <a:r>
              <a:rPr lang="zh-CN" altLang="en-US" sz="2000" b="1" smtClean="0">
                <a:ea typeface="宋体" panose="02010600030101010101" pitchFamily="2" charset="-122"/>
              </a:rPr>
              <a:t>→</a:t>
            </a:r>
            <a:r>
              <a:rPr lang="zh-CN" altLang="en-US" sz="2000" b="1" smtClean="0">
                <a:solidFill>
                  <a:srgbClr val="6600FF"/>
                </a:solidFill>
                <a:ea typeface="宋体" panose="02010600030101010101" pitchFamily="2" charset="-122"/>
              </a:rPr>
              <a:t>如果电压增加到使电场达到</a:t>
            </a:r>
            <a:r>
              <a:rPr lang="en-US" altLang="zh-CN" sz="2000" b="1" smtClean="0">
                <a:solidFill>
                  <a:srgbClr val="6600FF"/>
                </a:solidFill>
                <a:ea typeface="宋体" panose="02010600030101010101" pitchFamily="2" charset="-122"/>
              </a:rPr>
              <a:t>200 kV/cm</a:t>
            </a:r>
            <a:r>
              <a:rPr lang="zh-CN" altLang="en-US" sz="2000" b="1" smtClean="0">
                <a:solidFill>
                  <a:srgbClr val="6600FF"/>
                </a:solidFill>
                <a:ea typeface="宋体" panose="02010600030101010101" pitchFamily="2" charset="-122"/>
              </a:rPr>
              <a:t>以上，初始电子</a:t>
            </a:r>
            <a:r>
              <a:rPr lang="en-US" altLang="zh-CN" sz="2000" b="1" smtClean="0">
                <a:solidFill>
                  <a:srgbClr val="6600FF"/>
                </a:solidFill>
                <a:ea typeface="宋体" panose="02010600030101010101" pitchFamily="2" charset="-122"/>
              </a:rPr>
              <a:t>(</a:t>
            </a:r>
            <a:r>
              <a:rPr lang="zh-CN" altLang="en-US" sz="2000" b="1" smtClean="0">
                <a:solidFill>
                  <a:srgbClr val="6600FF"/>
                </a:solidFill>
                <a:ea typeface="宋体" panose="02010600030101010101" pitchFamily="2" charset="-122"/>
              </a:rPr>
              <a:t>一次电子</a:t>
            </a:r>
            <a:r>
              <a:rPr lang="en-US" altLang="zh-CN" sz="2000" b="1" smtClean="0">
                <a:solidFill>
                  <a:srgbClr val="6600FF"/>
                </a:solidFill>
                <a:ea typeface="宋体" panose="02010600030101010101" pitchFamily="2" charset="-122"/>
              </a:rPr>
              <a:t>)</a:t>
            </a:r>
            <a:r>
              <a:rPr lang="zh-CN" altLang="en-US" sz="2000" b="1" smtClean="0">
                <a:solidFill>
                  <a:srgbClr val="6600FF"/>
                </a:solidFill>
                <a:ea typeface="宋体" panose="02010600030101010101" pitchFamily="2" charset="-122"/>
              </a:rPr>
              <a:t>在高电场区获得足够能量而加速运动</a:t>
            </a:r>
            <a:r>
              <a:rPr lang="zh-CN" altLang="en-US" sz="2000" b="1" smtClean="0">
                <a:ea typeface="宋体" panose="02010600030101010101" pitchFamily="2" charset="-122"/>
              </a:rPr>
              <a:t>→</a:t>
            </a:r>
            <a:r>
              <a:rPr lang="zh-CN" altLang="en-US" sz="2000" b="1" smtClean="0">
                <a:solidFill>
                  <a:srgbClr val="990099"/>
                </a:solidFill>
                <a:ea typeface="宋体" panose="02010600030101010101" pitchFamily="2" charset="-122"/>
              </a:rPr>
              <a:t>高速运动的电子和晶格原子相碰撞， 使晶格原子电离，产生新的电子</a:t>
            </a:r>
            <a:r>
              <a:rPr lang="en-US" altLang="zh-CN" sz="2000" b="1" smtClean="0">
                <a:solidFill>
                  <a:srgbClr val="990099"/>
                </a:solidFill>
                <a:ea typeface="宋体" panose="02010600030101010101" pitchFamily="2" charset="-122"/>
              </a:rPr>
              <a:t>—</a:t>
            </a:r>
            <a:r>
              <a:rPr lang="zh-CN" altLang="en-US" sz="2000" b="1" smtClean="0">
                <a:solidFill>
                  <a:srgbClr val="990099"/>
                </a:solidFill>
                <a:ea typeface="宋体" panose="02010600030101010101" pitchFamily="2" charset="-122"/>
              </a:rPr>
              <a:t>空穴对</a:t>
            </a:r>
            <a:r>
              <a:rPr lang="zh-CN" altLang="en-US" sz="2000" b="1" smtClean="0">
                <a:ea typeface="宋体" panose="02010600030101010101" pitchFamily="2" charset="-122"/>
              </a:rPr>
              <a:t>→</a:t>
            </a:r>
            <a:r>
              <a:rPr lang="zh-CN" altLang="en-US" sz="2000" b="1" smtClean="0">
                <a:solidFill>
                  <a:srgbClr val="003399"/>
                </a:solidFill>
                <a:ea typeface="宋体" panose="02010600030101010101" pitchFamily="2" charset="-122"/>
              </a:rPr>
              <a:t>新产生的二次电子再次和原子碰撞</a:t>
            </a:r>
            <a:r>
              <a:rPr lang="zh-CN" altLang="en-US" sz="2000" b="1" smtClean="0">
                <a:ea typeface="宋体" panose="02010600030101010101" pitchFamily="2" charset="-122"/>
              </a:rPr>
              <a:t> →</a:t>
            </a:r>
            <a:r>
              <a:rPr lang="zh-CN" altLang="en-US" sz="2000" b="1" smtClean="0">
                <a:solidFill>
                  <a:srgbClr val="003300"/>
                </a:solidFill>
                <a:ea typeface="宋体" panose="02010600030101010101" pitchFamily="2" charset="-122"/>
              </a:rPr>
              <a:t>如此多次碰撞，产生连锁反应，致使载流子雪崩式倍增</a:t>
            </a:r>
            <a:r>
              <a:rPr lang="zh-CN" altLang="en-US" sz="2000" b="1" smtClean="0">
                <a:ea typeface="宋体" panose="02010600030101010101" pitchFamily="2" charset="-122"/>
              </a:rPr>
              <a:t>，见图。</a:t>
            </a:r>
          </a:p>
        </p:txBody>
      </p:sp>
      <p:pic>
        <p:nvPicPr>
          <p:cNvPr id="63492" name="Picture 4" descr="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b="18967"/>
          <a:stretch>
            <a:fillRect/>
          </a:stretch>
        </p:blipFill>
        <p:spPr bwMode="auto">
          <a:xfrm>
            <a:off x="914400" y="1143000"/>
            <a:ext cx="3916363" cy="2271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493" name="Picture 5" descr="lc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29200" y="384969"/>
            <a:ext cx="2568575" cy="192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图片 1"/>
          <p:cNvPicPr>
            <a:picLocks noChangeAspect="1"/>
          </p:cNvPicPr>
          <p:nvPr/>
        </p:nvPicPr>
        <p:blipFill rotWithShape="1">
          <a:blip r:embed="rId4"/>
          <a:srcRect l="15358" t="10201" r="23894" b="20937"/>
          <a:stretch/>
        </p:blipFill>
        <p:spPr>
          <a:xfrm>
            <a:off x="6715125" y="1752600"/>
            <a:ext cx="2428875" cy="1498668"/>
          </a:xfrm>
          <a:prstGeom prst="rect">
            <a:avLst/>
          </a:prstGeom>
        </p:spPr>
      </p:pic>
    </p:spTree>
  </p:cSld>
  <p:clrMapOvr>
    <a:masterClrMapping/>
  </p:clrMapOvr>
  <p:transition>
    <p:blinds dir="vert"/>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7634" name="Rectangle 2"/>
          <p:cNvSpPr>
            <a:spLocks noGrp="1" noChangeArrowheads="1"/>
          </p:cNvSpPr>
          <p:nvPr>
            <p:ph type="title"/>
          </p:nvPr>
        </p:nvSpPr>
        <p:spPr/>
        <p:txBody>
          <a:bodyPr/>
          <a:lstStyle/>
          <a:p>
            <a:pPr eaLnBrk="1" hangingPunct="1">
              <a:defRPr/>
            </a:pPr>
            <a:r>
              <a:rPr lang="en-US" altLang="zh-CN" b="0" smtClean="0">
                <a:effectLst>
                  <a:outerShdw blurRad="38100" dist="38100" dir="2700000" algn="tl">
                    <a:srgbClr val="C0C0C0"/>
                  </a:outerShdw>
                </a:effectLst>
                <a:latin typeface="Times New Roman" panose="02020603050405020304" pitchFamily="18" charset="0"/>
                <a:ea typeface="黑体" panose="02010609060101010101" pitchFamily="49" charset="-122"/>
              </a:rPr>
              <a:t>APD</a:t>
            </a:r>
            <a:r>
              <a:rPr lang="zh-CN" altLang="en-US" b="0" smtClean="0">
                <a:effectLst>
                  <a:outerShdw blurRad="38100" dist="38100" dir="2700000" algn="tl">
                    <a:srgbClr val="C0C0C0"/>
                  </a:outerShdw>
                </a:effectLst>
                <a:latin typeface="Times New Roman" panose="02020603050405020304" pitchFamily="18" charset="0"/>
                <a:ea typeface="黑体" panose="02010609060101010101" pitchFamily="49" charset="-122"/>
              </a:rPr>
              <a:t>的雪崩倍增效应</a:t>
            </a:r>
          </a:p>
        </p:txBody>
      </p:sp>
    </p:spTree>
    <p:controls>
      <mc:AlternateContent xmlns:mc="http://schemas.openxmlformats.org/markup-compatibility/2006">
        <mc:Choice xmlns:v="urn:schemas-microsoft-com:vml" Requires="v">
          <p:control spid="64541" name="ShockwaveFlash1" r:id="rId2" imgW="6840360" imgH="4051440"/>
        </mc:Choice>
        <mc:Fallback>
          <p:control name="ShockwaveFlash1" r:id="rId2" imgW="6840360" imgH="4051440">
            <p:pic>
              <p:nvPicPr>
                <p:cNvPr id="64515" name="ShockwaveFlash1"/>
                <p:cNvPicPr preferRelativeResize="0">
                  <a:picLocks noChangeArrowheads="1" noChangeShapeType="1"/>
                </p:cNvPicPr>
                <p:nvPr/>
              </p:nvPicPr>
              <p:blipFill>
                <a:blip r:embed="rId4"/>
                <a:srcRect/>
                <a:stretch>
                  <a:fillRect/>
                </a:stretch>
              </p:blipFill>
              <p:spPr bwMode="auto">
                <a:xfrm>
                  <a:off x="1241425" y="2259013"/>
                  <a:ext cx="6840538" cy="4051300"/>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2700" cap="sq">
                      <a:no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control>
        </mc:Fallback>
      </mc:AlternateContent>
    </p:controls>
  </p:cSld>
  <p:clrMapOvr>
    <a:masterClrMapping/>
  </p:clrMapOvr>
  <p:transition>
    <p:blinds dir="vert"/>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4514" name="Rectangle 2"/>
          <p:cNvSpPr>
            <a:spLocks noGrp="1" noChangeArrowheads="1"/>
          </p:cNvSpPr>
          <p:nvPr>
            <p:ph type="title"/>
          </p:nvPr>
        </p:nvSpPr>
        <p:spPr/>
        <p:txBody>
          <a:bodyPr/>
          <a:lstStyle/>
          <a:p>
            <a:pPr eaLnBrk="1" hangingPunct="1">
              <a:defRPr/>
            </a:pPr>
            <a:r>
              <a:rPr lang="zh-CN" altLang="en-US" sz="2400" b="0" smtClean="0">
                <a:effectLst>
                  <a:outerShdw blurRad="38100" dist="38100" dir="2700000" algn="tl">
                    <a:srgbClr val="C0C0C0"/>
                  </a:outerShdw>
                </a:effectLst>
                <a:latin typeface="Times New Roman" panose="02020603050405020304" pitchFamily="18" charset="0"/>
                <a:ea typeface="黑体" panose="02010609060101010101" pitchFamily="49" charset="-122"/>
              </a:rPr>
              <a:t>光敏三极管</a:t>
            </a:r>
          </a:p>
        </p:txBody>
      </p:sp>
      <p:sp>
        <p:nvSpPr>
          <p:cNvPr id="704515" name="Rectangle 3"/>
          <p:cNvSpPr>
            <a:spLocks noGrp="1" noChangeArrowheads="1"/>
          </p:cNvSpPr>
          <p:nvPr>
            <p:ph type="body" idx="1"/>
          </p:nvPr>
        </p:nvSpPr>
        <p:spPr>
          <a:xfrm>
            <a:off x="4495800" y="1524000"/>
            <a:ext cx="4392613" cy="4495800"/>
          </a:xfrm>
        </p:spPr>
        <p:txBody>
          <a:bodyPr/>
          <a:lstStyle/>
          <a:p>
            <a:pPr algn="just" eaLnBrk="1" hangingPunct="1">
              <a:lnSpc>
                <a:spcPct val="120000"/>
              </a:lnSpc>
              <a:buFont typeface="Wingdings" panose="05000000000000000000" pitchFamily="2" charset="2"/>
              <a:buNone/>
            </a:pPr>
            <a:r>
              <a:rPr lang="zh-CN" altLang="en-US" sz="1800" b="1" smtClean="0">
                <a:latin typeface="Times New Roman" panose="02020603050405020304" pitchFamily="18" charset="0"/>
                <a:ea typeface="宋体" panose="02010600030101010101" pitchFamily="2" charset="-122"/>
              </a:rPr>
              <a:t>            </a:t>
            </a:r>
            <a:r>
              <a:rPr lang="zh-CN" altLang="en-US" sz="2400" b="1" smtClean="0">
                <a:solidFill>
                  <a:srgbClr val="003399"/>
                </a:solidFill>
                <a:latin typeface="Times New Roman" panose="02020603050405020304" pitchFamily="18" charset="0"/>
                <a:ea typeface="宋体" panose="02010600030101010101" pitchFamily="2" charset="-122"/>
              </a:rPr>
              <a:t>灵敏度比光敏二极管高，是光敏二极管的数十倍，故输出电流要比光敏二极管大得多，一般为毫安级。</a:t>
            </a:r>
          </a:p>
          <a:p>
            <a:pPr algn="just" eaLnBrk="1" hangingPunct="1">
              <a:lnSpc>
                <a:spcPct val="120000"/>
              </a:lnSpc>
              <a:buFont typeface="Wingdings" panose="05000000000000000000" pitchFamily="2" charset="2"/>
              <a:buNone/>
            </a:pPr>
            <a:r>
              <a:rPr lang="zh-CN" altLang="en-US" sz="2400" b="1" smtClean="0">
                <a:latin typeface="Times New Roman" panose="02020603050405020304" pitchFamily="18" charset="0"/>
                <a:ea typeface="宋体" panose="02010600030101010101" pitchFamily="2" charset="-122"/>
              </a:rPr>
              <a:t>            但其它特性不如光敏二极管好，在较强的光照下，光电流与照度不成线性关系。频率特性和温度特性也变差，故</a:t>
            </a:r>
            <a:r>
              <a:rPr lang="zh-CN" altLang="en-US" sz="2400" b="1" smtClean="0">
                <a:solidFill>
                  <a:srgbClr val="008000"/>
                </a:solidFill>
                <a:latin typeface="Times New Roman" panose="02020603050405020304" pitchFamily="18" charset="0"/>
                <a:ea typeface="宋体" panose="02010600030101010101" pitchFamily="2" charset="-122"/>
              </a:rPr>
              <a:t>光敏三极管多用作光电开关或光电逻辑元件</a:t>
            </a:r>
            <a:r>
              <a:rPr lang="zh-CN" altLang="en-US" sz="2400" b="1" smtClean="0">
                <a:latin typeface="Times New Roman" panose="02020603050405020304" pitchFamily="18" charset="0"/>
                <a:ea typeface="宋体" panose="02010600030101010101" pitchFamily="2" charset="-122"/>
              </a:rPr>
              <a:t>。</a:t>
            </a:r>
            <a:endParaRPr lang="zh-CN" altLang="en-US" sz="2400" b="1" smtClean="0">
              <a:solidFill>
                <a:srgbClr val="FFFF00"/>
              </a:solidFill>
              <a:latin typeface="Times New Roman" panose="02020603050405020304" pitchFamily="18" charset="0"/>
              <a:ea typeface="宋体" panose="02010600030101010101" pitchFamily="2" charset="-122"/>
            </a:endParaRPr>
          </a:p>
        </p:txBody>
      </p:sp>
      <p:pic>
        <p:nvPicPr>
          <p:cNvPr id="2" name="图片 1"/>
          <p:cNvPicPr>
            <a:picLocks noChangeAspect="1"/>
          </p:cNvPicPr>
          <p:nvPr/>
        </p:nvPicPr>
        <p:blipFill>
          <a:blip r:embed="rId2"/>
          <a:stretch>
            <a:fillRect/>
          </a:stretch>
        </p:blipFill>
        <p:spPr>
          <a:xfrm>
            <a:off x="914400" y="3962400"/>
            <a:ext cx="2590800" cy="2590800"/>
          </a:xfrm>
          <a:prstGeom prst="rect">
            <a:avLst/>
          </a:prstGeom>
        </p:spPr>
      </p:pic>
      <p:pic>
        <p:nvPicPr>
          <p:cNvPr id="6" name="Picture 3" descr="光敏三极管原理和结构"/>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32769" t="-1" r="39379" b="42068"/>
          <a:stretch/>
        </p:blipFill>
        <p:spPr bwMode="auto">
          <a:xfrm>
            <a:off x="1295400" y="1172135"/>
            <a:ext cx="2209800" cy="2599765"/>
          </a:xfrm>
          <a:prstGeom prst="rect">
            <a:avLst/>
          </a:prstGeom>
          <a:gradFill rotWithShape="1">
            <a:gsLst>
              <a:gs pos="0">
                <a:schemeClr val="hlink"/>
              </a:gs>
              <a:gs pos="100000">
                <a:srgbClr val="FFFFFF"/>
              </a:gs>
            </a:gsLst>
            <a:lin ang="5400000" scaled="1"/>
          </a:gradFill>
          <a:ln>
            <a:noFill/>
          </a:ln>
          <a:extLst>
            <a:ext uri="{91240B29-F687-4F45-9708-019B960494DF}">
              <a14:hiddenLine xmlns:a14="http://schemas.microsoft.com/office/drawing/2010/main" w="9525">
                <a:solidFill>
                  <a:srgbClr val="FF3300"/>
                </a:solidFill>
                <a:miter lim="800000"/>
                <a:headEnd/>
                <a:tailEnd/>
              </a14:hiddenLine>
            </a:ext>
          </a:extLst>
        </p:spPr>
      </p:pic>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7" presetClass="entr" presetSubtype="0" fill="hold" nodeType="clickEffect">
                                  <p:stCondLst>
                                    <p:cond delay="0"/>
                                  </p:stCondLst>
                                  <p:iterate type="lt">
                                    <p:tmPct val="50000"/>
                                  </p:iterate>
                                  <p:childTnLst>
                                    <p:set>
                                      <p:cBhvr>
                                        <p:cTn id="6" dur="1" fill="hold">
                                          <p:stCondLst>
                                            <p:cond delay="0"/>
                                          </p:stCondLst>
                                        </p:cTn>
                                        <p:tgtEl>
                                          <p:spTgt spid="704515">
                                            <p:txEl>
                                              <p:pRg st="0" end="0"/>
                                            </p:txEl>
                                          </p:spTgt>
                                        </p:tgtEl>
                                        <p:attrNameLst>
                                          <p:attrName>style.visibility</p:attrName>
                                        </p:attrNameLst>
                                      </p:cBhvr>
                                      <p:to>
                                        <p:strVal val="visible"/>
                                      </p:to>
                                    </p:set>
                                    <p:anim calcmode="discrete" valueType="clr">
                                      <p:cBhvr override="childStyle">
                                        <p:cTn id="7" dur="80"/>
                                        <p:tgtEl>
                                          <p:spTgt spid="704515">
                                            <p:txEl>
                                              <p:pRg st="0" end="0"/>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704515">
                                            <p:txEl>
                                              <p:pRg st="0" end="0"/>
                                            </p:txEl>
                                          </p:spTgt>
                                        </p:tgtEl>
                                        <p:attrNameLst>
                                          <p:attrName>fillcolor</p:attrName>
                                        </p:attrNameLst>
                                      </p:cBhvr>
                                      <p:tavLst>
                                        <p:tav tm="0">
                                          <p:val>
                                            <p:clrVal>
                                              <a:schemeClr val="accent2"/>
                                            </p:clrVal>
                                          </p:val>
                                        </p:tav>
                                        <p:tav tm="50000">
                                          <p:val>
                                            <p:clrVal>
                                              <a:schemeClr val="hlink"/>
                                            </p:clrVal>
                                          </p:val>
                                        </p:tav>
                                      </p:tavLst>
                                    </p:anim>
                                    <p:set>
                                      <p:cBhvr>
                                        <p:cTn id="9" dur="80"/>
                                        <p:tgtEl>
                                          <p:spTgt spid="704515">
                                            <p:txEl>
                                              <p:pRg st="0" end="0"/>
                                            </p:txEl>
                                          </p:spTgt>
                                        </p:tgtEl>
                                        <p:attrNameLst>
                                          <p:attrName>fill.type</p:attrName>
                                        </p:attrNameLst>
                                      </p:cBhvr>
                                      <p:to>
                                        <p:strVal val="solid"/>
                                      </p:to>
                                    </p:set>
                                  </p:childTnLst>
                                </p:cTn>
                              </p:par>
                            </p:childTnLst>
                          </p:cTn>
                        </p:par>
                      </p:childTnLst>
                    </p:cTn>
                  </p:par>
                  <p:par>
                    <p:cTn id="10" fill="hold" nodeType="clickPar">
                      <p:stCondLst>
                        <p:cond delay="indefinite"/>
                      </p:stCondLst>
                      <p:childTnLst>
                        <p:par>
                          <p:cTn id="11" fill="hold" nodeType="withGroup">
                            <p:stCondLst>
                              <p:cond delay="0"/>
                            </p:stCondLst>
                            <p:childTnLst>
                              <p:par>
                                <p:cTn id="12" presetID="12" presetClass="entr" presetSubtype="8" fill="hold" nodeType="clickEffect">
                                  <p:stCondLst>
                                    <p:cond delay="0"/>
                                  </p:stCondLst>
                                  <p:childTnLst>
                                    <p:set>
                                      <p:cBhvr>
                                        <p:cTn id="13" dur="1" fill="hold">
                                          <p:stCondLst>
                                            <p:cond delay="0"/>
                                          </p:stCondLst>
                                        </p:cTn>
                                        <p:tgtEl>
                                          <p:spTgt spid="704515">
                                            <p:txEl>
                                              <p:pRg st="1" end="1"/>
                                            </p:txEl>
                                          </p:spTgt>
                                        </p:tgtEl>
                                        <p:attrNameLst>
                                          <p:attrName>style.visibility</p:attrName>
                                        </p:attrNameLst>
                                      </p:cBhvr>
                                      <p:to>
                                        <p:strVal val="visible"/>
                                      </p:to>
                                    </p:set>
                                    <p:animEffect transition="in" filter="slide(fromLeft)">
                                      <p:cBhvr>
                                        <p:cTn id="14" dur="500"/>
                                        <p:tgtEl>
                                          <p:spTgt spid="70451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8194" name="Rectangle 2"/>
          <p:cNvSpPr>
            <a:spLocks noGrp="1" noChangeArrowheads="1"/>
          </p:cNvSpPr>
          <p:nvPr>
            <p:ph type="body" idx="1"/>
          </p:nvPr>
        </p:nvSpPr>
        <p:spPr>
          <a:xfrm>
            <a:off x="141288" y="1371600"/>
            <a:ext cx="5040312" cy="647700"/>
          </a:xfrm>
        </p:spPr>
        <p:txBody>
          <a:bodyPr/>
          <a:lstStyle/>
          <a:p>
            <a:pPr eaLnBrk="1" hangingPunct="1"/>
            <a:r>
              <a:rPr lang="zh-CN" altLang="en-US" b="1" smtClean="0">
                <a:solidFill>
                  <a:schemeClr val="tx2"/>
                </a:solidFill>
                <a:ea typeface="宋体" panose="02010600030101010101" pitchFamily="2" charset="-122"/>
              </a:rPr>
              <a:t>按光</a:t>
            </a:r>
            <a:r>
              <a:rPr lang="en-US" altLang="zh-CN" b="1" smtClean="0">
                <a:solidFill>
                  <a:schemeClr val="tx2"/>
                </a:solidFill>
                <a:ea typeface="宋体" panose="02010600030101010101" pitchFamily="2" charset="-122"/>
              </a:rPr>
              <a:t>—</a:t>
            </a:r>
            <a:r>
              <a:rPr lang="zh-CN" altLang="en-US" b="1" smtClean="0">
                <a:solidFill>
                  <a:schemeClr val="tx2"/>
                </a:solidFill>
                <a:ea typeface="宋体" panose="02010600030101010101" pitchFamily="2" charset="-122"/>
              </a:rPr>
              <a:t>电相互作用分类</a:t>
            </a:r>
          </a:p>
        </p:txBody>
      </p:sp>
      <p:graphicFrame>
        <p:nvGraphicFramePr>
          <p:cNvPr id="648195" name="Object 3"/>
          <p:cNvGraphicFramePr>
            <a:graphicFrameLocks noChangeAspect="1"/>
          </p:cNvGraphicFramePr>
          <p:nvPr/>
        </p:nvGraphicFramePr>
        <p:xfrm>
          <a:off x="287338" y="2286000"/>
          <a:ext cx="4427537" cy="1019175"/>
        </p:xfrm>
        <a:graphic>
          <a:graphicData uri="http://schemas.openxmlformats.org/presentationml/2006/ole">
            <mc:AlternateContent xmlns:mc="http://schemas.openxmlformats.org/markup-compatibility/2006">
              <mc:Choice xmlns:v="urn:schemas-microsoft-com:vml" Requires="v">
                <p:oleObj spid="_x0000_s10302" name="Equation" r:id="rId3" imgW="2095500" imgH="482600" progId="Equation.DSMT4">
                  <p:embed/>
                </p:oleObj>
              </mc:Choice>
              <mc:Fallback>
                <p:oleObj name="Equation" r:id="rId3" imgW="2095500" imgH="482600" progId="Equation.DSMT4">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7338" y="2286000"/>
                        <a:ext cx="4427537" cy="1019175"/>
                      </a:xfrm>
                      <a:prstGeom prst="rect">
                        <a:avLst/>
                      </a:prstGeom>
                      <a:solidFill>
                        <a:schemeClr val="bg1"/>
                      </a:solid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244" name="Rectangle 4"/>
          <p:cNvSpPr>
            <a:spLocks noGrp="1" noChangeArrowheads="1"/>
          </p:cNvSpPr>
          <p:nvPr>
            <p:ph type="title"/>
          </p:nvPr>
        </p:nvSpPr>
        <p:spPr>
          <a:xfrm>
            <a:off x="990600" y="381000"/>
            <a:ext cx="7772400" cy="762000"/>
          </a:xfrm>
        </p:spPr>
        <p:txBody>
          <a:bodyPr/>
          <a:lstStyle/>
          <a:p>
            <a:pPr eaLnBrk="1" hangingPunct="1"/>
            <a:r>
              <a:rPr lang="zh-CN" altLang="en-US" sz="2400" b="0" smtClean="0">
                <a:latin typeface="宋体" panose="02010600030101010101" pitchFamily="2" charset="-122"/>
                <a:ea typeface="宋体" panose="02010600030101010101" pitchFamily="2" charset="-122"/>
              </a:rPr>
              <a:t>探测机理及其分类</a:t>
            </a:r>
          </a:p>
        </p:txBody>
      </p:sp>
      <p:graphicFrame>
        <p:nvGraphicFramePr>
          <p:cNvPr id="648197" name="Object 5"/>
          <p:cNvGraphicFramePr>
            <a:graphicFrameLocks noChangeAspect="1"/>
          </p:cNvGraphicFramePr>
          <p:nvPr/>
        </p:nvGraphicFramePr>
        <p:xfrm>
          <a:off x="1084263" y="4718050"/>
          <a:ext cx="3944937" cy="1149350"/>
        </p:xfrm>
        <a:graphic>
          <a:graphicData uri="http://schemas.openxmlformats.org/presentationml/2006/ole">
            <mc:AlternateContent xmlns:mc="http://schemas.openxmlformats.org/markup-compatibility/2006">
              <mc:Choice xmlns:v="urn:schemas-microsoft-com:vml" Requires="v">
                <p:oleObj spid="_x0000_s10303" name="Equation" r:id="rId5" imgW="1651000" imgH="482600" progId="Equation.DSMT4">
                  <p:embed/>
                </p:oleObj>
              </mc:Choice>
              <mc:Fallback>
                <p:oleObj name="Equation" r:id="rId5" imgW="1651000" imgH="482600" progId="Equation.DSMT4">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84263" y="4718050"/>
                        <a:ext cx="3944937" cy="1149350"/>
                      </a:xfrm>
                      <a:prstGeom prst="rect">
                        <a:avLst/>
                      </a:prstGeom>
                      <a:solidFill>
                        <a:schemeClr val="bg1"/>
                      </a:solid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48198" name="Rectangle 6"/>
          <p:cNvSpPr>
            <a:spLocks noChangeArrowheads="1"/>
          </p:cNvSpPr>
          <p:nvPr/>
        </p:nvSpPr>
        <p:spPr bwMode="auto">
          <a:xfrm>
            <a:off x="141288" y="3886200"/>
            <a:ext cx="3529012" cy="614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lstStyle>
            <a:lvl1pPr marL="342900" indent="-342900">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r>
              <a:rPr lang="zh-CN" altLang="en-US" b="1">
                <a:solidFill>
                  <a:schemeClr val="tx2"/>
                </a:solidFill>
                <a:ea typeface="宋体" panose="02010600030101010101" pitchFamily="2" charset="-122"/>
              </a:rPr>
              <a:t>按响应区域分类</a:t>
            </a:r>
          </a:p>
        </p:txBody>
      </p:sp>
      <p:sp>
        <p:nvSpPr>
          <p:cNvPr id="648199" name="AutoShape 7"/>
          <p:cNvSpPr>
            <a:spLocks noChangeArrowheads="1"/>
          </p:cNvSpPr>
          <p:nvPr/>
        </p:nvSpPr>
        <p:spPr bwMode="auto">
          <a:xfrm>
            <a:off x="5257800" y="1371600"/>
            <a:ext cx="3657600" cy="914400"/>
          </a:xfrm>
          <a:prstGeom prst="cloudCallout">
            <a:avLst>
              <a:gd name="adj1" fmla="val -60245"/>
              <a:gd name="adj2" fmla="val 78995"/>
            </a:avLst>
          </a:prstGeom>
          <a:solidFill>
            <a:schemeClr val="bg1"/>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r>
              <a:rPr kumimoji="1" lang="zh-CN" altLang="en-US" sz="2000" b="1">
                <a:latin typeface="Times New Roman" panose="02020603050405020304" pitchFamily="18" charset="0"/>
                <a:ea typeface="宋体" panose="02010600030101010101" pitchFamily="2" charset="-122"/>
              </a:rPr>
              <a:t>光子直接对电子产生扰动</a:t>
            </a:r>
            <a:r>
              <a:rPr kumimoji="1" lang="zh-CN" altLang="en-US" sz="1600" b="1">
                <a:latin typeface="Times New Roman" panose="02020603050405020304" pitchFamily="18" charset="0"/>
                <a:ea typeface="宋体" panose="02010600030101010101" pitchFamily="2" charset="-122"/>
              </a:rPr>
              <a:t> </a:t>
            </a:r>
          </a:p>
        </p:txBody>
      </p:sp>
      <p:sp>
        <p:nvSpPr>
          <p:cNvPr id="648200" name="AutoShape 8"/>
          <p:cNvSpPr>
            <a:spLocks noChangeArrowheads="1"/>
          </p:cNvSpPr>
          <p:nvPr/>
        </p:nvSpPr>
        <p:spPr bwMode="auto">
          <a:xfrm>
            <a:off x="5257800" y="2819400"/>
            <a:ext cx="3762375" cy="928688"/>
          </a:xfrm>
          <a:prstGeom prst="cloudCallout">
            <a:avLst>
              <a:gd name="adj1" fmla="val -63333"/>
              <a:gd name="adj2" fmla="val -26750"/>
            </a:avLst>
          </a:prstGeom>
          <a:solidFill>
            <a:schemeClr val="bg1"/>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r>
              <a:rPr kumimoji="1" lang="zh-CN" altLang="en-US" sz="2000" b="1">
                <a:latin typeface="Times New Roman" panose="02020603050405020304" pitchFamily="18" charset="0"/>
                <a:ea typeface="宋体" panose="02010600030101010101" pitchFamily="2" charset="-122"/>
              </a:rPr>
              <a:t>温升使材料的某些特性发生变化</a:t>
            </a:r>
            <a:r>
              <a:rPr kumimoji="1" lang="zh-CN" altLang="en-US" sz="1600">
                <a:latin typeface="Times New Roman" panose="02020603050405020304" pitchFamily="18" charset="0"/>
                <a:ea typeface="宋体" panose="02010600030101010101" pitchFamily="2" charset="-122"/>
              </a:rPr>
              <a:t> </a:t>
            </a:r>
          </a:p>
        </p:txBody>
      </p:sp>
      <p:sp>
        <p:nvSpPr>
          <p:cNvPr id="648202" name="AutoShape 10"/>
          <p:cNvSpPr>
            <a:spLocks noChangeArrowheads="1"/>
          </p:cNvSpPr>
          <p:nvPr/>
        </p:nvSpPr>
        <p:spPr bwMode="auto">
          <a:xfrm>
            <a:off x="5867400" y="4191000"/>
            <a:ext cx="3048000" cy="974725"/>
          </a:xfrm>
          <a:prstGeom prst="cloudCallout">
            <a:avLst>
              <a:gd name="adj1" fmla="val -79690"/>
              <a:gd name="adj2" fmla="val 33713"/>
            </a:avLst>
          </a:prstGeom>
          <a:solidFill>
            <a:schemeClr val="bg1"/>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r>
              <a:rPr kumimoji="1" lang="zh-CN" altLang="en-US" sz="2000" b="1">
                <a:latin typeface="Times New Roman" panose="02020603050405020304" pitchFamily="18" charset="0"/>
                <a:ea typeface="宋体" panose="02010600030101010101" pitchFamily="2" charset="-122"/>
              </a:rPr>
              <a:t>输出信号是敏感区域的平均值</a:t>
            </a:r>
            <a:r>
              <a:rPr kumimoji="1" lang="zh-CN" altLang="en-US" sz="1600">
                <a:latin typeface="Times New Roman" panose="02020603050405020304" pitchFamily="18" charset="0"/>
                <a:ea typeface="宋体" panose="02010600030101010101" pitchFamily="2" charset="-122"/>
              </a:rPr>
              <a:t> </a:t>
            </a:r>
          </a:p>
        </p:txBody>
      </p:sp>
      <p:sp>
        <p:nvSpPr>
          <p:cNvPr id="648203" name="AutoShape 11"/>
          <p:cNvSpPr>
            <a:spLocks noChangeArrowheads="1"/>
          </p:cNvSpPr>
          <p:nvPr/>
        </p:nvSpPr>
        <p:spPr bwMode="auto">
          <a:xfrm>
            <a:off x="5867400" y="5486400"/>
            <a:ext cx="3124200" cy="1173163"/>
          </a:xfrm>
          <a:prstGeom prst="cloudCallout">
            <a:avLst>
              <a:gd name="adj1" fmla="val -73782"/>
              <a:gd name="adj2" fmla="val -34167"/>
            </a:avLst>
          </a:prstGeom>
          <a:solidFill>
            <a:schemeClr val="bg1"/>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r>
              <a:rPr kumimoji="1" lang="zh-CN" altLang="en-US" sz="2000" b="1">
                <a:latin typeface="Times New Roman" panose="02020603050405020304" pitchFamily="18" charset="0"/>
                <a:ea typeface="宋体" panose="02010600030101010101" pitchFamily="2" charset="-122"/>
              </a:rPr>
              <a:t>对敏感区域的空间变化所产生的响应</a:t>
            </a:r>
            <a:r>
              <a:rPr kumimoji="1" lang="zh-CN" altLang="en-US" sz="1600">
                <a:latin typeface="Times New Roman" panose="02020603050405020304" pitchFamily="18" charset="0"/>
                <a:ea typeface="宋体" panose="02010600030101010101" pitchFamily="2" charset="-122"/>
              </a:rPr>
              <a:t>  </a:t>
            </a:r>
          </a:p>
        </p:txBody>
      </p:sp>
      <p:sp>
        <p:nvSpPr>
          <p:cNvPr id="10251" name="Text Box 12"/>
          <p:cNvSpPr txBox="1">
            <a:spLocks noChangeArrowheads="1"/>
          </p:cNvSpPr>
          <p:nvPr/>
        </p:nvSpPr>
        <p:spPr bwMode="auto">
          <a:xfrm>
            <a:off x="-39688" y="1938338"/>
            <a:ext cx="4951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ClrTx/>
              <a:buFontTx/>
              <a:buNone/>
            </a:pPr>
            <a:endParaRPr lang="zh-CN" altLang="en-US" sz="2400">
              <a:latin typeface="Times New Roman" panose="02020603050405020304" pitchFamily="18" charset="0"/>
              <a:ea typeface="宋体" panose="02010600030101010101" pitchFamily="2" charset="-122"/>
            </a:endParaRPr>
          </a:p>
        </p:txBody>
      </p:sp>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48194">
                                            <p:txEl>
                                              <p:pRg st="0" end="0"/>
                                            </p:txEl>
                                          </p:spTgt>
                                        </p:tgtEl>
                                        <p:attrNameLst>
                                          <p:attrName>style.visibility</p:attrName>
                                        </p:attrNameLst>
                                      </p:cBhvr>
                                      <p:to>
                                        <p:strVal val="visible"/>
                                      </p:to>
                                    </p:set>
                                    <p:animEffect transition="in" filter="blinds(horizontal)">
                                      <p:cBhvr>
                                        <p:cTn id="7" dur="500"/>
                                        <p:tgtEl>
                                          <p:spTgt spid="648194">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5" presetClass="entr" presetSubtype="0" fill="hold" nodeType="clickEffect">
                                  <p:stCondLst>
                                    <p:cond delay="0"/>
                                  </p:stCondLst>
                                  <p:childTnLst>
                                    <p:set>
                                      <p:cBhvr>
                                        <p:cTn id="11" dur="1" fill="hold">
                                          <p:stCondLst>
                                            <p:cond delay="0"/>
                                          </p:stCondLst>
                                        </p:cTn>
                                        <p:tgtEl>
                                          <p:spTgt spid="648195"/>
                                        </p:tgtEl>
                                        <p:attrNameLst>
                                          <p:attrName>style.visibility</p:attrName>
                                        </p:attrNameLst>
                                      </p:cBhvr>
                                      <p:to>
                                        <p:strVal val="visible"/>
                                      </p:to>
                                    </p:set>
                                    <p:anim calcmode="lin" valueType="num">
                                      <p:cBhvr>
                                        <p:cTn id="12" dur="1000" fill="hold"/>
                                        <p:tgtEl>
                                          <p:spTgt spid="648195"/>
                                        </p:tgtEl>
                                        <p:attrNameLst>
                                          <p:attrName>ppt_w</p:attrName>
                                        </p:attrNameLst>
                                      </p:cBhvr>
                                      <p:tavLst>
                                        <p:tav tm="0">
                                          <p:val>
                                            <p:strVal val="#ppt_w*0.70"/>
                                          </p:val>
                                        </p:tav>
                                        <p:tav tm="100000">
                                          <p:val>
                                            <p:strVal val="#ppt_w"/>
                                          </p:val>
                                        </p:tav>
                                      </p:tavLst>
                                    </p:anim>
                                    <p:anim calcmode="lin" valueType="num">
                                      <p:cBhvr>
                                        <p:cTn id="13" dur="1000" fill="hold"/>
                                        <p:tgtEl>
                                          <p:spTgt spid="648195"/>
                                        </p:tgtEl>
                                        <p:attrNameLst>
                                          <p:attrName>ppt_h</p:attrName>
                                        </p:attrNameLst>
                                      </p:cBhvr>
                                      <p:tavLst>
                                        <p:tav tm="0">
                                          <p:val>
                                            <p:strVal val="#ppt_h"/>
                                          </p:val>
                                        </p:tav>
                                        <p:tav tm="100000">
                                          <p:val>
                                            <p:strVal val="#ppt_h"/>
                                          </p:val>
                                        </p:tav>
                                      </p:tavLst>
                                    </p:anim>
                                    <p:animEffect transition="in" filter="fade">
                                      <p:cBhvr>
                                        <p:cTn id="14" dur="1000"/>
                                        <p:tgtEl>
                                          <p:spTgt spid="648195"/>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648199"/>
                                        </p:tgtEl>
                                        <p:attrNameLst>
                                          <p:attrName>style.visibility</p:attrName>
                                        </p:attrNameLst>
                                      </p:cBhvr>
                                      <p:to>
                                        <p:strVal val="visible"/>
                                      </p:to>
                                    </p:set>
                                    <p:animEffect transition="in" filter="fade">
                                      <p:cBhvr>
                                        <p:cTn id="19" dur="2000"/>
                                        <p:tgtEl>
                                          <p:spTgt spid="648199"/>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648200"/>
                                        </p:tgtEl>
                                        <p:attrNameLst>
                                          <p:attrName>style.visibility</p:attrName>
                                        </p:attrNameLst>
                                      </p:cBhvr>
                                      <p:to>
                                        <p:strVal val="visible"/>
                                      </p:to>
                                    </p:set>
                                    <p:animEffect transition="in" filter="fade">
                                      <p:cBhvr>
                                        <p:cTn id="24" dur="2000"/>
                                        <p:tgtEl>
                                          <p:spTgt spid="648200"/>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3" presetClass="entr" presetSubtype="10" fill="hold" grpId="0" nodeType="clickEffect">
                                  <p:stCondLst>
                                    <p:cond delay="0"/>
                                  </p:stCondLst>
                                  <p:childTnLst>
                                    <p:set>
                                      <p:cBhvr>
                                        <p:cTn id="28" dur="1" fill="hold">
                                          <p:stCondLst>
                                            <p:cond delay="0"/>
                                          </p:stCondLst>
                                        </p:cTn>
                                        <p:tgtEl>
                                          <p:spTgt spid="648198"/>
                                        </p:tgtEl>
                                        <p:attrNameLst>
                                          <p:attrName>style.visibility</p:attrName>
                                        </p:attrNameLst>
                                      </p:cBhvr>
                                      <p:to>
                                        <p:strVal val="visible"/>
                                      </p:to>
                                    </p:set>
                                    <p:animEffect transition="in" filter="blinds(horizontal)">
                                      <p:cBhvr>
                                        <p:cTn id="29" dur="500"/>
                                        <p:tgtEl>
                                          <p:spTgt spid="648198"/>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55" presetClass="entr" presetSubtype="0" fill="hold" nodeType="clickEffect">
                                  <p:stCondLst>
                                    <p:cond delay="0"/>
                                  </p:stCondLst>
                                  <p:childTnLst>
                                    <p:set>
                                      <p:cBhvr>
                                        <p:cTn id="33" dur="1" fill="hold">
                                          <p:stCondLst>
                                            <p:cond delay="0"/>
                                          </p:stCondLst>
                                        </p:cTn>
                                        <p:tgtEl>
                                          <p:spTgt spid="648197"/>
                                        </p:tgtEl>
                                        <p:attrNameLst>
                                          <p:attrName>style.visibility</p:attrName>
                                        </p:attrNameLst>
                                      </p:cBhvr>
                                      <p:to>
                                        <p:strVal val="visible"/>
                                      </p:to>
                                    </p:set>
                                    <p:anim calcmode="lin" valueType="num">
                                      <p:cBhvr>
                                        <p:cTn id="34" dur="1000" fill="hold"/>
                                        <p:tgtEl>
                                          <p:spTgt spid="648197"/>
                                        </p:tgtEl>
                                        <p:attrNameLst>
                                          <p:attrName>ppt_w</p:attrName>
                                        </p:attrNameLst>
                                      </p:cBhvr>
                                      <p:tavLst>
                                        <p:tav tm="0">
                                          <p:val>
                                            <p:strVal val="#ppt_w*0.70"/>
                                          </p:val>
                                        </p:tav>
                                        <p:tav tm="100000">
                                          <p:val>
                                            <p:strVal val="#ppt_w"/>
                                          </p:val>
                                        </p:tav>
                                      </p:tavLst>
                                    </p:anim>
                                    <p:anim calcmode="lin" valueType="num">
                                      <p:cBhvr>
                                        <p:cTn id="35" dur="1000" fill="hold"/>
                                        <p:tgtEl>
                                          <p:spTgt spid="648197"/>
                                        </p:tgtEl>
                                        <p:attrNameLst>
                                          <p:attrName>ppt_h</p:attrName>
                                        </p:attrNameLst>
                                      </p:cBhvr>
                                      <p:tavLst>
                                        <p:tav tm="0">
                                          <p:val>
                                            <p:strVal val="#ppt_h"/>
                                          </p:val>
                                        </p:tav>
                                        <p:tav tm="100000">
                                          <p:val>
                                            <p:strVal val="#ppt_h"/>
                                          </p:val>
                                        </p:tav>
                                      </p:tavLst>
                                    </p:anim>
                                    <p:animEffect transition="in" filter="fade">
                                      <p:cBhvr>
                                        <p:cTn id="36" dur="1000"/>
                                        <p:tgtEl>
                                          <p:spTgt spid="648197"/>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648202"/>
                                        </p:tgtEl>
                                        <p:attrNameLst>
                                          <p:attrName>style.visibility</p:attrName>
                                        </p:attrNameLst>
                                      </p:cBhvr>
                                      <p:to>
                                        <p:strVal val="visible"/>
                                      </p:to>
                                    </p:set>
                                    <p:animEffect transition="in" filter="fade">
                                      <p:cBhvr>
                                        <p:cTn id="41" dur="2000"/>
                                        <p:tgtEl>
                                          <p:spTgt spid="648202"/>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648203"/>
                                        </p:tgtEl>
                                        <p:attrNameLst>
                                          <p:attrName>style.visibility</p:attrName>
                                        </p:attrNameLst>
                                      </p:cBhvr>
                                      <p:to>
                                        <p:strVal val="visible"/>
                                      </p:to>
                                    </p:set>
                                    <p:animEffect transition="in" filter="fade">
                                      <p:cBhvr>
                                        <p:cTn id="46" dur="2000"/>
                                        <p:tgtEl>
                                          <p:spTgt spid="6482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8194" grpId="0" build="p"/>
      <p:bldP spid="648198" grpId="0"/>
      <p:bldP spid="648199" grpId="0" animBg="1"/>
      <p:bldP spid="648200" grpId="0" animBg="1"/>
      <p:bldP spid="648202" grpId="0" animBg="1"/>
      <p:bldP spid="648203"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5539" name="Rectangle 3"/>
          <p:cNvSpPr>
            <a:spLocks noGrp="1" noChangeArrowheads="1"/>
          </p:cNvSpPr>
          <p:nvPr>
            <p:ph type="body" idx="1"/>
          </p:nvPr>
        </p:nvSpPr>
        <p:spPr>
          <a:xfrm>
            <a:off x="76200" y="1066800"/>
            <a:ext cx="4419600" cy="5562600"/>
          </a:xfrm>
        </p:spPr>
        <p:txBody>
          <a:bodyPr/>
          <a:lstStyle/>
          <a:p>
            <a:pPr algn="just" eaLnBrk="1" hangingPunct="1">
              <a:spcBef>
                <a:spcPct val="0"/>
              </a:spcBef>
              <a:buFont typeface="Wingdings" panose="05000000000000000000" pitchFamily="2" charset="2"/>
              <a:buNone/>
            </a:pPr>
            <a:r>
              <a:rPr lang="zh-CN" altLang="en-US" sz="2400" b="1" smtClean="0">
                <a:solidFill>
                  <a:srgbClr val="FFFF00"/>
                </a:solidFill>
                <a:latin typeface="Times New Roman" panose="02020603050405020304" pitchFamily="18" charset="0"/>
                <a:ea typeface="宋体" panose="02010600030101010101" pitchFamily="2" charset="-122"/>
              </a:rPr>
              <a:t>              </a:t>
            </a:r>
            <a:r>
              <a:rPr lang="zh-CN" altLang="en-US" sz="2400" b="1" smtClean="0">
                <a:solidFill>
                  <a:srgbClr val="003399"/>
                </a:solidFill>
                <a:latin typeface="Times New Roman" panose="02020603050405020304" pitchFamily="18" charset="0"/>
                <a:ea typeface="宋体" panose="02010600030101010101" pitchFamily="2" charset="-122"/>
              </a:rPr>
              <a:t>象限探测器有二象限和四象限探测器，又分光电二极管象限探测器和硅光电池象限探测器。</a:t>
            </a:r>
          </a:p>
          <a:p>
            <a:pPr algn="just" eaLnBrk="1" hangingPunct="1">
              <a:spcBef>
                <a:spcPct val="0"/>
              </a:spcBef>
              <a:buFont typeface="Wingdings" panose="05000000000000000000" pitchFamily="2" charset="2"/>
              <a:buNone/>
            </a:pPr>
            <a:r>
              <a:rPr lang="zh-CN" altLang="en-US" sz="2400" b="1" smtClean="0">
                <a:latin typeface="Times New Roman" panose="02020603050405020304" pitchFamily="18" charset="0"/>
                <a:ea typeface="宋体" panose="02010600030101010101" pitchFamily="2" charset="-122"/>
              </a:rPr>
              <a:t>              象限探测器是在同一块芯片上制成两或四个探测器，中间有沟道将它们隔开，因而这两或四个探测器有完全相同性能参数。当被测体位置发生变化时，来自目标的辐射量使象限间产生差异，这种差异会引起象限间信号输出变化，从而</a:t>
            </a:r>
            <a:r>
              <a:rPr lang="zh-CN" altLang="en-US" sz="2400" b="1" smtClean="0">
                <a:solidFill>
                  <a:srgbClr val="008000"/>
                </a:solidFill>
                <a:latin typeface="Times New Roman" panose="02020603050405020304" pitchFamily="18" charset="0"/>
                <a:ea typeface="宋体" panose="02010600030101010101" pitchFamily="2" charset="-122"/>
              </a:rPr>
              <a:t>确定目标方位，同时可起制导、跟踪、搜索、定位等作用</a:t>
            </a:r>
            <a:r>
              <a:rPr lang="zh-CN" altLang="en-US" sz="2400" b="1" smtClean="0">
                <a:latin typeface="Times New Roman" panose="02020603050405020304" pitchFamily="18" charset="0"/>
                <a:ea typeface="宋体" panose="02010600030101010101" pitchFamily="2" charset="-122"/>
              </a:rPr>
              <a:t>。</a:t>
            </a:r>
          </a:p>
        </p:txBody>
      </p:sp>
      <p:pic>
        <p:nvPicPr>
          <p:cNvPr id="67587" name="Picture 4" descr="u=2970732811,2899521770&amp;gp=4">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6800" y="2212975"/>
            <a:ext cx="2171700" cy="173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588" name="Picture 5" descr="2006822103042580">
            <a:hlinkClick r:id="rId4"/>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2000" y="4267200"/>
            <a:ext cx="4449763" cy="2052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589" name="Picture 6" descr="u=1847102427,864498340&amp;gp=2">
            <a:hlinkClick r:id="rId6"/>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280275" y="2209800"/>
            <a:ext cx="1558925" cy="1712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590" name="Rectangle 7"/>
          <p:cNvSpPr>
            <a:spLocks noGrp="1" noChangeArrowheads="1"/>
          </p:cNvSpPr>
          <p:nvPr>
            <p:ph type="title"/>
          </p:nvPr>
        </p:nvSpPr>
        <p:spPr/>
        <p:txBody>
          <a:bodyPr/>
          <a:lstStyle/>
          <a:p>
            <a:pPr eaLnBrk="1" hangingPunct="1"/>
            <a:r>
              <a:rPr lang="zh-CN" altLang="en-US" sz="2400" smtClean="0">
                <a:ea typeface="宋体" panose="02010600030101010101" pitchFamily="2" charset="-122"/>
              </a:rPr>
              <a:t>象限探测器</a:t>
            </a:r>
          </a:p>
        </p:txBody>
      </p:sp>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705539">
                                            <p:txEl>
                                              <p:pRg st="0" end="0"/>
                                            </p:txEl>
                                          </p:spTgt>
                                        </p:tgtEl>
                                        <p:attrNameLst>
                                          <p:attrName>style.visibility</p:attrName>
                                        </p:attrNameLst>
                                      </p:cBhvr>
                                      <p:to>
                                        <p:strVal val="visible"/>
                                      </p:to>
                                    </p:set>
                                    <p:animEffect transition="in" filter="blinds(horizontal)">
                                      <p:cBhvr>
                                        <p:cTn id="7" dur="500"/>
                                        <p:tgtEl>
                                          <p:spTgt spid="705539">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705539">
                                            <p:txEl>
                                              <p:pRg st="1" end="1"/>
                                            </p:txEl>
                                          </p:spTgt>
                                        </p:tgtEl>
                                        <p:attrNameLst>
                                          <p:attrName>style.visibility</p:attrName>
                                        </p:attrNameLst>
                                      </p:cBhvr>
                                      <p:to>
                                        <p:strVal val="visible"/>
                                      </p:to>
                                    </p:set>
                                    <p:animEffect transition="in" filter="blinds(horizontal)">
                                      <p:cBhvr>
                                        <p:cTn id="12" dur="500"/>
                                        <p:tgtEl>
                                          <p:spTgt spid="70553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body" idx="1"/>
          </p:nvPr>
        </p:nvSpPr>
        <p:spPr>
          <a:xfrm>
            <a:off x="141288" y="1371600"/>
            <a:ext cx="5040312" cy="647700"/>
          </a:xfrm>
        </p:spPr>
        <p:txBody>
          <a:bodyPr/>
          <a:lstStyle/>
          <a:p>
            <a:pPr eaLnBrk="1" hangingPunct="1"/>
            <a:r>
              <a:rPr lang="zh-CN" altLang="en-US" b="1" smtClean="0">
                <a:solidFill>
                  <a:schemeClr val="tx2"/>
                </a:solidFill>
                <a:ea typeface="宋体" panose="02010600030101010101" pitchFamily="2" charset="-122"/>
              </a:rPr>
              <a:t>按光</a:t>
            </a:r>
            <a:r>
              <a:rPr lang="en-US" altLang="zh-CN" b="1" smtClean="0">
                <a:solidFill>
                  <a:schemeClr val="tx2"/>
                </a:solidFill>
                <a:ea typeface="宋体" panose="02010600030101010101" pitchFamily="2" charset="-122"/>
              </a:rPr>
              <a:t>—</a:t>
            </a:r>
            <a:r>
              <a:rPr lang="zh-CN" altLang="en-US" b="1" smtClean="0">
                <a:solidFill>
                  <a:schemeClr val="tx2"/>
                </a:solidFill>
                <a:ea typeface="宋体" panose="02010600030101010101" pitchFamily="2" charset="-122"/>
              </a:rPr>
              <a:t>电相互作用分类</a:t>
            </a:r>
          </a:p>
        </p:txBody>
      </p:sp>
      <p:graphicFrame>
        <p:nvGraphicFramePr>
          <p:cNvPr id="28675" name="Object 3"/>
          <p:cNvGraphicFramePr>
            <a:graphicFrameLocks noChangeAspect="1"/>
          </p:cNvGraphicFramePr>
          <p:nvPr/>
        </p:nvGraphicFramePr>
        <p:xfrm>
          <a:off x="287338" y="2317750"/>
          <a:ext cx="4427537" cy="1019175"/>
        </p:xfrm>
        <a:graphic>
          <a:graphicData uri="http://schemas.openxmlformats.org/presentationml/2006/ole">
            <mc:AlternateContent xmlns:mc="http://schemas.openxmlformats.org/markup-compatibility/2006">
              <mc:Choice xmlns:v="urn:schemas-microsoft-com:vml" Requires="v">
                <p:oleObj spid="_x0000_s65574" name="Equation" r:id="rId3" imgW="2095500" imgH="482600" progId="Equation.DSMT4">
                  <p:embed/>
                </p:oleObj>
              </mc:Choice>
              <mc:Fallback>
                <p:oleObj name="Equation" r:id="rId3" imgW="2095500" imgH="4826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7338" y="2317750"/>
                        <a:ext cx="4427537" cy="1019175"/>
                      </a:xfrm>
                      <a:prstGeom prst="rect">
                        <a:avLst/>
                      </a:prstGeom>
                      <a:solidFill>
                        <a:schemeClr val="bg1"/>
                      </a:solid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8676" name="Rectangle 4"/>
          <p:cNvSpPr>
            <a:spLocks noGrp="1" noChangeArrowheads="1"/>
          </p:cNvSpPr>
          <p:nvPr>
            <p:ph type="title"/>
          </p:nvPr>
        </p:nvSpPr>
        <p:spPr>
          <a:xfrm>
            <a:off x="990600" y="381000"/>
            <a:ext cx="7772400" cy="762000"/>
          </a:xfrm>
        </p:spPr>
        <p:txBody>
          <a:bodyPr/>
          <a:lstStyle/>
          <a:p>
            <a:pPr eaLnBrk="1" hangingPunct="1"/>
            <a:r>
              <a:rPr lang="zh-CN" altLang="en-US" sz="2400" b="0" smtClean="0">
                <a:latin typeface="宋体" panose="02010600030101010101" pitchFamily="2" charset="-122"/>
                <a:ea typeface="宋体" panose="02010600030101010101" pitchFamily="2" charset="-122"/>
              </a:rPr>
              <a:t>探测机理及其分类</a:t>
            </a:r>
          </a:p>
        </p:txBody>
      </p:sp>
      <p:graphicFrame>
        <p:nvGraphicFramePr>
          <p:cNvPr id="28677" name="Object 5"/>
          <p:cNvGraphicFramePr>
            <a:graphicFrameLocks noChangeAspect="1"/>
          </p:cNvGraphicFramePr>
          <p:nvPr/>
        </p:nvGraphicFramePr>
        <p:xfrm>
          <a:off x="1066800" y="4953000"/>
          <a:ext cx="3944938" cy="1149350"/>
        </p:xfrm>
        <a:graphic>
          <a:graphicData uri="http://schemas.openxmlformats.org/presentationml/2006/ole">
            <mc:AlternateContent xmlns:mc="http://schemas.openxmlformats.org/markup-compatibility/2006">
              <mc:Choice xmlns:v="urn:schemas-microsoft-com:vml" Requires="v">
                <p:oleObj spid="_x0000_s65575" name="Equation" r:id="rId5" imgW="1651000" imgH="482600" progId="Equation.DSMT4">
                  <p:embed/>
                </p:oleObj>
              </mc:Choice>
              <mc:Fallback>
                <p:oleObj name="Equation" r:id="rId5" imgW="1651000" imgH="4826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66800" y="4953000"/>
                        <a:ext cx="3944938" cy="1149350"/>
                      </a:xfrm>
                      <a:prstGeom prst="rect">
                        <a:avLst/>
                      </a:prstGeom>
                      <a:solidFill>
                        <a:schemeClr val="bg1"/>
                      </a:solid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8678" name="Rectangle 6"/>
          <p:cNvSpPr>
            <a:spLocks noChangeArrowheads="1"/>
          </p:cNvSpPr>
          <p:nvPr/>
        </p:nvSpPr>
        <p:spPr bwMode="auto">
          <a:xfrm>
            <a:off x="141288" y="4160838"/>
            <a:ext cx="3529012" cy="614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lstStyle>
            <a:lvl1pPr marL="342900" indent="-342900">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r>
              <a:rPr lang="zh-CN" altLang="en-US" b="1">
                <a:solidFill>
                  <a:schemeClr val="tx2"/>
                </a:solidFill>
                <a:ea typeface="宋体" panose="02010600030101010101" pitchFamily="2" charset="-122"/>
              </a:rPr>
              <a:t>按响应区域分类</a:t>
            </a:r>
          </a:p>
        </p:txBody>
      </p:sp>
      <p:sp>
        <p:nvSpPr>
          <p:cNvPr id="28679" name="AutoShape 7"/>
          <p:cNvSpPr>
            <a:spLocks noChangeArrowheads="1"/>
          </p:cNvSpPr>
          <p:nvPr/>
        </p:nvSpPr>
        <p:spPr bwMode="auto">
          <a:xfrm>
            <a:off x="5257800" y="1371600"/>
            <a:ext cx="3657600" cy="914400"/>
          </a:xfrm>
          <a:prstGeom prst="cloudCallout">
            <a:avLst>
              <a:gd name="adj1" fmla="val -60245"/>
              <a:gd name="adj2" fmla="val 78995"/>
            </a:avLst>
          </a:prstGeom>
          <a:solidFill>
            <a:schemeClr val="bg1"/>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r>
              <a:rPr kumimoji="1" lang="zh-CN" altLang="en-US" sz="2000" b="1">
                <a:latin typeface="Times New Roman" panose="02020603050405020304" pitchFamily="18" charset="0"/>
                <a:ea typeface="宋体" panose="02010600030101010101" pitchFamily="2" charset="-122"/>
              </a:rPr>
              <a:t>光子直接对电子产生扰动</a:t>
            </a:r>
            <a:r>
              <a:rPr kumimoji="1" lang="zh-CN" altLang="en-US" sz="1600" b="1">
                <a:latin typeface="Times New Roman" panose="02020603050405020304" pitchFamily="18" charset="0"/>
                <a:ea typeface="宋体" panose="02010600030101010101" pitchFamily="2" charset="-122"/>
              </a:rPr>
              <a:t> </a:t>
            </a:r>
          </a:p>
        </p:txBody>
      </p:sp>
      <p:sp>
        <p:nvSpPr>
          <p:cNvPr id="28680" name="AutoShape 8"/>
          <p:cNvSpPr>
            <a:spLocks noChangeArrowheads="1"/>
          </p:cNvSpPr>
          <p:nvPr/>
        </p:nvSpPr>
        <p:spPr bwMode="auto">
          <a:xfrm>
            <a:off x="5257800" y="3338513"/>
            <a:ext cx="3762375" cy="928687"/>
          </a:xfrm>
          <a:prstGeom prst="cloudCallout">
            <a:avLst>
              <a:gd name="adj1" fmla="val -61644"/>
              <a:gd name="adj2" fmla="val -75981"/>
            </a:avLst>
          </a:prstGeom>
          <a:solidFill>
            <a:schemeClr val="bg1"/>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r>
              <a:rPr kumimoji="1" lang="zh-CN" altLang="en-US" sz="2000" b="1">
                <a:latin typeface="Times New Roman" panose="02020603050405020304" pitchFamily="18" charset="0"/>
                <a:ea typeface="宋体" panose="02010600030101010101" pitchFamily="2" charset="-122"/>
              </a:rPr>
              <a:t>温升使材料的某些特性发生变化</a:t>
            </a:r>
            <a:r>
              <a:rPr kumimoji="1" lang="zh-CN" altLang="en-US" sz="1600">
                <a:latin typeface="Times New Roman" panose="02020603050405020304" pitchFamily="18" charset="0"/>
                <a:ea typeface="宋体" panose="02010600030101010101" pitchFamily="2" charset="-122"/>
              </a:rPr>
              <a:t> </a:t>
            </a:r>
          </a:p>
        </p:txBody>
      </p:sp>
      <p:sp>
        <p:nvSpPr>
          <p:cNvPr id="28681" name="AutoShape 9"/>
          <p:cNvSpPr>
            <a:spLocks noChangeArrowheads="1"/>
          </p:cNvSpPr>
          <p:nvPr/>
        </p:nvSpPr>
        <p:spPr bwMode="auto">
          <a:xfrm>
            <a:off x="5867400" y="4664075"/>
            <a:ext cx="3048000" cy="974725"/>
          </a:xfrm>
          <a:prstGeom prst="cloudCallout">
            <a:avLst>
              <a:gd name="adj1" fmla="val -80940"/>
              <a:gd name="adj2" fmla="val 8958"/>
            </a:avLst>
          </a:prstGeom>
          <a:solidFill>
            <a:schemeClr val="bg1"/>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r>
              <a:rPr kumimoji="1" lang="zh-CN" altLang="en-US" sz="2000" b="1">
                <a:latin typeface="Times New Roman" panose="02020603050405020304" pitchFamily="18" charset="0"/>
                <a:ea typeface="宋体" panose="02010600030101010101" pitchFamily="2" charset="-122"/>
              </a:rPr>
              <a:t>输出信号是敏感区域的平均值</a:t>
            </a:r>
            <a:r>
              <a:rPr kumimoji="1" lang="zh-CN" altLang="en-US" sz="1600">
                <a:latin typeface="Times New Roman" panose="02020603050405020304" pitchFamily="18" charset="0"/>
                <a:ea typeface="宋体" panose="02010600030101010101" pitchFamily="2" charset="-122"/>
              </a:rPr>
              <a:t> </a:t>
            </a:r>
          </a:p>
        </p:txBody>
      </p:sp>
      <p:sp>
        <p:nvSpPr>
          <p:cNvPr id="28682" name="AutoShape 10"/>
          <p:cNvSpPr>
            <a:spLocks noChangeArrowheads="1"/>
          </p:cNvSpPr>
          <p:nvPr/>
        </p:nvSpPr>
        <p:spPr bwMode="auto">
          <a:xfrm>
            <a:off x="5867400" y="5638800"/>
            <a:ext cx="3124200" cy="1173163"/>
          </a:xfrm>
          <a:prstGeom prst="cloudCallout">
            <a:avLst>
              <a:gd name="adj1" fmla="val -73782"/>
              <a:gd name="adj2" fmla="val -34167"/>
            </a:avLst>
          </a:prstGeom>
          <a:solidFill>
            <a:schemeClr val="bg1"/>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r>
              <a:rPr kumimoji="1" lang="zh-CN" altLang="en-US" sz="2000" b="1">
                <a:latin typeface="Times New Roman" panose="02020603050405020304" pitchFamily="18" charset="0"/>
                <a:ea typeface="宋体" panose="02010600030101010101" pitchFamily="2" charset="-122"/>
              </a:rPr>
              <a:t>对敏感区域的空间变化所产生的响应</a:t>
            </a:r>
            <a:r>
              <a:rPr kumimoji="1" lang="zh-CN" altLang="en-US" sz="1600">
                <a:latin typeface="Times New Roman" panose="02020603050405020304" pitchFamily="18" charset="0"/>
                <a:ea typeface="宋体" panose="02010600030101010101" pitchFamily="2" charset="-122"/>
              </a:rPr>
              <a:t>  </a:t>
            </a:r>
          </a:p>
        </p:txBody>
      </p:sp>
      <p:sp>
        <p:nvSpPr>
          <p:cNvPr id="28683" name="Text Box 11"/>
          <p:cNvSpPr txBox="1">
            <a:spLocks noChangeArrowheads="1"/>
          </p:cNvSpPr>
          <p:nvPr/>
        </p:nvSpPr>
        <p:spPr bwMode="auto">
          <a:xfrm>
            <a:off x="-39688" y="1938338"/>
            <a:ext cx="4951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ClrTx/>
              <a:buFontTx/>
              <a:buNone/>
            </a:pPr>
            <a:endParaRPr lang="zh-CN" altLang="en-US" sz="2400">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805443195"/>
      </p:ext>
    </p:extLst>
  </p:cSld>
  <p:clrMapOvr>
    <a:masterClrMapping/>
  </p:clrMapOvr>
  <p:transition>
    <p:blinds dir="vert"/>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pPr eaLnBrk="1" hangingPunct="1"/>
            <a:r>
              <a:rPr lang="zh-CN" altLang="en-US" sz="2400" smtClean="0">
                <a:ea typeface="宋体" panose="02010600030101010101" pitchFamily="2" charset="-122"/>
              </a:rPr>
              <a:t>光热效应</a:t>
            </a:r>
          </a:p>
        </p:txBody>
      </p:sp>
      <p:sp>
        <p:nvSpPr>
          <p:cNvPr id="843779" name="Rectangle 3"/>
          <p:cNvSpPr>
            <a:spLocks noGrp="1" noChangeArrowheads="1"/>
          </p:cNvSpPr>
          <p:nvPr>
            <p:ph type="body" idx="1"/>
          </p:nvPr>
        </p:nvSpPr>
        <p:spPr>
          <a:xfrm>
            <a:off x="304800" y="1228725"/>
            <a:ext cx="8610600" cy="1590675"/>
          </a:xfrm>
        </p:spPr>
        <p:txBody>
          <a:bodyPr/>
          <a:lstStyle/>
          <a:p>
            <a:pPr eaLnBrk="1" hangingPunct="1"/>
            <a:r>
              <a:rPr lang="zh-CN" altLang="en-US" b="1" smtClean="0">
                <a:solidFill>
                  <a:srgbClr val="FF0000"/>
                </a:solidFill>
                <a:latin typeface="楷体_GB2312" pitchFamily="49" charset="-122"/>
                <a:ea typeface="楷体_GB2312" pitchFamily="49" charset="-122"/>
              </a:rPr>
              <a:t>光热效应</a:t>
            </a:r>
            <a:r>
              <a:rPr lang="zh-CN" altLang="en-US" smtClean="0">
                <a:ea typeface="宋体" panose="02010600030101010101" pitchFamily="2" charset="-122"/>
              </a:rPr>
              <a:t>是物体吸收光，引起温度升高的一种效应。</a:t>
            </a:r>
          </a:p>
          <a:p>
            <a:pPr eaLnBrk="1" hangingPunct="1">
              <a:buFont typeface="Wingdings" panose="05000000000000000000" pitchFamily="2" charset="2"/>
              <a:buNone/>
            </a:pPr>
            <a:r>
              <a:rPr lang="zh-CN" altLang="en-US" smtClean="0">
                <a:ea typeface="宋体" panose="02010600030101010101" pitchFamily="2" charset="-122"/>
              </a:rPr>
              <a:t>  </a:t>
            </a:r>
            <a:r>
              <a:rPr lang="zh-CN" altLang="en-US" smtClean="0">
                <a:solidFill>
                  <a:srgbClr val="CC00CC"/>
                </a:solidFill>
                <a:latin typeface="楷体_GB2312" pitchFamily="49" charset="-122"/>
                <a:ea typeface="楷体_GB2312" pitchFamily="49" charset="-122"/>
              </a:rPr>
              <a:t>光能</a:t>
            </a:r>
            <a:r>
              <a:rPr lang="zh-CN" altLang="en-US" smtClean="0">
                <a:solidFill>
                  <a:schemeClr val="accent1"/>
                </a:solidFill>
                <a:ea typeface="宋体" panose="02010600030101010101" pitchFamily="2" charset="-122"/>
              </a:rPr>
              <a:t>→</a:t>
            </a:r>
            <a:r>
              <a:rPr lang="zh-CN" altLang="en-US" smtClean="0">
                <a:solidFill>
                  <a:srgbClr val="3399FF"/>
                </a:solidFill>
                <a:ea typeface="楷体_GB2312" pitchFamily="49" charset="-122"/>
              </a:rPr>
              <a:t>晶格的热运动能</a:t>
            </a:r>
            <a:r>
              <a:rPr lang="zh-CN" altLang="en-US" smtClean="0">
                <a:solidFill>
                  <a:schemeClr val="accent1"/>
                </a:solidFill>
                <a:ea typeface="宋体" panose="02010600030101010101" pitchFamily="2" charset="-122"/>
              </a:rPr>
              <a:t>→</a:t>
            </a:r>
            <a:r>
              <a:rPr lang="zh-CN" altLang="en-US" smtClean="0">
                <a:solidFill>
                  <a:srgbClr val="FF0000"/>
                </a:solidFill>
                <a:ea typeface="楷体_GB2312" pitchFamily="49" charset="-122"/>
              </a:rPr>
              <a:t>探测元件温度上升</a:t>
            </a:r>
            <a:r>
              <a:rPr lang="zh-CN" altLang="en-US" smtClean="0">
                <a:solidFill>
                  <a:schemeClr val="accent1"/>
                </a:solidFill>
                <a:ea typeface="宋体" panose="02010600030101010101" pitchFamily="2" charset="-122"/>
              </a:rPr>
              <a:t>→</a:t>
            </a:r>
            <a:r>
              <a:rPr lang="zh-CN" altLang="en-US" smtClean="0">
                <a:solidFill>
                  <a:schemeClr val="tx2"/>
                </a:solidFill>
                <a:latin typeface="楷体_GB2312" pitchFamily="49" charset="-122"/>
                <a:ea typeface="楷体_GB2312" pitchFamily="49" charset="-122"/>
              </a:rPr>
              <a:t>探测元件的电学性质或其他性质发生改变</a:t>
            </a:r>
            <a:endParaRPr lang="zh-CN" altLang="en-US" smtClean="0">
              <a:ea typeface="宋体" panose="02010600030101010101" pitchFamily="2" charset="-122"/>
            </a:endParaRPr>
          </a:p>
        </p:txBody>
      </p:sp>
      <p:grpSp>
        <p:nvGrpSpPr>
          <p:cNvPr id="843780" name="Group 4"/>
          <p:cNvGrpSpPr>
            <a:grpSpLocks/>
          </p:cNvGrpSpPr>
          <p:nvPr/>
        </p:nvGrpSpPr>
        <p:grpSpPr bwMode="auto">
          <a:xfrm>
            <a:off x="1181100" y="2819400"/>
            <a:ext cx="5676900" cy="1595438"/>
            <a:chOff x="744" y="1979"/>
            <a:chExt cx="3576" cy="1005"/>
          </a:xfrm>
        </p:grpSpPr>
        <p:sp>
          <p:nvSpPr>
            <p:cNvPr id="29704" name="Text Box 5"/>
            <p:cNvSpPr txBox="1">
              <a:spLocks noChangeArrowheads="1"/>
            </p:cNvSpPr>
            <p:nvPr/>
          </p:nvSpPr>
          <p:spPr bwMode="auto">
            <a:xfrm>
              <a:off x="744" y="2302"/>
              <a:ext cx="1012"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r>
                <a:rPr lang="zh-CN" altLang="en-US">
                  <a:solidFill>
                    <a:schemeClr val="tx2"/>
                  </a:solidFill>
                  <a:latin typeface="Arial" panose="020B0604020202020204" pitchFamily="34" charset="0"/>
                  <a:ea typeface="宋体" panose="02010600030101010101" pitchFamily="2" charset="-122"/>
                </a:rPr>
                <a:t>光热效应</a:t>
              </a:r>
            </a:p>
          </p:txBody>
        </p:sp>
        <p:sp>
          <p:nvSpPr>
            <p:cNvPr id="29705" name="AutoShape 6"/>
            <p:cNvSpPr>
              <a:spLocks/>
            </p:cNvSpPr>
            <p:nvPr/>
          </p:nvSpPr>
          <p:spPr bwMode="auto">
            <a:xfrm>
              <a:off x="1804" y="2112"/>
              <a:ext cx="116" cy="805"/>
            </a:xfrm>
            <a:prstGeom prst="leftBrace">
              <a:avLst>
                <a:gd name="adj1" fmla="val 57830"/>
                <a:gd name="adj2" fmla="val 50000"/>
              </a:avLst>
            </a:prstGeom>
            <a:noFill/>
            <a:ln w="25400">
              <a:solidFill>
                <a:srgbClr val="80008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grpSp>
          <p:nvGrpSpPr>
            <p:cNvPr id="29706" name="Group 7"/>
            <p:cNvGrpSpPr>
              <a:grpSpLocks/>
            </p:cNvGrpSpPr>
            <p:nvPr/>
          </p:nvGrpSpPr>
          <p:grpSpPr bwMode="auto">
            <a:xfrm>
              <a:off x="1900" y="1979"/>
              <a:ext cx="1872" cy="325"/>
              <a:chOff x="1900" y="1776"/>
              <a:chExt cx="1872" cy="325"/>
            </a:xfrm>
          </p:grpSpPr>
          <p:sp>
            <p:nvSpPr>
              <p:cNvPr id="29715" name="Text Box 8"/>
              <p:cNvSpPr txBox="1">
                <a:spLocks noChangeArrowheads="1"/>
              </p:cNvSpPr>
              <p:nvPr/>
            </p:nvSpPr>
            <p:spPr bwMode="auto">
              <a:xfrm>
                <a:off x="1900" y="1813"/>
                <a:ext cx="69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r>
                  <a:rPr lang="zh-CN" altLang="en-US" sz="2400">
                    <a:latin typeface="Arial" panose="020B0604020202020204" pitchFamily="34" charset="0"/>
                    <a:ea typeface="宋体" panose="02010600030101010101" pitchFamily="2" charset="-122"/>
                  </a:rPr>
                  <a:t>辐射热</a:t>
                </a:r>
              </a:p>
            </p:txBody>
          </p:sp>
          <p:sp>
            <p:nvSpPr>
              <p:cNvPr id="29716" name="Text Box 9"/>
              <p:cNvSpPr txBox="1">
                <a:spLocks noChangeArrowheads="1"/>
              </p:cNvSpPr>
              <p:nvPr/>
            </p:nvSpPr>
            <p:spPr bwMode="auto">
              <a:xfrm>
                <a:off x="2888" y="1776"/>
                <a:ext cx="88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r>
                  <a:rPr lang="zh-CN" altLang="en-US" sz="2400">
                    <a:solidFill>
                      <a:srgbClr val="CC00CC"/>
                    </a:solidFill>
                    <a:latin typeface="Arial" panose="020B0604020202020204" pitchFamily="34" charset="0"/>
                    <a:ea typeface="宋体" panose="02010600030101010101" pitchFamily="2" charset="-122"/>
                  </a:rPr>
                  <a:t>热敏电阻</a:t>
                </a:r>
              </a:p>
            </p:txBody>
          </p:sp>
          <p:sp>
            <p:nvSpPr>
              <p:cNvPr id="29717" name="AutoShape 10"/>
              <p:cNvSpPr>
                <a:spLocks noChangeArrowheads="1"/>
              </p:cNvSpPr>
              <p:nvPr/>
            </p:nvSpPr>
            <p:spPr bwMode="auto">
              <a:xfrm>
                <a:off x="2620" y="1901"/>
                <a:ext cx="288" cy="96"/>
              </a:xfrm>
              <a:prstGeom prst="rightArrow">
                <a:avLst>
                  <a:gd name="adj1" fmla="val 50000"/>
                  <a:gd name="adj2" fmla="val 75000"/>
                </a:avLst>
              </a:prstGeom>
              <a:solidFill>
                <a:schemeClr val="accent1"/>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grpSp>
        <p:grpSp>
          <p:nvGrpSpPr>
            <p:cNvPr id="29707" name="Group 11"/>
            <p:cNvGrpSpPr>
              <a:grpSpLocks/>
            </p:cNvGrpSpPr>
            <p:nvPr/>
          </p:nvGrpSpPr>
          <p:grpSpPr bwMode="auto">
            <a:xfrm>
              <a:off x="1900" y="2688"/>
              <a:ext cx="2420" cy="296"/>
              <a:chOff x="1900" y="2909"/>
              <a:chExt cx="2420" cy="296"/>
            </a:xfrm>
          </p:grpSpPr>
          <p:sp>
            <p:nvSpPr>
              <p:cNvPr id="29712" name="Text Box 12"/>
              <p:cNvSpPr txBox="1">
                <a:spLocks noChangeArrowheads="1"/>
              </p:cNvSpPr>
              <p:nvPr/>
            </p:nvSpPr>
            <p:spPr bwMode="auto">
              <a:xfrm>
                <a:off x="1900" y="2917"/>
                <a:ext cx="69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r>
                  <a:rPr lang="zh-CN" altLang="en-US" sz="2400">
                    <a:latin typeface="Arial" panose="020B0604020202020204" pitchFamily="34" charset="0"/>
                    <a:ea typeface="宋体" panose="02010600030101010101" pitchFamily="2" charset="-122"/>
                  </a:rPr>
                  <a:t>热释电</a:t>
                </a:r>
              </a:p>
            </p:txBody>
          </p:sp>
          <p:sp>
            <p:nvSpPr>
              <p:cNvPr id="29713" name="Rectangle 13"/>
              <p:cNvSpPr>
                <a:spLocks noChangeArrowheads="1"/>
              </p:cNvSpPr>
              <p:nvPr/>
            </p:nvSpPr>
            <p:spPr bwMode="auto">
              <a:xfrm>
                <a:off x="2860" y="2909"/>
                <a:ext cx="146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r>
                  <a:rPr lang="zh-CN" altLang="en-US" sz="2400">
                    <a:solidFill>
                      <a:srgbClr val="CC00CC"/>
                    </a:solidFill>
                    <a:latin typeface="Arial" panose="020B0604020202020204" pitchFamily="34" charset="0"/>
                    <a:ea typeface="宋体" panose="02010600030101010101" pitchFamily="2" charset="-122"/>
                  </a:rPr>
                  <a:t>热释电探测器件</a:t>
                </a:r>
              </a:p>
            </p:txBody>
          </p:sp>
          <p:sp>
            <p:nvSpPr>
              <p:cNvPr id="29714" name="AutoShape 14"/>
              <p:cNvSpPr>
                <a:spLocks noChangeArrowheads="1"/>
              </p:cNvSpPr>
              <p:nvPr/>
            </p:nvSpPr>
            <p:spPr bwMode="auto">
              <a:xfrm>
                <a:off x="2620" y="3013"/>
                <a:ext cx="288" cy="96"/>
              </a:xfrm>
              <a:prstGeom prst="rightArrow">
                <a:avLst>
                  <a:gd name="adj1" fmla="val 50000"/>
                  <a:gd name="adj2" fmla="val 75000"/>
                </a:avLst>
              </a:prstGeom>
              <a:solidFill>
                <a:schemeClr val="accent1"/>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grpSp>
        <p:grpSp>
          <p:nvGrpSpPr>
            <p:cNvPr id="29708" name="Group 15"/>
            <p:cNvGrpSpPr>
              <a:grpSpLocks/>
            </p:cNvGrpSpPr>
            <p:nvPr/>
          </p:nvGrpSpPr>
          <p:grpSpPr bwMode="auto">
            <a:xfrm>
              <a:off x="1900" y="2341"/>
              <a:ext cx="2420" cy="288"/>
              <a:chOff x="1900" y="2341"/>
              <a:chExt cx="2420" cy="288"/>
            </a:xfrm>
          </p:grpSpPr>
          <p:sp>
            <p:nvSpPr>
              <p:cNvPr id="29709" name="Text Box 16"/>
              <p:cNvSpPr txBox="1">
                <a:spLocks noChangeArrowheads="1"/>
              </p:cNvSpPr>
              <p:nvPr/>
            </p:nvSpPr>
            <p:spPr bwMode="auto">
              <a:xfrm>
                <a:off x="1900" y="2341"/>
                <a:ext cx="69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r>
                  <a:rPr lang="zh-CN" altLang="en-US" sz="2400">
                    <a:latin typeface="Arial" panose="020B0604020202020204" pitchFamily="34" charset="0"/>
                    <a:ea typeface="宋体" panose="02010600030101010101" pitchFamily="2" charset="-122"/>
                  </a:rPr>
                  <a:t>温差电</a:t>
                </a:r>
              </a:p>
            </p:txBody>
          </p:sp>
          <p:sp>
            <p:nvSpPr>
              <p:cNvPr id="29710" name="Rectangle 17"/>
              <p:cNvSpPr>
                <a:spLocks noChangeArrowheads="1"/>
              </p:cNvSpPr>
              <p:nvPr/>
            </p:nvSpPr>
            <p:spPr bwMode="auto">
              <a:xfrm>
                <a:off x="2860" y="2341"/>
                <a:ext cx="146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r>
                  <a:rPr lang="zh-CN" altLang="en-US" sz="2400">
                    <a:solidFill>
                      <a:srgbClr val="CC00CC"/>
                    </a:solidFill>
                    <a:latin typeface="Arial" panose="020B0604020202020204" pitchFamily="34" charset="0"/>
                    <a:ea typeface="宋体" panose="02010600030101010101" pitchFamily="2" charset="-122"/>
                  </a:rPr>
                  <a:t>热电偶和热电堆</a:t>
                </a:r>
              </a:p>
            </p:txBody>
          </p:sp>
          <p:sp>
            <p:nvSpPr>
              <p:cNvPr id="29711" name="AutoShape 18"/>
              <p:cNvSpPr>
                <a:spLocks noChangeArrowheads="1"/>
              </p:cNvSpPr>
              <p:nvPr/>
            </p:nvSpPr>
            <p:spPr bwMode="auto">
              <a:xfrm>
                <a:off x="2620" y="2437"/>
                <a:ext cx="288" cy="96"/>
              </a:xfrm>
              <a:prstGeom prst="rightArrow">
                <a:avLst>
                  <a:gd name="adj1" fmla="val 50000"/>
                  <a:gd name="adj2" fmla="val 75000"/>
                </a:avLst>
              </a:prstGeom>
              <a:solidFill>
                <a:schemeClr val="accent1"/>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grpSp>
      </p:grpSp>
      <p:grpSp>
        <p:nvGrpSpPr>
          <p:cNvPr id="843795" name="Group 19"/>
          <p:cNvGrpSpPr>
            <a:grpSpLocks/>
          </p:cNvGrpSpPr>
          <p:nvPr/>
        </p:nvGrpSpPr>
        <p:grpSpPr bwMode="auto">
          <a:xfrm>
            <a:off x="114300" y="4495800"/>
            <a:ext cx="9029700" cy="1985963"/>
            <a:chOff x="72" y="3069"/>
            <a:chExt cx="5688" cy="1251"/>
          </a:xfrm>
        </p:grpSpPr>
        <p:sp>
          <p:nvSpPr>
            <p:cNvPr id="29702" name="Rectangle 20"/>
            <p:cNvSpPr>
              <a:spLocks noChangeArrowheads="1"/>
            </p:cNvSpPr>
            <p:nvPr/>
          </p:nvSpPr>
          <p:spPr bwMode="auto">
            <a:xfrm>
              <a:off x="720" y="3342"/>
              <a:ext cx="5040" cy="9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lang="zh-CN" altLang="en-US" sz="2400">
                  <a:latin typeface="Arial" panose="020B0604020202020204" pitchFamily="34" charset="0"/>
                  <a:ea typeface="宋体" panose="02010600030101010101" pitchFamily="2" charset="-122"/>
                </a:rPr>
                <a:t>热探测器主要优点是响应波段宽， 响应 范围可扩展到整个红外区域，可以在常温下工作，使用方 便， 应用相当广泛。但与光子探测器相比，热探测器的探 测率比光子探测器的峰值探测率低，响应时间长 </a:t>
              </a:r>
            </a:p>
          </p:txBody>
        </p:sp>
        <p:sp>
          <p:nvSpPr>
            <p:cNvPr id="29703" name="Text Box 21"/>
            <p:cNvSpPr txBox="1">
              <a:spLocks noChangeArrowheads="1"/>
            </p:cNvSpPr>
            <p:nvPr/>
          </p:nvSpPr>
          <p:spPr bwMode="auto">
            <a:xfrm>
              <a:off x="72" y="3069"/>
              <a:ext cx="166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r>
                <a:rPr lang="zh-CN" altLang="en-US" sz="2400" b="1">
                  <a:solidFill>
                    <a:srgbClr val="FF0000"/>
                  </a:solidFill>
                  <a:latin typeface="Arial" panose="020B0604020202020204" pitchFamily="34" charset="0"/>
                  <a:ea typeface="楷体_GB2312" pitchFamily="49" charset="-122"/>
                </a:rPr>
                <a:t>光热探测器特点：</a:t>
              </a:r>
            </a:p>
          </p:txBody>
        </p:sp>
      </p:grpSp>
    </p:spTree>
    <p:extLst>
      <p:ext uri="{BB962C8B-B14F-4D97-AF65-F5344CB8AC3E}">
        <p14:creationId xmlns:p14="http://schemas.microsoft.com/office/powerpoint/2010/main" val="3387949184"/>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843779">
                                            <p:txEl>
                                              <p:pRg st="1" end="1"/>
                                            </p:txEl>
                                          </p:spTgt>
                                        </p:tgtEl>
                                        <p:attrNameLst>
                                          <p:attrName>style.visibility</p:attrName>
                                        </p:attrNameLst>
                                      </p:cBhvr>
                                      <p:to>
                                        <p:strVal val="visible"/>
                                      </p:to>
                                    </p:set>
                                    <p:anim calcmode="lin" valueType="num">
                                      <p:cBhvr additive="base">
                                        <p:cTn id="7" dur="500" fill="hold"/>
                                        <p:tgtEl>
                                          <p:spTgt spid="843779">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43779">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843780"/>
                                        </p:tgtEl>
                                        <p:attrNameLst>
                                          <p:attrName>style.visibility</p:attrName>
                                        </p:attrNameLst>
                                      </p:cBhvr>
                                      <p:to>
                                        <p:strVal val="visible"/>
                                      </p:to>
                                    </p:set>
                                    <p:anim calcmode="lin" valueType="num">
                                      <p:cBhvr additive="base">
                                        <p:cTn id="13" dur="500" fill="hold"/>
                                        <p:tgtEl>
                                          <p:spTgt spid="843780"/>
                                        </p:tgtEl>
                                        <p:attrNameLst>
                                          <p:attrName>ppt_x</p:attrName>
                                        </p:attrNameLst>
                                      </p:cBhvr>
                                      <p:tavLst>
                                        <p:tav tm="0">
                                          <p:val>
                                            <p:strVal val="#ppt_x"/>
                                          </p:val>
                                        </p:tav>
                                        <p:tav tm="100000">
                                          <p:val>
                                            <p:strVal val="#ppt_x"/>
                                          </p:val>
                                        </p:tav>
                                      </p:tavLst>
                                    </p:anim>
                                    <p:anim calcmode="lin" valueType="num">
                                      <p:cBhvr additive="base">
                                        <p:cTn id="14" dur="500" fill="hold"/>
                                        <p:tgtEl>
                                          <p:spTgt spid="843780"/>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843795"/>
                                        </p:tgtEl>
                                        <p:attrNameLst>
                                          <p:attrName>style.visibility</p:attrName>
                                        </p:attrNameLst>
                                      </p:cBhvr>
                                      <p:to>
                                        <p:strVal val="visible"/>
                                      </p:to>
                                    </p:set>
                                    <p:anim calcmode="lin" valueType="num">
                                      <p:cBhvr additive="base">
                                        <p:cTn id="19" dur="500" fill="hold"/>
                                        <p:tgtEl>
                                          <p:spTgt spid="843795"/>
                                        </p:tgtEl>
                                        <p:attrNameLst>
                                          <p:attrName>ppt_x</p:attrName>
                                        </p:attrNameLst>
                                      </p:cBhvr>
                                      <p:tavLst>
                                        <p:tav tm="0">
                                          <p:val>
                                            <p:strVal val="#ppt_x"/>
                                          </p:val>
                                        </p:tav>
                                        <p:tav tm="100000">
                                          <p:val>
                                            <p:strVal val="#ppt_x"/>
                                          </p:val>
                                        </p:tav>
                                      </p:tavLst>
                                    </p:anim>
                                    <p:anim calcmode="lin" valueType="num">
                                      <p:cBhvr additive="base">
                                        <p:cTn id="20" dur="500" fill="hold"/>
                                        <p:tgtEl>
                                          <p:spTgt spid="84379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pPr eaLnBrk="1" hangingPunct="1"/>
            <a:r>
              <a:rPr lang="zh-CN" altLang="en-US" sz="2400" smtClean="0">
                <a:ea typeface="宋体" panose="02010600030101010101" pitchFamily="2" charset="-122"/>
              </a:rPr>
              <a:t>主要内容</a:t>
            </a:r>
          </a:p>
        </p:txBody>
      </p:sp>
      <p:sp>
        <p:nvSpPr>
          <p:cNvPr id="30723" name="Rectangle 3"/>
          <p:cNvSpPr>
            <a:spLocks noGrp="1" noChangeArrowheads="1"/>
          </p:cNvSpPr>
          <p:nvPr>
            <p:ph type="body" idx="1"/>
          </p:nvPr>
        </p:nvSpPr>
        <p:spPr>
          <a:xfrm>
            <a:off x="1752600" y="1228725"/>
            <a:ext cx="6934200" cy="5248275"/>
          </a:xfrm>
        </p:spPr>
        <p:txBody>
          <a:bodyPr/>
          <a:lstStyle/>
          <a:p>
            <a:pPr eaLnBrk="1" hangingPunct="1"/>
            <a:r>
              <a:rPr lang="zh-CN" altLang="en-US" sz="3200" b="1" smtClean="0">
                <a:solidFill>
                  <a:srgbClr val="FF0000"/>
                </a:solidFill>
                <a:ea typeface="宋体" panose="02010600030101010101" pitchFamily="2" charset="-122"/>
              </a:rPr>
              <a:t>光热效应</a:t>
            </a:r>
          </a:p>
          <a:p>
            <a:pPr eaLnBrk="1" hangingPunct="1">
              <a:buFont typeface="Wingdings" panose="05000000000000000000" pitchFamily="2" charset="2"/>
              <a:buNone/>
            </a:pPr>
            <a:r>
              <a:rPr lang="zh-CN" altLang="en-US" b="1" smtClean="0">
                <a:ea typeface="宋体" panose="02010600030101010101" pitchFamily="2" charset="-122"/>
              </a:rPr>
              <a:t>      辐射热      </a:t>
            </a:r>
            <a:r>
              <a:rPr lang="zh-CN" altLang="en-US" b="1" smtClean="0">
                <a:solidFill>
                  <a:schemeClr val="accent1"/>
                </a:solidFill>
                <a:ea typeface="楷体_GB2312" pitchFamily="49" charset="-122"/>
              </a:rPr>
              <a:t>热敏电阻</a:t>
            </a:r>
          </a:p>
          <a:p>
            <a:pPr eaLnBrk="1" hangingPunct="1">
              <a:buFont typeface="Wingdings" panose="05000000000000000000" pitchFamily="2" charset="2"/>
              <a:buNone/>
            </a:pPr>
            <a:r>
              <a:rPr lang="zh-CN" altLang="en-US" b="1" smtClean="0">
                <a:ea typeface="宋体" panose="02010600030101010101" pitchFamily="2" charset="-122"/>
              </a:rPr>
              <a:t>      温差电      </a:t>
            </a:r>
            <a:r>
              <a:rPr lang="zh-CN" altLang="en-US" b="1" smtClean="0">
                <a:solidFill>
                  <a:schemeClr val="accent1"/>
                </a:solidFill>
                <a:ea typeface="楷体_GB2312" pitchFamily="49" charset="-122"/>
              </a:rPr>
              <a:t>热电偶和热电堆</a:t>
            </a:r>
          </a:p>
          <a:p>
            <a:pPr eaLnBrk="1" hangingPunct="1">
              <a:buFont typeface="Wingdings" panose="05000000000000000000" pitchFamily="2" charset="2"/>
              <a:buNone/>
            </a:pPr>
            <a:r>
              <a:rPr lang="zh-CN" altLang="en-US" b="1" smtClean="0">
                <a:ea typeface="宋体" panose="02010600030101010101" pitchFamily="2" charset="-122"/>
              </a:rPr>
              <a:t>      热释电      </a:t>
            </a:r>
            <a:r>
              <a:rPr lang="zh-CN" altLang="en-US" b="1" smtClean="0">
                <a:solidFill>
                  <a:schemeClr val="accent1"/>
                </a:solidFill>
                <a:ea typeface="楷体_GB2312" pitchFamily="49" charset="-122"/>
              </a:rPr>
              <a:t>热释电探测器</a:t>
            </a:r>
          </a:p>
          <a:p>
            <a:pPr eaLnBrk="1" hangingPunct="1"/>
            <a:r>
              <a:rPr lang="zh-CN" altLang="en-US" sz="3200" b="1" smtClean="0">
                <a:solidFill>
                  <a:srgbClr val="FF0000"/>
                </a:solidFill>
                <a:ea typeface="宋体" panose="02010600030101010101" pitchFamily="2" charset="-122"/>
              </a:rPr>
              <a:t>光电转换集成器件</a:t>
            </a:r>
          </a:p>
          <a:p>
            <a:pPr eaLnBrk="1" hangingPunct="1">
              <a:buFont typeface="Wingdings" panose="05000000000000000000" pitchFamily="2" charset="2"/>
              <a:buNone/>
            </a:pPr>
            <a:r>
              <a:rPr lang="en-US" altLang="zh-CN" b="1" smtClean="0">
                <a:ea typeface="宋体" panose="02010600030101010101" pitchFamily="2" charset="-122"/>
              </a:rPr>
              <a:t>         </a:t>
            </a:r>
            <a:r>
              <a:rPr lang="zh-CN" altLang="en-US" b="1" smtClean="0">
                <a:solidFill>
                  <a:schemeClr val="tx2"/>
                </a:solidFill>
                <a:latin typeface="楷体_GB2312" pitchFamily="49" charset="-122"/>
                <a:ea typeface="楷体_GB2312" pitchFamily="49" charset="-122"/>
              </a:rPr>
              <a:t>位置传感器（</a:t>
            </a:r>
            <a:r>
              <a:rPr lang="en-US" altLang="zh-CN" b="1" smtClean="0">
                <a:solidFill>
                  <a:schemeClr val="tx2"/>
                </a:solidFill>
                <a:latin typeface="楷体_GB2312" pitchFamily="49" charset="-122"/>
                <a:ea typeface="楷体_GB2312" pitchFamily="49" charset="-122"/>
              </a:rPr>
              <a:t>PSD</a:t>
            </a:r>
            <a:r>
              <a:rPr lang="zh-CN" altLang="en-US" b="1" smtClean="0">
                <a:solidFill>
                  <a:schemeClr val="tx2"/>
                </a:solidFill>
                <a:latin typeface="楷体_GB2312" pitchFamily="49" charset="-122"/>
                <a:ea typeface="楷体_GB2312" pitchFamily="49" charset="-122"/>
              </a:rPr>
              <a:t>）</a:t>
            </a:r>
          </a:p>
          <a:p>
            <a:pPr eaLnBrk="1" hangingPunct="1">
              <a:buFont typeface="Wingdings" panose="05000000000000000000" pitchFamily="2" charset="2"/>
              <a:buNone/>
            </a:pPr>
            <a:r>
              <a:rPr lang="zh-CN" altLang="en-US" b="1" smtClean="0">
                <a:solidFill>
                  <a:schemeClr val="tx2"/>
                </a:solidFill>
                <a:latin typeface="楷体_GB2312" pitchFamily="49" charset="-122"/>
                <a:ea typeface="楷体_GB2312" pitchFamily="49" charset="-122"/>
              </a:rPr>
              <a:t>      电荷耦合器件（</a:t>
            </a:r>
            <a:r>
              <a:rPr lang="en-US" altLang="zh-CN" b="1" smtClean="0">
                <a:solidFill>
                  <a:schemeClr val="tx2"/>
                </a:solidFill>
                <a:latin typeface="楷体_GB2312" pitchFamily="49" charset="-122"/>
                <a:ea typeface="楷体_GB2312" pitchFamily="49" charset="-122"/>
              </a:rPr>
              <a:t>CCD</a:t>
            </a:r>
            <a:r>
              <a:rPr lang="zh-CN" altLang="en-US" b="1" smtClean="0">
                <a:solidFill>
                  <a:schemeClr val="tx2"/>
                </a:solidFill>
                <a:latin typeface="楷体_GB2312" pitchFamily="49" charset="-122"/>
                <a:ea typeface="楷体_GB2312" pitchFamily="49" charset="-122"/>
              </a:rPr>
              <a:t>）</a:t>
            </a:r>
          </a:p>
          <a:p>
            <a:pPr eaLnBrk="1" hangingPunct="1"/>
            <a:r>
              <a:rPr lang="zh-CN" altLang="en-US" sz="3200" b="1" smtClean="0">
                <a:solidFill>
                  <a:srgbClr val="FF0000"/>
                </a:solidFill>
                <a:latin typeface="宋体" panose="02010600030101010101" pitchFamily="2" charset="-122"/>
                <a:ea typeface="宋体" panose="02010600030101010101" pitchFamily="2" charset="-122"/>
              </a:rPr>
              <a:t>锁相放大和光子计数</a:t>
            </a:r>
            <a:endParaRPr lang="zh-CN" altLang="en-US" b="1" smtClean="0">
              <a:solidFill>
                <a:schemeClr val="tx2"/>
              </a:solidFill>
              <a:latin typeface="楷体_GB2312" pitchFamily="49" charset="-122"/>
              <a:ea typeface="楷体_GB2312" pitchFamily="49" charset="-122"/>
            </a:endParaRPr>
          </a:p>
        </p:txBody>
      </p:sp>
    </p:spTree>
    <p:extLst>
      <p:ext uri="{BB962C8B-B14F-4D97-AF65-F5344CB8AC3E}">
        <p14:creationId xmlns:p14="http://schemas.microsoft.com/office/powerpoint/2010/main" val="169120551"/>
      </p:ext>
    </p:extLst>
  </p:cSld>
  <p:clrMapOvr>
    <a:masterClrMapping/>
  </p:clrMapOvr>
  <p:transition>
    <p:blinds dir="vert"/>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pPr eaLnBrk="1" hangingPunct="1"/>
            <a:r>
              <a:rPr lang="zh-CN" altLang="en-US" sz="2400" smtClean="0">
                <a:ea typeface="宋体" panose="02010600030101010101" pitchFamily="2" charset="-122"/>
              </a:rPr>
              <a:t>辐射热</a:t>
            </a:r>
            <a:r>
              <a:rPr lang="en-US" altLang="zh-CN" sz="2400" smtClean="0">
                <a:ea typeface="宋体" panose="02010600030101010101" pitchFamily="2" charset="-122"/>
              </a:rPr>
              <a:t>——</a:t>
            </a:r>
            <a:r>
              <a:rPr lang="zh-CN" altLang="en-US" sz="2400" smtClean="0">
                <a:ea typeface="宋体" panose="02010600030101010101" pitchFamily="2" charset="-122"/>
              </a:rPr>
              <a:t>热敏电阻</a:t>
            </a:r>
          </a:p>
        </p:txBody>
      </p:sp>
      <p:sp>
        <p:nvSpPr>
          <p:cNvPr id="845827" name="Rectangle 3"/>
          <p:cNvSpPr>
            <a:spLocks noGrp="1" noChangeArrowheads="1"/>
          </p:cNvSpPr>
          <p:nvPr>
            <p:ph type="body" idx="1"/>
          </p:nvPr>
        </p:nvSpPr>
        <p:spPr>
          <a:xfrm>
            <a:off x="457200" y="1381125"/>
            <a:ext cx="8229600" cy="2657475"/>
          </a:xfrm>
        </p:spPr>
        <p:txBody>
          <a:bodyPr/>
          <a:lstStyle/>
          <a:p>
            <a:pPr eaLnBrk="1" hangingPunct="1"/>
            <a:r>
              <a:rPr lang="zh-CN" altLang="en-US" b="1" smtClean="0">
                <a:solidFill>
                  <a:srgbClr val="FF0000"/>
                </a:solidFill>
                <a:ea typeface="宋体" panose="02010600030101010101" pitchFamily="2" charset="-122"/>
              </a:rPr>
              <a:t>热敏电阻</a:t>
            </a:r>
            <a:r>
              <a:rPr lang="zh-CN" altLang="en-US" smtClean="0">
                <a:ea typeface="宋体" panose="02010600030101010101" pitchFamily="2" charset="-122"/>
              </a:rPr>
              <a:t>是利用某些固体材料的电阻率随温度变化导致负载电阻两端电压变化而给出电信号的热敏类红外探测器。</a:t>
            </a:r>
          </a:p>
          <a:p>
            <a:pPr eaLnBrk="1" hangingPunct="1">
              <a:buFont typeface="Wingdings" panose="05000000000000000000" pitchFamily="2" charset="2"/>
              <a:buNone/>
            </a:pPr>
            <a:r>
              <a:rPr lang="zh-CN" altLang="en-US" smtClean="0">
                <a:solidFill>
                  <a:srgbClr val="CC00CC"/>
                </a:solidFill>
                <a:ea typeface="宋体" panose="02010600030101010101" pitchFamily="2" charset="-122"/>
              </a:rPr>
              <a:t>                        半导体材料</a:t>
            </a:r>
            <a:r>
              <a:rPr lang="zh-CN" altLang="en-US" smtClean="0">
                <a:ea typeface="宋体" panose="02010600030101010101" pitchFamily="2" charset="-122"/>
              </a:rPr>
              <a:t>→</a:t>
            </a:r>
            <a:r>
              <a:rPr lang="zh-CN" altLang="en-US" smtClean="0">
                <a:solidFill>
                  <a:schemeClr val="accent1"/>
                </a:solidFill>
                <a:ea typeface="宋体" panose="02010600030101010101" pitchFamily="2" charset="-122"/>
              </a:rPr>
              <a:t>负温度系数</a:t>
            </a:r>
          </a:p>
          <a:p>
            <a:pPr eaLnBrk="1" hangingPunct="1">
              <a:buFont typeface="Wingdings" panose="05000000000000000000" pitchFamily="2" charset="2"/>
              <a:buNone/>
            </a:pPr>
            <a:r>
              <a:rPr lang="zh-CN" altLang="en-US" smtClean="0">
                <a:solidFill>
                  <a:srgbClr val="CC00CC"/>
                </a:solidFill>
                <a:ea typeface="宋体" panose="02010600030101010101" pitchFamily="2" charset="-122"/>
              </a:rPr>
              <a:t>                        金属材料   </a:t>
            </a:r>
            <a:r>
              <a:rPr lang="zh-CN" altLang="en-US" smtClean="0">
                <a:ea typeface="宋体" panose="02010600030101010101" pitchFamily="2" charset="-122"/>
              </a:rPr>
              <a:t>→</a:t>
            </a:r>
            <a:r>
              <a:rPr lang="zh-CN" altLang="en-US" smtClean="0">
                <a:solidFill>
                  <a:schemeClr val="accent1"/>
                </a:solidFill>
                <a:ea typeface="宋体" panose="02010600030101010101" pitchFamily="2" charset="-122"/>
              </a:rPr>
              <a:t>正温度系数</a:t>
            </a:r>
          </a:p>
        </p:txBody>
      </p:sp>
      <p:pic>
        <p:nvPicPr>
          <p:cNvPr id="845828" name="Picture 4" descr="热敏电阻"/>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4257675"/>
            <a:ext cx="4191000" cy="1990725"/>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pic>
      <p:grpSp>
        <p:nvGrpSpPr>
          <p:cNvPr id="845829" name="Group 5"/>
          <p:cNvGrpSpPr>
            <a:grpSpLocks/>
          </p:cNvGrpSpPr>
          <p:nvPr/>
        </p:nvGrpSpPr>
        <p:grpSpPr bwMode="auto">
          <a:xfrm>
            <a:off x="5562600" y="4325938"/>
            <a:ext cx="3379788" cy="1846262"/>
            <a:chOff x="3456" y="2496"/>
            <a:chExt cx="2129" cy="1163"/>
          </a:xfrm>
        </p:grpSpPr>
        <p:sp>
          <p:nvSpPr>
            <p:cNvPr id="31751" name="Oval 6"/>
            <p:cNvSpPr>
              <a:spLocks noChangeArrowheads="1"/>
            </p:cNvSpPr>
            <p:nvPr/>
          </p:nvSpPr>
          <p:spPr bwMode="auto">
            <a:xfrm>
              <a:off x="3541" y="2978"/>
              <a:ext cx="227" cy="227"/>
            </a:xfrm>
            <a:prstGeom prst="ellipse">
              <a:avLst/>
            </a:prstGeom>
            <a:solidFill>
              <a:schemeClr val="accent1"/>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r>
                <a:rPr kumimoji="1" lang="en-US" altLang="zh-CN" sz="2400">
                  <a:latin typeface="Times New Roman" panose="02020603050405020304" pitchFamily="18" charset="0"/>
                  <a:ea typeface="宋体" panose="02010600030101010101" pitchFamily="2" charset="-122"/>
                </a:rPr>
                <a:t>V</a:t>
              </a:r>
            </a:p>
          </p:txBody>
        </p:sp>
        <p:sp>
          <p:nvSpPr>
            <p:cNvPr id="31752" name="Line 7"/>
            <p:cNvSpPr>
              <a:spLocks noChangeShapeType="1"/>
            </p:cNvSpPr>
            <p:nvPr/>
          </p:nvSpPr>
          <p:spPr bwMode="auto">
            <a:xfrm>
              <a:off x="4250" y="3007"/>
              <a:ext cx="992" cy="0"/>
            </a:xfrm>
            <a:prstGeom prst="line">
              <a:avLst/>
            </a:prstGeom>
            <a:noFill/>
            <a:ln w="38100" cap="sq">
              <a:solidFill>
                <a:srgbClr val="3333FF"/>
              </a:solidFill>
              <a:round/>
              <a:headEnd type="oval" w="med" len="sm"/>
              <a:tailEnd type="oval"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753" name="Text Box 8"/>
            <p:cNvSpPr txBox="1">
              <a:spLocks noChangeArrowheads="1"/>
            </p:cNvSpPr>
            <p:nvPr/>
          </p:nvSpPr>
          <p:spPr bwMode="auto">
            <a:xfrm>
              <a:off x="3840" y="3063"/>
              <a:ext cx="397" cy="3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50000"/>
                </a:spcBef>
                <a:buClrTx/>
                <a:buFontTx/>
                <a:buNone/>
              </a:pPr>
              <a:r>
                <a:rPr kumimoji="1" lang="zh-CN" altLang="en-US" sz="1600" b="1">
                  <a:solidFill>
                    <a:srgbClr val="008000"/>
                  </a:solidFill>
                  <a:latin typeface="Times New Roman" panose="02020603050405020304" pitchFamily="18" charset="0"/>
                  <a:ea typeface="宋体" panose="02010600030101010101" pitchFamily="2" charset="-122"/>
                </a:rPr>
                <a:t>热敏电阻</a:t>
              </a:r>
            </a:p>
          </p:txBody>
        </p:sp>
        <p:sp>
          <p:nvSpPr>
            <p:cNvPr id="31754" name="Text Box 9"/>
            <p:cNvSpPr txBox="1">
              <a:spLocks noChangeArrowheads="1"/>
            </p:cNvSpPr>
            <p:nvPr/>
          </p:nvSpPr>
          <p:spPr bwMode="auto">
            <a:xfrm>
              <a:off x="3456" y="2780"/>
              <a:ext cx="227"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ClrTx/>
                <a:buFontTx/>
                <a:buNone/>
              </a:pPr>
              <a:r>
                <a:rPr kumimoji="1" lang="en-US" altLang="zh-CN" sz="2400" b="1">
                  <a:solidFill>
                    <a:srgbClr val="008000"/>
                  </a:solidFill>
                  <a:latin typeface="Times New Roman" panose="02020603050405020304" pitchFamily="18" charset="0"/>
                  <a:ea typeface="宋体" panose="02010600030101010101" pitchFamily="2" charset="-122"/>
                </a:rPr>
                <a:t>+</a:t>
              </a:r>
            </a:p>
          </p:txBody>
        </p:sp>
        <p:sp>
          <p:nvSpPr>
            <p:cNvPr id="31755" name="Text Box 10"/>
            <p:cNvSpPr txBox="1">
              <a:spLocks noChangeArrowheads="1"/>
            </p:cNvSpPr>
            <p:nvPr/>
          </p:nvSpPr>
          <p:spPr bwMode="auto">
            <a:xfrm>
              <a:off x="3512" y="3092"/>
              <a:ext cx="227"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ClrTx/>
                <a:buFontTx/>
                <a:buNone/>
              </a:pPr>
              <a:r>
                <a:rPr kumimoji="1" lang="en-US" altLang="zh-CN" sz="2400" b="1">
                  <a:solidFill>
                    <a:srgbClr val="008000"/>
                  </a:solidFill>
                  <a:latin typeface="Times New Roman" panose="02020603050405020304" pitchFamily="18" charset="0"/>
                  <a:ea typeface="宋体" panose="02010600030101010101" pitchFamily="2" charset="-122"/>
                </a:rPr>
                <a:t>-</a:t>
              </a:r>
            </a:p>
          </p:txBody>
        </p:sp>
        <p:sp>
          <p:nvSpPr>
            <p:cNvPr id="845835" name="Rectangle 11"/>
            <p:cNvSpPr>
              <a:spLocks noChangeArrowheads="1"/>
            </p:cNvSpPr>
            <p:nvPr/>
          </p:nvSpPr>
          <p:spPr bwMode="auto">
            <a:xfrm rot="-5400000">
              <a:off x="4109" y="3189"/>
              <a:ext cx="273" cy="136"/>
            </a:xfrm>
            <a:prstGeom prst="rect">
              <a:avLst/>
            </a:prstGeom>
            <a:gradFill rotWithShape="1">
              <a:gsLst>
                <a:gs pos="0">
                  <a:schemeClr val="accent1"/>
                </a:gs>
                <a:gs pos="100000">
                  <a:schemeClr val="accent1">
                    <a:gamma/>
                    <a:shade val="46275"/>
                    <a:invGamma/>
                  </a:schemeClr>
                </a:gs>
              </a:gsLst>
              <a:lin ang="5400000" scaled="1"/>
            </a:gra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defRPr>
              </a:lvl1pPr>
              <a:lvl2pPr marL="742950" indent="-285750" algn="ctr">
                <a:defRPr>
                  <a:solidFill>
                    <a:schemeClr val="tx1"/>
                  </a:solidFill>
                  <a:latin typeface="Arial" panose="020B0604020202020204" pitchFamily="34" charset="0"/>
                </a:defRPr>
              </a:lvl2pPr>
              <a:lvl3pPr marL="1143000" indent="-228600" algn="ctr">
                <a:defRPr>
                  <a:solidFill>
                    <a:schemeClr val="tx1"/>
                  </a:solidFill>
                  <a:latin typeface="Arial" panose="020B0604020202020204" pitchFamily="34" charset="0"/>
                </a:defRPr>
              </a:lvl3pPr>
              <a:lvl4pPr marL="1600200" indent="-228600" algn="ctr">
                <a:defRPr>
                  <a:solidFill>
                    <a:schemeClr val="tx1"/>
                  </a:solidFill>
                  <a:latin typeface="Arial" panose="020B0604020202020204" pitchFamily="34" charset="0"/>
                </a:defRPr>
              </a:lvl4pPr>
              <a:lvl5pPr marL="2057400" indent="-228600" algn="ctr">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defRPr/>
              </a:pPr>
              <a:endParaRPr lang="zh-CN" altLang="en-US" smtClean="0">
                <a:ea typeface="宋体" panose="02010600030101010101" pitchFamily="2" charset="-122"/>
              </a:endParaRPr>
            </a:p>
          </p:txBody>
        </p:sp>
        <p:sp>
          <p:nvSpPr>
            <p:cNvPr id="31757" name="Line 12"/>
            <p:cNvSpPr>
              <a:spLocks noChangeShapeType="1"/>
            </p:cNvSpPr>
            <p:nvPr/>
          </p:nvSpPr>
          <p:spPr bwMode="auto">
            <a:xfrm rot="-5400000">
              <a:off x="4972" y="3273"/>
              <a:ext cx="544" cy="0"/>
            </a:xfrm>
            <a:prstGeom prst="line">
              <a:avLst/>
            </a:prstGeom>
            <a:noFill/>
            <a:ln w="12700" cap="sq">
              <a:solidFill>
                <a:schemeClr val="hlink"/>
              </a:solidFill>
              <a:round/>
              <a:headEnd type="triangle" w="sm" len="lg"/>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758" name="Text Box 13"/>
            <p:cNvSpPr txBox="1">
              <a:spLocks noChangeArrowheads="1"/>
            </p:cNvSpPr>
            <p:nvPr/>
          </p:nvSpPr>
          <p:spPr bwMode="auto">
            <a:xfrm>
              <a:off x="4904" y="3177"/>
              <a:ext cx="681" cy="212"/>
            </a:xfrm>
            <a:prstGeom prst="rect">
              <a:avLst/>
            </a:prstGeom>
            <a:solidFill>
              <a:schemeClr val="bg1"/>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50000"/>
                </a:spcBef>
                <a:buClrTx/>
                <a:buFontTx/>
                <a:buNone/>
              </a:pPr>
              <a:r>
                <a:rPr kumimoji="1" lang="zh-CN" altLang="en-US" sz="1600" b="1">
                  <a:solidFill>
                    <a:srgbClr val="008000"/>
                  </a:solidFill>
                  <a:latin typeface="Times New Roman" panose="02020603050405020304" pitchFamily="18" charset="0"/>
                  <a:ea typeface="宋体" panose="02010600030101010101" pitchFamily="2" charset="-122"/>
                </a:rPr>
                <a:t>电信号</a:t>
              </a:r>
            </a:p>
          </p:txBody>
        </p:sp>
        <p:sp>
          <p:nvSpPr>
            <p:cNvPr id="31759" name="Freeform 14"/>
            <p:cNvSpPr>
              <a:spLocks/>
            </p:cNvSpPr>
            <p:nvPr/>
          </p:nvSpPr>
          <p:spPr bwMode="auto">
            <a:xfrm>
              <a:off x="3648" y="2496"/>
              <a:ext cx="604" cy="482"/>
            </a:xfrm>
            <a:custGeom>
              <a:avLst/>
              <a:gdLst>
                <a:gd name="T0" fmla="*/ 0 w 454"/>
                <a:gd name="T1" fmla="*/ 482 h 482"/>
                <a:gd name="T2" fmla="*/ 0 w 454"/>
                <a:gd name="T3" fmla="*/ 0 h 482"/>
                <a:gd name="T4" fmla="*/ 804 w 454"/>
                <a:gd name="T5" fmla="*/ 0 h 482"/>
                <a:gd name="T6" fmla="*/ 804 w 454"/>
                <a:gd name="T7" fmla="*/ 199 h 48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54" h="482">
                  <a:moveTo>
                    <a:pt x="0" y="482"/>
                  </a:moveTo>
                  <a:lnTo>
                    <a:pt x="0" y="0"/>
                  </a:lnTo>
                  <a:lnTo>
                    <a:pt x="454" y="0"/>
                  </a:lnTo>
                  <a:lnTo>
                    <a:pt x="454" y="199"/>
                  </a:lnTo>
                </a:path>
              </a:pathLst>
            </a:custGeom>
            <a:noFill/>
            <a:ln w="38100" cap="sq" cmpd="sng">
              <a:solidFill>
                <a:srgbClr val="3333FF"/>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760" name="Freeform 15"/>
            <p:cNvSpPr>
              <a:spLocks/>
            </p:cNvSpPr>
            <p:nvPr/>
          </p:nvSpPr>
          <p:spPr bwMode="auto">
            <a:xfrm>
              <a:off x="3648" y="3205"/>
              <a:ext cx="604" cy="454"/>
            </a:xfrm>
            <a:custGeom>
              <a:avLst/>
              <a:gdLst>
                <a:gd name="T0" fmla="*/ 0 w 454"/>
                <a:gd name="T1" fmla="*/ 0 h 454"/>
                <a:gd name="T2" fmla="*/ 0 w 454"/>
                <a:gd name="T3" fmla="*/ 454 h 454"/>
                <a:gd name="T4" fmla="*/ 804 w 454"/>
                <a:gd name="T5" fmla="*/ 454 h 454"/>
                <a:gd name="T6" fmla="*/ 804 w 454"/>
                <a:gd name="T7" fmla="*/ 199 h 45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54" h="454">
                  <a:moveTo>
                    <a:pt x="0" y="0"/>
                  </a:moveTo>
                  <a:lnTo>
                    <a:pt x="0" y="454"/>
                  </a:lnTo>
                  <a:lnTo>
                    <a:pt x="454" y="454"/>
                  </a:lnTo>
                  <a:lnTo>
                    <a:pt x="454" y="199"/>
                  </a:lnTo>
                </a:path>
              </a:pathLst>
            </a:custGeom>
            <a:noFill/>
            <a:ln w="38100" cap="sq" cmpd="sng">
              <a:solidFill>
                <a:srgbClr val="3333FF"/>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761" name="Line 16"/>
            <p:cNvSpPr>
              <a:spLocks noChangeShapeType="1"/>
            </p:cNvSpPr>
            <p:nvPr/>
          </p:nvSpPr>
          <p:spPr bwMode="auto">
            <a:xfrm>
              <a:off x="4252" y="2837"/>
              <a:ext cx="0" cy="283"/>
            </a:xfrm>
            <a:prstGeom prst="line">
              <a:avLst/>
            </a:prstGeom>
            <a:noFill/>
            <a:ln w="38100" cap="sq">
              <a:solidFill>
                <a:srgbClr val="3333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762" name="Line 17"/>
            <p:cNvSpPr>
              <a:spLocks noChangeShapeType="1"/>
            </p:cNvSpPr>
            <p:nvPr/>
          </p:nvSpPr>
          <p:spPr bwMode="auto">
            <a:xfrm>
              <a:off x="4250" y="3545"/>
              <a:ext cx="992" cy="0"/>
            </a:xfrm>
            <a:prstGeom prst="line">
              <a:avLst/>
            </a:prstGeom>
            <a:noFill/>
            <a:ln w="38100" cap="sq">
              <a:solidFill>
                <a:srgbClr val="3333FF"/>
              </a:solidFill>
              <a:round/>
              <a:headEnd type="oval" w="med" len="sm"/>
              <a:tailEnd type="oval"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31763" name="Group 18"/>
            <p:cNvGrpSpPr>
              <a:grpSpLocks/>
            </p:cNvGrpSpPr>
            <p:nvPr/>
          </p:nvGrpSpPr>
          <p:grpSpPr bwMode="auto">
            <a:xfrm flipH="1">
              <a:off x="4337" y="3038"/>
              <a:ext cx="217" cy="274"/>
              <a:chOff x="934" y="1990"/>
              <a:chExt cx="217" cy="274"/>
            </a:xfrm>
          </p:grpSpPr>
          <p:sp>
            <p:nvSpPr>
              <p:cNvPr id="31766" name="Freeform 19"/>
              <p:cNvSpPr>
                <a:spLocks/>
              </p:cNvSpPr>
              <p:nvPr/>
            </p:nvSpPr>
            <p:spPr bwMode="auto">
              <a:xfrm>
                <a:off x="1009" y="1990"/>
                <a:ext cx="142" cy="227"/>
              </a:xfrm>
              <a:custGeom>
                <a:avLst/>
                <a:gdLst>
                  <a:gd name="T0" fmla="*/ 142 w 142"/>
                  <a:gd name="T1" fmla="*/ 227 h 227"/>
                  <a:gd name="T2" fmla="*/ 57 w 142"/>
                  <a:gd name="T3" fmla="*/ 142 h 227"/>
                  <a:gd name="T4" fmla="*/ 113 w 142"/>
                  <a:gd name="T5" fmla="*/ 114 h 227"/>
                  <a:gd name="T6" fmla="*/ 0 w 142"/>
                  <a:gd name="T7" fmla="*/ 0 h 22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2" h="227">
                    <a:moveTo>
                      <a:pt x="142" y="227"/>
                    </a:moveTo>
                    <a:lnTo>
                      <a:pt x="57" y="142"/>
                    </a:lnTo>
                    <a:lnTo>
                      <a:pt x="113" y="114"/>
                    </a:lnTo>
                    <a:lnTo>
                      <a:pt x="0" y="0"/>
                    </a:lnTo>
                  </a:path>
                </a:pathLst>
              </a:custGeom>
              <a:noFill/>
              <a:ln w="28575" cap="sq" cmpd="sng">
                <a:solidFill>
                  <a:srgbClr val="FF3300"/>
                </a:solidFill>
                <a:prstDash val="solid"/>
                <a:round/>
                <a:headEnd type="triangle" w="med" len="med"/>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767" name="Freeform 20"/>
              <p:cNvSpPr>
                <a:spLocks/>
              </p:cNvSpPr>
              <p:nvPr/>
            </p:nvSpPr>
            <p:spPr bwMode="auto">
              <a:xfrm>
                <a:off x="934" y="2037"/>
                <a:ext cx="142" cy="227"/>
              </a:xfrm>
              <a:custGeom>
                <a:avLst/>
                <a:gdLst>
                  <a:gd name="T0" fmla="*/ 142 w 142"/>
                  <a:gd name="T1" fmla="*/ 227 h 227"/>
                  <a:gd name="T2" fmla="*/ 57 w 142"/>
                  <a:gd name="T3" fmla="*/ 142 h 227"/>
                  <a:gd name="T4" fmla="*/ 113 w 142"/>
                  <a:gd name="T5" fmla="*/ 114 h 227"/>
                  <a:gd name="T6" fmla="*/ 0 w 142"/>
                  <a:gd name="T7" fmla="*/ 0 h 22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2" h="227">
                    <a:moveTo>
                      <a:pt x="142" y="227"/>
                    </a:moveTo>
                    <a:lnTo>
                      <a:pt x="57" y="142"/>
                    </a:lnTo>
                    <a:lnTo>
                      <a:pt x="113" y="114"/>
                    </a:lnTo>
                    <a:lnTo>
                      <a:pt x="0" y="0"/>
                    </a:lnTo>
                  </a:path>
                </a:pathLst>
              </a:custGeom>
              <a:noFill/>
              <a:ln w="28575" cap="sq" cmpd="sng">
                <a:solidFill>
                  <a:srgbClr val="FF3300"/>
                </a:solidFill>
                <a:prstDash val="solid"/>
                <a:round/>
                <a:headEnd type="triangle" w="med" len="med"/>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31764" name="Text Box 21"/>
            <p:cNvSpPr txBox="1">
              <a:spLocks noChangeArrowheads="1"/>
            </p:cNvSpPr>
            <p:nvPr/>
          </p:nvSpPr>
          <p:spPr bwMode="auto">
            <a:xfrm>
              <a:off x="4416" y="3264"/>
              <a:ext cx="539" cy="21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ClrTx/>
                <a:buFontTx/>
                <a:buNone/>
              </a:pPr>
              <a:r>
                <a:rPr kumimoji="1" lang="zh-CN" altLang="en-US" sz="1600" b="1">
                  <a:solidFill>
                    <a:srgbClr val="008000"/>
                  </a:solidFill>
                  <a:latin typeface="Times New Roman" panose="02020603050405020304" pitchFamily="18" charset="0"/>
                  <a:ea typeface="宋体" panose="02010600030101010101" pitchFamily="2" charset="-122"/>
                </a:rPr>
                <a:t>入射光</a:t>
              </a:r>
            </a:p>
          </p:txBody>
        </p:sp>
        <p:sp>
          <p:nvSpPr>
            <p:cNvPr id="845846" name="Rectangle 22"/>
            <p:cNvSpPr>
              <a:spLocks noChangeArrowheads="1"/>
            </p:cNvSpPr>
            <p:nvPr/>
          </p:nvSpPr>
          <p:spPr bwMode="auto">
            <a:xfrm rot="-5400000">
              <a:off x="4115" y="2661"/>
              <a:ext cx="273" cy="136"/>
            </a:xfrm>
            <a:prstGeom prst="rect">
              <a:avLst/>
            </a:prstGeom>
            <a:gradFill rotWithShape="1">
              <a:gsLst>
                <a:gs pos="0">
                  <a:schemeClr val="accent1"/>
                </a:gs>
                <a:gs pos="100000">
                  <a:schemeClr val="accent1">
                    <a:gamma/>
                    <a:shade val="46275"/>
                    <a:invGamma/>
                  </a:schemeClr>
                </a:gs>
              </a:gsLst>
              <a:lin ang="5400000" scaled="1"/>
            </a:gra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defRPr>
              </a:lvl1pPr>
              <a:lvl2pPr marL="742950" indent="-285750" algn="ctr">
                <a:defRPr>
                  <a:solidFill>
                    <a:schemeClr val="tx1"/>
                  </a:solidFill>
                  <a:latin typeface="Arial" panose="020B0604020202020204" pitchFamily="34" charset="0"/>
                </a:defRPr>
              </a:lvl2pPr>
              <a:lvl3pPr marL="1143000" indent="-228600" algn="ctr">
                <a:defRPr>
                  <a:solidFill>
                    <a:schemeClr val="tx1"/>
                  </a:solidFill>
                  <a:latin typeface="Arial" panose="020B0604020202020204" pitchFamily="34" charset="0"/>
                </a:defRPr>
              </a:lvl3pPr>
              <a:lvl4pPr marL="1600200" indent="-228600" algn="ctr">
                <a:defRPr>
                  <a:solidFill>
                    <a:schemeClr val="tx1"/>
                  </a:solidFill>
                  <a:latin typeface="Arial" panose="020B0604020202020204" pitchFamily="34" charset="0"/>
                </a:defRPr>
              </a:lvl4pPr>
              <a:lvl5pPr marL="2057400" indent="-228600" algn="ctr">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defRPr/>
              </a:pPr>
              <a:endParaRPr lang="zh-CN" altLang="en-US" smtClean="0">
                <a:ea typeface="宋体" panose="02010600030101010101" pitchFamily="2" charset="-122"/>
              </a:endParaRPr>
            </a:p>
          </p:txBody>
        </p:sp>
      </p:grpSp>
      <p:graphicFrame>
        <p:nvGraphicFramePr>
          <p:cNvPr id="845847" name="Object 23"/>
          <p:cNvGraphicFramePr>
            <a:graphicFrameLocks noChangeAspect="1"/>
          </p:cNvGraphicFramePr>
          <p:nvPr/>
        </p:nvGraphicFramePr>
        <p:xfrm>
          <a:off x="1143000" y="2743200"/>
          <a:ext cx="1676400" cy="1063625"/>
        </p:xfrm>
        <a:graphic>
          <a:graphicData uri="http://schemas.openxmlformats.org/presentationml/2006/ole">
            <mc:AlternateContent xmlns:mc="http://schemas.openxmlformats.org/markup-compatibility/2006">
              <mc:Choice xmlns:v="urn:schemas-microsoft-com:vml" Requires="v">
                <p:oleObj spid="_x0000_s66579" name="Equation" r:id="rId4" imgW="660400" imgH="419100" progId="Equation.DSMT4">
                  <p:embed/>
                </p:oleObj>
              </mc:Choice>
              <mc:Fallback>
                <p:oleObj name="Equation" r:id="rId4" imgW="660400" imgH="41910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43000" y="2743200"/>
                        <a:ext cx="1676400" cy="1063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2838482479"/>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845847"/>
                                        </p:tgtEl>
                                        <p:attrNameLst>
                                          <p:attrName>style.visibility</p:attrName>
                                        </p:attrNameLst>
                                      </p:cBhvr>
                                      <p:to>
                                        <p:strVal val="visible"/>
                                      </p:to>
                                    </p:set>
                                    <p:anim calcmode="lin" valueType="num">
                                      <p:cBhvr additive="base">
                                        <p:cTn id="7" dur="500" fill="hold"/>
                                        <p:tgtEl>
                                          <p:spTgt spid="845847"/>
                                        </p:tgtEl>
                                        <p:attrNameLst>
                                          <p:attrName>ppt_x</p:attrName>
                                        </p:attrNameLst>
                                      </p:cBhvr>
                                      <p:tavLst>
                                        <p:tav tm="0">
                                          <p:val>
                                            <p:strVal val="0-#ppt_w/2"/>
                                          </p:val>
                                        </p:tav>
                                        <p:tav tm="100000">
                                          <p:val>
                                            <p:strVal val="#ppt_x"/>
                                          </p:val>
                                        </p:tav>
                                      </p:tavLst>
                                    </p:anim>
                                    <p:anim calcmode="lin" valueType="num">
                                      <p:cBhvr additive="base">
                                        <p:cTn id="8" dur="500" fill="hold"/>
                                        <p:tgtEl>
                                          <p:spTgt spid="845847"/>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2" fill="hold" nodeType="clickEffect">
                                  <p:stCondLst>
                                    <p:cond delay="0"/>
                                  </p:stCondLst>
                                  <p:childTnLst>
                                    <p:set>
                                      <p:cBhvr>
                                        <p:cTn id="12" dur="1" fill="hold">
                                          <p:stCondLst>
                                            <p:cond delay="0"/>
                                          </p:stCondLst>
                                        </p:cTn>
                                        <p:tgtEl>
                                          <p:spTgt spid="845827">
                                            <p:txEl>
                                              <p:pRg st="1" end="1"/>
                                            </p:txEl>
                                          </p:spTgt>
                                        </p:tgtEl>
                                        <p:attrNameLst>
                                          <p:attrName>style.visibility</p:attrName>
                                        </p:attrNameLst>
                                      </p:cBhvr>
                                      <p:to>
                                        <p:strVal val="visible"/>
                                      </p:to>
                                    </p:set>
                                    <p:anim calcmode="lin" valueType="num">
                                      <p:cBhvr additive="base">
                                        <p:cTn id="13" dur="500" fill="hold"/>
                                        <p:tgtEl>
                                          <p:spTgt spid="845827">
                                            <p:txEl>
                                              <p:pRg st="1" end="1"/>
                                            </p:txEl>
                                          </p:spTgt>
                                        </p:tgtEl>
                                        <p:attrNameLst>
                                          <p:attrName>ppt_x</p:attrName>
                                        </p:attrNameLst>
                                      </p:cBhvr>
                                      <p:tavLst>
                                        <p:tav tm="0">
                                          <p:val>
                                            <p:strVal val="1+#ppt_w/2"/>
                                          </p:val>
                                        </p:tav>
                                        <p:tav tm="100000">
                                          <p:val>
                                            <p:strVal val="#ppt_x"/>
                                          </p:val>
                                        </p:tav>
                                      </p:tavLst>
                                    </p:anim>
                                    <p:anim calcmode="lin" valueType="num">
                                      <p:cBhvr additive="base">
                                        <p:cTn id="14" dur="500" fill="hold"/>
                                        <p:tgtEl>
                                          <p:spTgt spid="845827">
                                            <p:txEl>
                                              <p:pRg st="1" end="1"/>
                                            </p:txEl>
                                          </p:spTgt>
                                        </p:tgtEl>
                                        <p:attrNameLst>
                                          <p:attrName>ppt_y</p:attrName>
                                        </p:attrNameLst>
                                      </p:cBhvr>
                                      <p:tavLst>
                                        <p:tav tm="0">
                                          <p:val>
                                            <p:strVal val="#ppt_y"/>
                                          </p:val>
                                        </p:tav>
                                        <p:tav tm="100000">
                                          <p:val>
                                            <p:strVal val="#ppt_y"/>
                                          </p:val>
                                        </p:tav>
                                      </p:tavLst>
                                    </p:anim>
                                  </p:childTnLst>
                                </p:cTn>
                              </p:par>
                              <p:par>
                                <p:cTn id="15" presetID="2" presetClass="entr" presetSubtype="2" fill="hold" nodeType="withEffect">
                                  <p:stCondLst>
                                    <p:cond delay="0"/>
                                  </p:stCondLst>
                                  <p:childTnLst>
                                    <p:set>
                                      <p:cBhvr>
                                        <p:cTn id="16" dur="1" fill="hold">
                                          <p:stCondLst>
                                            <p:cond delay="0"/>
                                          </p:stCondLst>
                                        </p:cTn>
                                        <p:tgtEl>
                                          <p:spTgt spid="845827">
                                            <p:txEl>
                                              <p:pRg st="2" end="2"/>
                                            </p:txEl>
                                          </p:spTgt>
                                        </p:tgtEl>
                                        <p:attrNameLst>
                                          <p:attrName>style.visibility</p:attrName>
                                        </p:attrNameLst>
                                      </p:cBhvr>
                                      <p:to>
                                        <p:strVal val="visible"/>
                                      </p:to>
                                    </p:set>
                                    <p:anim calcmode="lin" valueType="num">
                                      <p:cBhvr additive="base">
                                        <p:cTn id="17" dur="500" fill="hold"/>
                                        <p:tgtEl>
                                          <p:spTgt spid="845827">
                                            <p:txEl>
                                              <p:pRg st="2" end="2"/>
                                            </p:txEl>
                                          </p:spTgt>
                                        </p:tgtEl>
                                        <p:attrNameLst>
                                          <p:attrName>ppt_x</p:attrName>
                                        </p:attrNameLst>
                                      </p:cBhvr>
                                      <p:tavLst>
                                        <p:tav tm="0">
                                          <p:val>
                                            <p:strVal val="1+#ppt_w/2"/>
                                          </p:val>
                                        </p:tav>
                                        <p:tav tm="100000">
                                          <p:val>
                                            <p:strVal val="#ppt_x"/>
                                          </p:val>
                                        </p:tav>
                                      </p:tavLst>
                                    </p:anim>
                                    <p:anim calcmode="lin" valueType="num">
                                      <p:cBhvr additive="base">
                                        <p:cTn id="18" dur="500" fill="hold"/>
                                        <p:tgtEl>
                                          <p:spTgt spid="845827">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9" presetClass="entr" presetSubtype="0" fill="hold" nodeType="clickEffect">
                                  <p:stCondLst>
                                    <p:cond delay="0"/>
                                  </p:stCondLst>
                                  <p:childTnLst>
                                    <p:set>
                                      <p:cBhvr>
                                        <p:cTn id="22" dur="1" fill="hold">
                                          <p:stCondLst>
                                            <p:cond delay="0"/>
                                          </p:stCondLst>
                                        </p:cTn>
                                        <p:tgtEl>
                                          <p:spTgt spid="845828"/>
                                        </p:tgtEl>
                                        <p:attrNameLst>
                                          <p:attrName>style.visibility</p:attrName>
                                        </p:attrNameLst>
                                      </p:cBhvr>
                                      <p:to>
                                        <p:strVal val="visible"/>
                                      </p:to>
                                    </p:set>
                                    <p:animEffect transition="in" filter="dissolve">
                                      <p:cBhvr>
                                        <p:cTn id="23" dur="500"/>
                                        <p:tgtEl>
                                          <p:spTgt spid="845828"/>
                                        </p:tgtEl>
                                      </p:cBhvr>
                                    </p:animEffect>
                                  </p:childTnLst>
                                </p:cTn>
                              </p:par>
                              <p:par>
                                <p:cTn id="24" presetID="9" presetClass="entr" presetSubtype="0" fill="hold" nodeType="withEffect">
                                  <p:stCondLst>
                                    <p:cond delay="0"/>
                                  </p:stCondLst>
                                  <p:childTnLst>
                                    <p:set>
                                      <p:cBhvr>
                                        <p:cTn id="25" dur="1" fill="hold">
                                          <p:stCondLst>
                                            <p:cond delay="0"/>
                                          </p:stCondLst>
                                        </p:cTn>
                                        <p:tgtEl>
                                          <p:spTgt spid="845829"/>
                                        </p:tgtEl>
                                        <p:attrNameLst>
                                          <p:attrName>style.visibility</p:attrName>
                                        </p:attrNameLst>
                                      </p:cBhvr>
                                      <p:to>
                                        <p:strVal val="visible"/>
                                      </p:to>
                                    </p:set>
                                    <p:animEffect transition="in" filter="dissolve">
                                      <p:cBhvr>
                                        <p:cTn id="26" dur="500"/>
                                        <p:tgtEl>
                                          <p:spTgt spid="8458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pPr eaLnBrk="1" hangingPunct="1"/>
            <a:r>
              <a:rPr lang="zh-CN" altLang="en-US" sz="2400" smtClean="0">
                <a:ea typeface="宋体" panose="02010600030101010101" pitchFamily="2" charset="-122"/>
              </a:rPr>
              <a:t>温差电</a:t>
            </a:r>
            <a:r>
              <a:rPr lang="en-US" altLang="zh-CN" sz="2400" smtClean="0">
                <a:ea typeface="宋体" panose="02010600030101010101" pitchFamily="2" charset="-122"/>
              </a:rPr>
              <a:t>——</a:t>
            </a:r>
            <a:r>
              <a:rPr lang="zh-CN" altLang="en-US" sz="2400" smtClean="0">
                <a:ea typeface="宋体" panose="02010600030101010101" pitchFamily="2" charset="-122"/>
              </a:rPr>
              <a:t>热电偶和热电堆</a:t>
            </a:r>
          </a:p>
        </p:txBody>
      </p:sp>
      <p:sp>
        <p:nvSpPr>
          <p:cNvPr id="32771" name="Rectangle 3"/>
          <p:cNvSpPr>
            <a:spLocks noGrp="1" noChangeArrowheads="1"/>
          </p:cNvSpPr>
          <p:nvPr>
            <p:ph type="body" idx="1"/>
          </p:nvPr>
        </p:nvSpPr>
        <p:spPr>
          <a:xfrm>
            <a:off x="457200" y="1228725"/>
            <a:ext cx="8229600" cy="600075"/>
          </a:xfrm>
        </p:spPr>
        <p:txBody>
          <a:bodyPr/>
          <a:lstStyle/>
          <a:p>
            <a:pPr eaLnBrk="1" hangingPunct="1"/>
            <a:r>
              <a:rPr lang="zh-CN" altLang="en-US" b="1" smtClean="0">
                <a:solidFill>
                  <a:srgbClr val="FF0000"/>
                </a:solidFill>
                <a:ea typeface="宋体" panose="02010600030101010101" pitchFamily="2" charset="-122"/>
              </a:rPr>
              <a:t>热电偶：</a:t>
            </a:r>
            <a:r>
              <a:rPr lang="zh-CN" altLang="en-US" smtClean="0">
                <a:ea typeface="宋体" panose="02010600030101010101" pitchFamily="2" charset="-122"/>
              </a:rPr>
              <a:t>利用热端与冷端的温差电动势。</a:t>
            </a:r>
          </a:p>
        </p:txBody>
      </p:sp>
      <p:pic>
        <p:nvPicPr>
          <p:cNvPr id="32772"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86000" y="2168525"/>
            <a:ext cx="4191000" cy="3013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2773" name="Rectangle 5"/>
          <p:cNvSpPr>
            <a:spLocks noChangeArrowheads="1"/>
          </p:cNvSpPr>
          <p:nvPr/>
        </p:nvSpPr>
        <p:spPr bwMode="auto">
          <a:xfrm>
            <a:off x="457200" y="5724525"/>
            <a:ext cx="8229600" cy="600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r>
              <a:rPr lang="zh-CN" altLang="en-US" b="1">
                <a:solidFill>
                  <a:srgbClr val="FF0000"/>
                </a:solidFill>
                <a:ea typeface="宋体" panose="02010600030101010101" pitchFamily="2" charset="-122"/>
              </a:rPr>
              <a:t>热电堆：</a:t>
            </a:r>
            <a:r>
              <a:rPr lang="zh-CN" altLang="en-US">
                <a:ea typeface="宋体" panose="02010600030101010101" pitchFamily="2" charset="-122"/>
              </a:rPr>
              <a:t>多个热电偶串联起来。</a:t>
            </a:r>
          </a:p>
        </p:txBody>
      </p:sp>
    </p:spTree>
    <p:extLst>
      <p:ext uri="{BB962C8B-B14F-4D97-AF65-F5344CB8AC3E}">
        <p14:creationId xmlns:p14="http://schemas.microsoft.com/office/powerpoint/2010/main" val="1233835094"/>
      </p:ext>
    </p:extLst>
  </p:cSld>
  <p:clrMapOvr>
    <a:masterClrMapping/>
  </p:clrMapOvr>
  <p:transition>
    <p:blinds dir="vert"/>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7874" name="Rectangle 2"/>
          <p:cNvSpPr>
            <a:spLocks noGrp="1" noChangeArrowheads="1"/>
          </p:cNvSpPr>
          <p:nvPr>
            <p:ph type="title"/>
          </p:nvPr>
        </p:nvSpPr>
        <p:spPr/>
        <p:txBody>
          <a:bodyPr/>
          <a:lstStyle/>
          <a:p>
            <a:pPr eaLnBrk="1" hangingPunct="1">
              <a:defRPr/>
            </a:pPr>
            <a:r>
              <a:rPr lang="zh-CN" altLang="en-US" b="0" smtClean="0">
                <a:effectLst>
                  <a:outerShdw blurRad="38100" dist="38100" dir="2700000" algn="tl">
                    <a:srgbClr val="C0C0C0"/>
                  </a:outerShdw>
                </a:effectLst>
                <a:latin typeface="宋体" panose="02010600030101010101" pitchFamily="2" charset="-122"/>
                <a:ea typeface="宋体" panose="02010600030101010101" pitchFamily="2" charset="-122"/>
              </a:rPr>
              <a:t>热释电效应 </a:t>
            </a:r>
          </a:p>
        </p:txBody>
      </p:sp>
      <p:sp>
        <p:nvSpPr>
          <p:cNvPr id="847875" name="Rectangle 3"/>
          <p:cNvSpPr>
            <a:spLocks noGrp="1" noChangeArrowheads="1"/>
          </p:cNvSpPr>
          <p:nvPr>
            <p:ph type="body" idx="1"/>
          </p:nvPr>
        </p:nvSpPr>
        <p:spPr>
          <a:xfrm>
            <a:off x="296863" y="1143000"/>
            <a:ext cx="5189537" cy="5410200"/>
          </a:xfrm>
        </p:spPr>
        <p:txBody>
          <a:bodyPr/>
          <a:lstStyle/>
          <a:p>
            <a:pPr algn="just" eaLnBrk="1" hangingPunct="1">
              <a:lnSpc>
                <a:spcPct val="130000"/>
              </a:lnSpc>
            </a:pPr>
            <a:r>
              <a:rPr lang="zh-CN" altLang="en-US" b="1" smtClean="0">
                <a:solidFill>
                  <a:srgbClr val="3333FF"/>
                </a:solidFill>
                <a:ea typeface="宋体" panose="02010600030101010101" pitchFamily="2" charset="-122"/>
              </a:rPr>
              <a:t>       </a:t>
            </a:r>
            <a:r>
              <a:rPr lang="zh-CN" altLang="en-US" b="1" smtClean="0">
                <a:solidFill>
                  <a:srgbClr val="FF0000"/>
                </a:solidFill>
                <a:ea typeface="宋体" panose="02010600030101010101" pitchFamily="2" charset="-122"/>
              </a:rPr>
              <a:t>热释电效应</a:t>
            </a:r>
            <a:r>
              <a:rPr lang="zh-CN" altLang="en-US" b="1" smtClean="0">
                <a:ea typeface="宋体" panose="02010600030101010101" pitchFamily="2" charset="-122"/>
              </a:rPr>
              <a:t>指的是某些晶体的电极化强度随温度变化而释放表面吸附的部分电荷。</a:t>
            </a:r>
          </a:p>
          <a:p>
            <a:pPr algn="just" eaLnBrk="1" hangingPunct="1">
              <a:lnSpc>
                <a:spcPct val="130000"/>
              </a:lnSpc>
            </a:pPr>
            <a:endParaRPr lang="zh-CN" altLang="en-US" b="1" smtClean="0">
              <a:ea typeface="宋体" panose="02010600030101010101" pitchFamily="2" charset="-122"/>
            </a:endParaRPr>
          </a:p>
          <a:p>
            <a:pPr algn="just" eaLnBrk="1" hangingPunct="1">
              <a:lnSpc>
                <a:spcPct val="130000"/>
              </a:lnSpc>
            </a:pPr>
            <a:r>
              <a:rPr lang="zh-CN" altLang="en-US" b="1" smtClean="0">
                <a:latin typeface="Times New Roman" panose="02020603050405020304" pitchFamily="18" charset="0"/>
                <a:ea typeface="宋体" panose="02010600030101010101" pitchFamily="2" charset="-122"/>
              </a:rPr>
              <a:t>        基于该效应制成的光电转换器件有</a:t>
            </a:r>
            <a:r>
              <a:rPr lang="zh-CN" altLang="en-US" b="1" smtClean="0">
                <a:solidFill>
                  <a:srgbClr val="008000"/>
                </a:solidFill>
                <a:latin typeface="Times New Roman" panose="02020603050405020304" pitchFamily="18" charset="0"/>
                <a:ea typeface="宋体" panose="02010600030101010101" pitchFamily="2" charset="-122"/>
              </a:rPr>
              <a:t>红外探测器，热电激光量热计，夜视仪</a:t>
            </a:r>
            <a:r>
              <a:rPr lang="zh-CN" altLang="en-US" b="1" smtClean="0">
                <a:latin typeface="Times New Roman" panose="02020603050405020304" pitchFamily="18" charset="0"/>
                <a:ea typeface="宋体" panose="02010600030101010101" pitchFamily="2" charset="-122"/>
              </a:rPr>
              <a:t>以及各种光谱</a:t>
            </a:r>
            <a:r>
              <a:rPr lang="zh-CN" altLang="en-US" b="1" smtClean="0">
                <a:latin typeface="Plotter" pitchFamily="49" charset="0"/>
                <a:ea typeface="宋体" panose="02010600030101010101" pitchFamily="2" charset="-122"/>
              </a:rPr>
              <a:t>仪</a:t>
            </a:r>
            <a:r>
              <a:rPr lang="zh-CN" altLang="en-US" b="1" smtClean="0">
                <a:latin typeface="Times New Roman" panose="02020603050405020304" pitchFamily="18" charset="0"/>
                <a:ea typeface="宋体" panose="02010600030101010101" pitchFamily="2" charset="-122"/>
              </a:rPr>
              <a:t>接收器等。</a:t>
            </a:r>
          </a:p>
        </p:txBody>
      </p:sp>
      <p:pic>
        <p:nvPicPr>
          <p:cNvPr id="33796" name="Picture 4"/>
          <p:cNvPicPr>
            <a:picLocks noChangeAspect="1" noChangeArrowheads="1"/>
          </p:cNvPicPr>
          <p:nvPr/>
        </p:nvPicPr>
        <p:blipFill>
          <a:blip r:embed="rId2">
            <a:extLst>
              <a:ext uri="{28A0092B-C50C-407E-A947-70E740481C1C}">
                <a14:useLocalDpi xmlns:a14="http://schemas.microsoft.com/office/drawing/2010/main" val="0"/>
              </a:ext>
            </a:extLst>
          </a:blip>
          <a:srcRect l="5798" r="5585" b="9186"/>
          <a:stretch>
            <a:fillRect/>
          </a:stretch>
        </p:blipFill>
        <p:spPr bwMode="auto">
          <a:xfrm>
            <a:off x="5638800" y="2057400"/>
            <a:ext cx="2971800" cy="3097213"/>
          </a:xfrm>
          <a:prstGeom prst="rect">
            <a:avLst/>
          </a:prstGeom>
          <a:solidFill>
            <a:schemeClr val="accent2"/>
          </a:solidFill>
          <a:ln w="19050">
            <a:solidFill>
              <a:schemeClr val="tx1"/>
            </a:solidFill>
            <a:miter lim="800000"/>
            <a:headEnd/>
            <a:tailEnd/>
          </a:ln>
        </p:spPr>
      </p:pic>
    </p:spTree>
    <p:extLst>
      <p:ext uri="{BB962C8B-B14F-4D97-AF65-F5344CB8AC3E}">
        <p14:creationId xmlns:p14="http://schemas.microsoft.com/office/powerpoint/2010/main" val="4023022408"/>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847875">
                                            <p:txEl>
                                              <p:pRg st="2" end="2"/>
                                            </p:txEl>
                                          </p:spTgt>
                                        </p:tgtEl>
                                        <p:attrNameLst>
                                          <p:attrName>style.visibility</p:attrName>
                                        </p:attrNameLst>
                                      </p:cBhvr>
                                      <p:to>
                                        <p:strVal val="visible"/>
                                      </p:to>
                                    </p:set>
                                    <p:anim calcmode="lin" valueType="num">
                                      <p:cBhvr additive="base">
                                        <p:cTn id="7" dur="500" fill="hold"/>
                                        <p:tgtEl>
                                          <p:spTgt spid="847875">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47875">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8898" name="Rectangle 2"/>
          <p:cNvSpPr>
            <a:spLocks noGrp="1" noChangeArrowheads="1"/>
          </p:cNvSpPr>
          <p:nvPr>
            <p:ph type="title"/>
          </p:nvPr>
        </p:nvSpPr>
        <p:spPr/>
        <p:txBody>
          <a:bodyPr/>
          <a:lstStyle/>
          <a:p>
            <a:pPr eaLnBrk="1" hangingPunct="1">
              <a:defRPr/>
            </a:pPr>
            <a:r>
              <a:rPr lang="zh-CN" altLang="en-US" sz="2400" b="0" smtClean="0">
                <a:effectLst>
                  <a:outerShdw blurRad="38100" dist="38100" dir="2700000" algn="tl">
                    <a:srgbClr val="C0C0C0"/>
                  </a:outerShdw>
                </a:effectLst>
                <a:latin typeface="Times New Roman" panose="02020603050405020304" pitchFamily="18" charset="0"/>
                <a:ea typeface="宋体" panose="02010600030101010101" pitchFamily="2" charset="-122"/>
              </a:rPr>
              <a:t>热释电探测器</a:t>
            </a:r>
          </a:p>
        </p:txBody>
      </p:sp>
      <p:sp>
        <p:nvSpPr>
          <p:cNvPr id="34819" name="Rectangle 3"/>
          <p:cNvSpPr>
            <a:spLocks noGrp="1" noChangeArrowheads="1"/>
          </p:cNvSpPr>
          <p:nvPr>
            <p:ph type="body" idx="1"/>
          </p:nvPr>
        </p:nvSpPr>
        <p:spPr>
          <a:xfrm>
            <a:off x="457200" y="1228725"/>
            <a:ext cx="8229600" cy="676275"/>
          </a:xfrm>
        </p:spPr>
        <p:txBody>
          <a:bodyPr/>
          <a:lstStyle/>
          <a:p>
            <a:pPr eaLnBrk="1" hangingPunct="1"/>
            <a:r>
              <a:rPr lang="zh-CN" altLang="en-US" b="1" smtClean="0">
                <a:solidFill>
                  <a:srgbClr val="FF0000"/>
                </a:solidFill>
                <a:latin typeface="Times New Roman" panose="02020603050405020304" pitchFamily="18" charset="0"/>
                <a:ea typeface="宋体" panose="02010600030101010101" pitchFamily="2" charset="-122"/>
              </a:rPr>
              <a:t>结构</a:t>
            </a:r>
          </a:p>
        </p:txBody>
      </p:sp>
      <p:pic>
        <p:nvPicPr>
          <p:cNvPr id="34820" name="Picture 4" descr="红外热释电传感器"/>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0" y="4159250"/>
            <a:ext cx="3276600" cy="2393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34821" name="Object 5"/>
          <p:cNvGraphicFramePr>
            <a:graphicFrameLocks noChangeAspect="1"/>
          </p:cNvGraphicFramePr>
          <p:nvPr/>
        </p:nvGraphicFramePr>
        <p:xfrm>
          <a:off x="2667000" y="1600200"/>
          <a:ext cx="4114800" cy="2133600"/>
        </p:xfrm>
        <a:graphic>
          <a:graphicData uri="http://schemas.openxmlformats.org/presentationml/2006/ole">
            <mc:AlternateContent xmlns:mc="http://schemas.openxmlformats.org/markup-compatibility/2006">
              <mc:Choice xmlns:v="urn:schemas-microsoft-com:vml" Requires="v">
                <p:oleObj spid="_x0000_s67602" name="Visio" r:id="rId4" imgW="2703141" imgH="1687982" progId="Visio.Drawing.11">
                  <p:embed/>
                </p:oleObj>
              </mc:Choice>
              <mc:Fallback>
                <p:oleObj name="Visio" r:id="rId4" imgW="2703141" imgH="1687982" progId="Visio.Drawing.1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l="3462" t="2773" r="3462" b="20047"/>
                      <a:stretch>
                        <a:fillRect/>
                      </a:stretch>
                    </p:blipFill>
                    <p:spPr bwMode="auto">
                      <a:xfrm>
                        <a:off x="2667000" y="1600200"/>
                        <a:ext cx="4114800" cy="2133600"/>
                      </a:xfrm>
                      <a:prstGeom prst="rect">
                        <a:avLst/>
                      </a:prstGeom>
                      <a:solidFill>
                        <a:schemeClr val="hlink"/>
                      </a:solidFill>
                      <a:ln>
                        <a:noFill/>
                      </a:ln>
                      <a:extLst>
                        <a:ext uri="{91240B29-F687-4F45-9708-019B960494DF}">
                          <a14:hiddenLine xmlns:a14="http://schemas.microsoft.com/office/drawing/2010/main" w="19050">
                            <a:solidFill>
                              <a:schemeClr val="tx1"/>
                            </a:solidFill>
                            <a:miter lim="800000"/>
                            <a:headEnd/>
                            <a:tailEnd/>
                          </a14:hiddenLine>
                        </a:ext>
                      </a:extLst>
                    </p:spPr>
                  </p:pic>
                </p:oleObj>
              </mc:Fallback>
            </mc:AlternateContent>
          </a:graphicData>
        </a:graphic>
      </p:graphicFrame>
      <p:sp>
        <p:nvSpPr>
          <p:cNvPr id="34822" name="Rectangle 6"/>
          <p:cNvSpPr>
            <a:spLocks noChangeArrowheads="1"/>
          </p:cNvSpPr>
          <p:nvPr/>
        </p:nvSpPr>
        <p:spPr bwMode="auto">
          <a:xfrm>
            <a:off x="457200" y="4276725"/>
            <a:ext cx="8229600" cy="676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r>
              <a:rPr lang="zh-CN" altLang="en-US" b="1">
                <a:solidFill>
                  <a:srgbClr val="FF0000"/>
                </a:solidFill>
                <a:latin typeface="Times New Roman" panose="02020603050405020304" pitchFamily="18" charset="0"/>
                <a:ea typeface="宋体" panose="02010600030101010101" pitchFamily="2" charset="-122"/>
              </a:rPr>
              <a:t>实物</a:t>
            </a:r>
          </a:p>
        </p:txBody>
      </p:sp>
    </p:spTree>
    <p:extLst>
      <p:ext uri="{BB962C8B-B14F-4D97-AF65-F5344CB8AC3E}">
        <p14:creationId xmlns:p14="http://schemas.microsoft.com/office/powerpoint/2010/main" val="3799116395"/>
      </p:ext>
    </p:extLst>
  </p:cSld>
  <p:clrMapOvr>
    <a:masterClrMapping/>
  </p:clrMapOvr>
  <p:transition>
    <p:blinds dir="vert"/>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22" name="Rectangle 2"/>
          <p:cNvSpPr>
            <a:spLocks noGrp="1" noChangeArrowheads="1"/>
          </p:cNvSpPr>
          <p:nvPr>
            <p:ph type="title"/>
          </p:nvPr>
        </p:nvSpPr>
        <p:spPr/>
        <p:txBody>
          <a:bodyPr/>
          <a:lstStyle/>
          <a:p>
            <a:pPr eaLnBrk="1" hangingPunct="1">
              <a:defRPr/>
            </a:pPr>
            <a:r>
              <a:rPr lang="zh-CN" altLang="en-US" b="0" smtClean="0">
                <a:effectLst>
                  <a:outerShdw blurRad="38100" dist="38100" dir="2700000" algn="tl">
                    <a:srgbClr val="C0C0C0"/>
                  </a:outerShdw>
                </a:effectLst>
                <a:ea typeface="宋体" panose="02010600030101010101" pitchFamily="2" charset="-122"/>
              </a:rPr>
              <a:t>热释电探测器</a:t>
            </a:r>
          </a:p>
        </p:txBody>
      </p:sp>
      <p:pic>
        <p:nvPicPr>
          <p:cNvPr id="35843"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l="4961" t="4752"/>
          <a:stretch>
            <a:fillRect/>
          </a:stretch>
        </p:blipFill>
        <p:spPr bwMode="auto">
          <a:xfrm>
            <a:off x="685800" y="1371600"/>
            <a:ext cx="4343400" cy="2270125"/>
          </a:xfrm>
          <a:prstGeom prst="rect">
            <a:avLst/>
          </a:prstGeom>
          <a:solidFill>
            <a:srgbClr val="99CCFF"/>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5844"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5800" y="3886200"/>
            <a:ext cx="3962400" cy="2671763"/>
          </a:xfrm>
          <a:prstGeom prst="rect">
            <a:avLst/>
          </a:prstGeom>
          <a:solidFill>
            <a:srgbClr val="CCFFCC"/>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35845" name="Object 5"/>
          <p:cNvGraphicFramePr>
            <a:graphicFrameLocks noChangeAspect="1"/>
          </p:cNvGraphicFramePr>
          <p:nvPr/>
        </p:nvGraphicFramePr>
        <p:xfrm>
          <a:off x="5334000" y="1524000"/>
          <a:ext cx="3498850" cy="2173288"/>
        </p:xfrm>
        <a:graphic>
          <a:graphicData uri="http://schemas.openxmlformats.org/presentationml/2006/ole">
            <mc:AlternateContent xmlns:mc="http://schemas.openxmlformats.org/markup-compatibility/2006">
              <mc:Choice xmlns:v="urn:schemas-microsoft-com:vml" Requires="v">
                <p:oleObj spid="_x0000_s68626" name="Equation" r:id="rId5" imgW="1307532" imgH="812447" progId="Equation.DSMT4">
                  <p:embed/>
                </p:oleObj>
              </mc:Choice>
              <mc:Fallback>
                <p:oleObj name="Equation" r:id="rId5" imgW="1307532" imgH="812447"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34000" y="1524000"/>
                        <a:ext cx="3498850" cy="2173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5846" name="Text Box 6"/>
          <p:cNvSpPr txBox="1">
            <a:spLocks noChangeArrowheads="1"/>
          </p:cNvSpPr>
          <p:nvPr/>
        </p:nvSpPr>
        <p:spPr bwMode="auto">
          <a:xfrm>
            <a:off x="5556250" y="5272088"/>
            <a:ext cx="160655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r>
              <a:rPr lang="zh-CN" altLang="en-US" b="1">
                <a:solidFill>
                  <a:srgbClr val="FF0000"/>
                </a:solidFill>
                <a:latin typeface="Arial" panose="020B0604020202020204" pitchFamily="34" charset="0"/>
                <a:ea typeface="宋体" panose="02010600030101010101" pitchFamily="2" charset="-122"/>
              </a:rPr>
              <a:t>居里温度</a:t>
            </a:r>
          </a:p>
        </p:txBody>
      </p:sp>
    </p:spTree>
    <p:extLst>
      <p:ext uri="{BB962C8B-B14F-4D97-AF65-F5344CB8AC3E}">
        <p14:creationId xmlns:p14="http://schemas.microsoft.com/office/powerpoint/2010/main" val="3170088768"/>
      </p:ext>
    </p:extLst>
  </p:cSld>
  <p:clrMapOvr>
    <a:masterClrMapping/>
  </p:clrMapOvr>
  <p:transition>
    <p:blinds dir="vert"/>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0946" name="Rectangle 2"/>
          <p:cNvSpPr>
            <a:spLocks noGrp="1" noChangeArrowheads="1"/>
          </p:cNvSpPr>
          <p:nvPr>
            <p:ph type="title"/>
          </p:nvPr>
        </p:nvSpPr>
        <p:spPr/>
        <p:txBody>
          <a:bodyPr/>
          <a:lstStyle/>
          <a:p>
            <a:pPr eaLnBrk="1" hangingPunct="1">
              <a:defRPr/>
            </a:pPr>
            <a:r>
              <a:rPr lang="zh-CN" altLang="en-US" sz="2400" b="0" smtClean="0">
                <a:effectLst>
                  <a:outerShdw blurRad="38100" dist="38100" dir="2700000" algn="tl">
                    <a:srgbClr val="C0C0C0"/>
                  </a:outerShdw>
                </a:effectLst>
                <a:latin typeface="Times New Roman" panose="02020603050405020304" pitchFamily="18" charset="0"/>
                <a:ea typeface="黑体" panose="02010609060101010101" pitchFamily="49" charset="-122"/>
              </a:rPr>
              <a:t>热释电探测器</a:t>
            </a:r>
          </a:p>
        </p:txBody>
      </p:sp>
      <p:sp>
        <p:nvSpPr>
          <p:cNvPr id="850947" name="Rectangle 3"/>
          <p:cNvSpPr>
            <a:spLocks noGrp="1" noChangeArrowheads="1"/>
          </p:cNvSpPr>
          <p:nvPr>
            <p:ph type="body" idx="1"/>
          </p:nvPr>
        </p:nvSpPr>
        <p:spPr>
          <a:xfrm>
            <a:off x="250825" y="1773238"/>
            <a:ext cx="8740775" cy="4551362"/>
          </a:xfrm>
        </p:spPr>
        <p:txBody>
          <a:bodyPr/>
          <a:lstStyle/>
          <a:p>
            <a:pPr algn="just" eaLnBrk="1" hangingPunct="1">
              <a:lnSpc>
                <a:spcPct val="90000"/>
              </a:lnSpc>
              <a:buFont typeface="Wingdings" panose="05000000000000000000" pitchFamily="2" charset="2"/>
              <a:buNone/>
            </a:pPr>
            <a:r>
              <a:rPr lang="zh-CN" altLang="en-US" b="1" smtClean="0">
                <a:solidFill>
                  <a:srgbClr val="FF0000"/>
                </a:solidFill>
                <a:latin typeface="Times New Roman" panose="02020603050405020304" pitchFamily="18" charset="0"/>
                <a:ea typeface="宋体" panose="02010600030101010101" pitchFamily="2" charset="-122"/>
              </a:rPr>
              <a:t>光谱范围：</a:t>
            </a:r>
            <a:r>
              <a:rPr lang="zh-CN" altLang="en-US" b="1" smtClean="0">
                <a:latin typeface="Times New Roman" panose="02020603050405020304" pitchFamily="18" charset="0"/>
                <a:ea typeface="宋体" panose="02010600030101010101" pitchFamily="2" charset="-122"/>
              </a:rPr>
              <a:t>一般热释电在</a:t>
            </a:r>
            <a:r>
              <a:rPr lang="en-US" altLang="zh-CN" b="1" smtClean="0">
                <a:latin typeface="Times New Roman" panose="02020603050405020304" pitchFamily="18" charset="0"/>
                <a:ea typeface="宋体" panose="02010600030101010101" pitchFamily="2" charset="-122"/>
              </a:rPr>
              <a:t>0.2</a:t>
            </a:r>
            <a:r>
              <a:rPr lang="zh-CN" altLang="en-US" b="1" smtClean="0">
                <a:latin typeface="Times New Roman" panose="02020603050405020304" pitchFamily="18" charset="0"/>
                <a:ea typeface="宋体" panose="02010600030101010101" pitchFamily="2" charset="-122"/>
              </a:rPr>
              <a:t>～</a:t>
            </a:r>
            <a:r>
              <a:rPr lang="en-US" altLang="zh-CN" b="1" smtClean="0">
                <a:latin typeface="Times New Roman" panose="02020603050405020304" pitchFamily="18" charset="0"/>
                <a:ea typeface="宋体" panose="02010600030101010101" pitchFamily="2" charset="-122"/>
              </a:rPr>
              <a:t>20μm</a:t>
            </a:r>
            <a:r>
              <a:rPr lang="zh-CN" altLang="en-US" b="1" smtClean="0">
                <a:latin typeface="Times New Roman" panose="02020603050405020304" pitchFamily="18" charset="0"/>
                <a:ea typeface="宋体" panose="02010600030101010101" pitchFamily="2" charset="-122"/>
              </a:rPr>
              <a:t>；</a:t>
            </a:r>
          </a:p>
          <a:p>
            <a:pPr algn="just" eaLnBrk="1" hangingPunct="1">
              <a:lnSpc>
                <a:spcPct val="90000"/>
              </a:lnSpc>
              <a:buFont typeface="Wingdings" panose="05000000000000000000" pitchFamily="2" charset="2"/>
              <a:buNone/>
            </a:pPr>
            <a:r>
              <a:rPr lang="zh-CN" altLang="en-US" b="1" smtClean="0">
                <a:solidFill>
                  <a:srgbClr val="FFFF00"/>
                </a:solidFill>
                <a:latin typeface="Times New Roman" panose="02020603050405020304" pitchFamily="18" charset="0"/>
                <a:ea typeface="宋体" panose="02010600030101010101" pitchFamily="2" charset="-122"/>
              </a:rPr>
              <a:t>           </a:t>
            </a:r>
          </a:p>
          <a:p>
            <a:pPr algn="just" eaLnBrk="1" hangingPunct="1">
              <a:lnSpc>
                <a:spcPct val="90000"/>
              </a:lnSpc>
              <a:buFont typeface="Wingdings" panose="05000000000000000000" pitchFamily="2" charset="2"/>
              <a:buNone/>
            </a:pPr>
            <a:r>
              <a:rPr lang="zh-CN" altLang="en-US" b="1" smtClean="0">
                <a:solidFill>
                  <a:srgbClr val="FF0000"/>
                </a:solidFill>
                <a:latin typeface="Times New Roman" panose="02020603050405020304" pitchFamily="18" charset="0"/>
                <a:ea typeface="宋体" panose="02010600030101010101" pitchFamily="2" charset="-122"/>
              </a:rPr>
              <a:t>用途：</a:t>
            </a:r>
            <a:r>
              <a:rPr lang="zh-CN" altLang="en-US" b="1" smtClean="0">
                <a:solidFill>
                  <a:srgbClr val="6600FF"/>
                </a:solidFill>
                <a:latin typeface="Times New Roman" panose="02020603050405020304" pitchFamily="18" charset="0"/>
                <a:ea typeface="宋体" panose="02010600030101010101" pitchFamily="2" charset="-122"/>
              </a:rPr>
              <a:t>主要用于防盗报警和安全报警装置、自动门、</a:t>
            </a:r>
          </a:p>
          <a:p>
            <a:pPr algn="just" eaLnBrk="1" hangingPunct="1">
              <a:lnSpc>
                <a:spcPct val="90000"/>
              </a:lnSpc>
              <a:buFont typeface="Wingdings" panose="05000000000000000000" pitchFamily="2" charset="2"/>
              <a:buNone/>
            </a:pPr>
            <a:r>
              <a:rPr lang="zh-CN" altLang="en-US" b="1" smtClean="0">
                <a:solidFill>
                  <a:srgbClr val="6600FF"/>
                </a:solidFill>
                <a:latin typeface="Times New Roman" panose="02020603050405020304" pitchFamily="18" charset="0"/>
                <a:ea typeface="宋体" panose="02010600030101010101" pitchFamily="2" charset="-122"/>
              </a:rPr>
              <a:t>            自动照明装置、火灾报警等一些自动控制系统。</a:t>
            </a:r>
          </a:p>
          <a:p>
            <a:pPr algn="just" eaLnBrk="1" hangingPunct="1">
              <a:lnSpc>
                <a:spcPct val="90000"/>
              </a:lnSpc>
              <a:buFont typeface="Wingdings" panose="05000000000000000000" pitchFamily="2" charset="2"/>
              <a:buNone/>
            </a:pPr>
            <a:endParaRPr lang="zh-CN" altLang="en-US" b="1" smtClean="0">
              <a:solidFill>
                <a:srgbClr val="6600FF"/>
              </a:solidFill>
              <a:latin typeface="Times New Roman" panose="02020603050405020304" pitchFamily="18" charset="0"/>
              <a:ea typeface="宋体" panose="02010600030101010101" pitchFamily="2" charset="-122"/>
            </a:endParaRPr>
          </a:p>
          <a:p>
            <a:pPr algn="just" eaLnBrk="1" hangingPunct="1">
              <a:lnSpc>
                <a:spcPct val="90000"/>
              </a:lnSpc>
              <a:buFont typeface="Wingdings" panose="05000000000000000000" pitchFamily="2" charset="2"/>
              <a:buNone/>
            </a:pPr>
            <a:r>
              <a:rPr lang="zh-CN" altLang="en-US" b="1" smtClean="0">
                <a:solidFill>
                  <a:srgbClr val="FF0000"/>
                </a:solidFill>
                <a:latin typeface="Times New Roman" panose="02020603050405020304" pitchFamily="18" charset="0"/>
                <a:ea typeface="宋体" panose="02010600030101010101" pitchFamily="2" charset="-122"/>
              </a:rPr>
              <a:t>特点：</a:t>
            </a:r>
            <a:r>
              <a:rPr lang="zh-CN" altLang="en-US" b="1" smtClean="0">
                <a:solidFill>
                  <a:srgbClr val="990099"/>
                </a:solidFill>
                <a:latin typeface="Times New Roman" panose="02020603050405020304" pitchFamily="18" charset="0"/>
                <a:ea typeface="宋体" panose="02010600030101010101" pitchFamily="2" charset="-122"/>
              </a:rPr>
              <a:t>光谱响应范围宽，对于从紫外到毫米量级的电</a:t>
            </a:r>
          </a:p>
          <a:p>
            <a:pPr algn="just" eaLnBrk="1" hangingPunct="1">
              <a:lnSpc>
                <a:spcPct val="90000"/>
              </a:lnSpc>
              <a:buFont typeface="Wingdings" panose="05000000000000000000" pitchFamily="2" charset="2"/>
              <a:buNone/>
            </a:pPr>
            <a:r>
              <a:rPr lang="zh-CN" altLang="en-US" b="1" smtClean="0">
                <a:solidFill>
                  <a:srgbClr val="990099"/>
                </a:solidFill>
                <a:latin typeface="Times New Roman" panose="02020603050405020304" pitchFamily="18" charset="0"/>
                <a:ea typeface="宋体" panose="02010600030101010101" pitchFamily="2" charset="-122"/>
              </a:rPr>
              <a:t>            磁辐射几乎都有相同的响应。（与测辐射计、</a:t>
            </a:r>
          </a:p>
          <a:p>
            <a:pPr algn="just" eaLnBrk="1" hangingPunct="1">
              <a:lnSpc>
                <a:spcPct val="90000"/>
              </a:lnSpc>
              <a:buFont typeface="Wingdings" panose="05000000000000000000" pitchFamily="2" charset="2"/>
              <a:buNone/>
            </a:pPr>
            <a:r>
              <a:rPr lang="zh-CN" altLang="en-US" b="1" smtClean="0">
                <a:solidFill>
                  <a:srgbClr val="990099"/>
                </a:solidFill>
                <a:latin typeface="Times New Roman" panose="02020603050405020304" pitchFamily="18" charset="0"/>
                <a:ea typeface="宋体" panose="02010600030101010101" pitchFamily="2" charset="-122"/>
              </a:rPr>
              <a:t>            温差热电堆等比较）频率特性好，室温下</a:t>
            </a:r>
          </a:p>
          <a:p>
            <a:pPr algn="just" eaLnBrk="1" hangingPunct="1">
              <a:lnSpc>
                <a:spcPct val="90000"/>
              </a:lnSpc>
              <a:buFont typeface="Wingdings" panose="05000000000000000000" pitchFamily="2" charset="2"/>
              <a:buNone/>
            </a:pPr>
            <a:r>
              <a:rPr lang="zh-CN" altLang="en-US" b="1" smtClean="0">
                <a:solidFill>
                  <a:srgbClr val="990099"/>
                </a:solidFill>
                <a:latin typeface="Times New Roman" panose="02020603050405020304" pitchFamily="18" charset="0"/>
                <a:ea typeface="宋体" panose="02010600030101010101" pitchFamily="2" charset="-122"/>
              </a:rPr>
              <a:t>           工作，无需致冷， 体积小，重量轻，坚固。</a:t>
            </a:r>
          </a:p>
        </p:txBody>
      </p:sp>
    </p:spTree>
    <p:extLst>
      <p:ext uri="{BB962C8B-B14F-4D97-AF65-F5344CB8AC3E}">
        <p14:creationId xmlns:p14="http://schemas.microsoft.com/office/powerpoint/2010/main" val="1178998897"/>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850947">
                                            <p:txEl>
                                              <p:pRg st="0" end="0"/>
                                            </p:txEl>
                                          </p:spTgt>
                                        </p:tgtEl>
                                        <p:attrNameLst>
                                          <p:attrName>style.visibility</p:attrName>
                                        </p:attrNameLst>
                                      </p:cBhvr>
                                      <p:to>
                                        <p:strVal val="visible"/>
                                      </p:to>
                                    </p:set>
                                    <p:anim calcmode="lin" valueType="num">
                                      <p:cBhvr additive="base">
                                        <p:cTn id="7" dur="500" fill="hold"/>
                                        <p:tgtEl>
                                          <p:spTgt spid="85094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5094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850947">
                                            <p:txEl>
                                              <p:pRg st="2" end="2"/>
                                            </p:txEl>
                                          </p:spTgt>
                                        </p:tgtEl>
                                        <p:attrNameLst>
                                          <p:attrName>style.visibility</p:attrName>
                                        </p:attrNameLst>
                                      </p:cBhvr>
                                      <p:to>
                                        <p:strVal val="visible"/>
                                      </p:to>
                                    </p:set>
                                    <p:anim calcmode="lin" valueType="num">
                                      <p:cBhvr additive="base">
                                        <p:cTn id="13" dur="500" fill="hold"/>
                                        <p:tgtEl>
                                          <p:spTgt spid="850947">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850947">
                                            <p:txEl>
                                              <p:pRg st="2" end="2"/>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850947">
                                            <p:txEl>
                                              <p:pRg st="3" end="3"/>
                                            </p:txEl>
                                          </p:spTgt>
                                        </p:tgtEl>
                                        <p:attrNameLst>
                                          <p:attrName>style.visibility</p:attrName>
                                        </p:attrNameLst>
                                      </p:cBhvr>
                                      <p:to>
                                        <p:strVal val="visible"/>
                                      </p:to>
                                    </p:set>
                                    <p:anim calcmode="lin" valueType="num">
                                      <p:cBhvr additive="base">
                                        <p:cTn id="17" dur="500" fill="hold"/>
                                        <p:tgtEl>
                                          <p:spTgt spid="850947">
                                            <p:txEl>
                                              <p:pRg st="3" end="3"/>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85094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2" presetClass="entr" presetSubtype="4" fill="hold" nodeType="clickEffect">
                                  <p:stCondLst>
                                    <p:cond delay="0"/>
                                  </p:stCondLst>
                                  <p:childTnLst>
                                    <p:set>
                                      <p:cBhvr>
                                        <p:cTn id="22" dur="1" fill="hold">
                                          <p:stCondLst>
                                            <p:cond delay="0"/>
                                          </p:stCondLst>
                                        </p:cTn>
                                        <p:tgtEl>
                                          <p:spTgt spid="850947">
                                            <p:txEl>
                                              <p:pRg st="5" end="5"/>
                                            </p:txEl>
                                          </p:spTgt>
                                        </p:tgtEl>
                                        <p:attrNameLst>
                                          <p:attrName>style.visibility</p:attrName>
                                        </p:attrNameLst>
                                      </p:cBhvr>
                                      <p:to>
                                        <p:strVal val="visible"/>
                                      </p:to>
                                    </p:set>
                                    <p:anim calcmode="lin" valueType="num">
                                      <p:cBhvr additive="base">
                                        <p:cTn id="23" dur="500" fill="hold"/>
                                        <p:tgtEl>
                                          <p:spTgt spid="850947">
                                            <p:txEl>
                                              <p:pRg st="5" end="5"/>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850947">
                                            <p:txEl>
                                              <p:pRg st="5" end="5"/>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850947">
                                            <p:txEl>
                                              <p:pRg st="6" end="6"/>
                                            </p:txEl>
                                          </p:spTgt>
                                        </p:tgtEl>
                                        <p:attrNameLst>
                                          <p:attrName>style.visibility</p:attrName>
                                        </p:attrNameLst>
                                      </p:cBhvr>
                                      <p:to>
                                        <p:strVal val="visible"/>
                                      </p:to>
                                    </p:set>
                                    <p:anim calcmode="lin" valueType="num">
                                      <p:cBhvr additive="base">
                                        <p:cTn id="27" dur="500" fill="hold"/>
                                        <p:tgtEl>
                                          <p:spTgt spid="850947">
                                            <p:txEl>
                                              <p:pRg st="6" end="6"/>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850947">
                                            <p:txEl>
                                              <p:pRg st="6" end="6"/>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850947">
                                            <p:txEl>
                                              <p:pRg st="7" end="7"/>
                                            </p:txEl>
                                          </p:spTgt>
                                        </p:tgtEl>
                                        <p:attrNameLst>
                                          <p:attrName>style.visibility</p:attrName>
                                        </p:attrNameLst>
                                      </p:cBhvr>
                                      <p:to>
                                        <p:strVal val="visible"/>
                                      </p:to>
                                    </p:set>
                                    <p:anim calcmode="lin" valueType="num">
                                      <p:cBhvr additive="base">
                                        <p:cTn id="31" dur="500" fill="hold"/>
                                        <p:tgtEl>
                                          <p:spTgt spid="850947">
                                            <p:txEl>
                                              <p:pRg st="7" end="7"/>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850947">
                                            <p:txEl>
                                              <p:pRg st="7" end="7"/>
                                            </p:txEl>
                                          </p:spTgt>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850947">
                                            <p:txEl>
                                              <p:pRg st="8" end="8"/>
                                            </p:txEl>
                                          </p:spTgt>
                                        </p:tgtEl>
                                        <p:attrNameLst>
                                          <p:attrName>style.visibility</p:attrName>
                                        </p:attrNameLst>
                                      </p:cBhvr>
                                      <p:to>
                                        <p:strVal val="visible"/>
                                      </p:to>
                                    </p:set>
                                    <p:anim calcmode="lin" valueType="num">
                                      <p:cBhvr additive="base">
                                        <p:cTn id="35" dur="500" fill="hold"/>
                                        <p:tgtEl>
                                          <p:spTgt spid="850947">
                                            <p:txEl>
                                              <p:pRg st="8" end="8"/>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850947">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9218" name="Rectangle 2"/>
          <p:cNvSpPr>
            <a:spLocks noGrp="1" noChangeArrowheads="1"/>
          </p:cNvSpPr>
          <p:nvPr>
            <p:ph type="title"/>
          </p:nvPr>
        </p:nvSpPr>
        <p:spPr/>
        <p:txBody>
          <a:bodyPr/>
          <a:lstStyle/>
          <a:p>
            <a:pPr eaLnBrk="1" hangingPunct="1">
              <a:defRPr/>
            </a:pPr>
            <a:r>
              <a:rPr lang="zh-CN" altLang="en-US" sz="2400" b="0" smtClean="0">
                <a:effectLst>
                  <a:outerShdw blurRad="38100" dist="38100" dir="2700000" algn="tl">
                    <a:srgbClr val="C0C0C0"/>
                  </a:outerShdw>
                </a:effectLst>
                <a:latin typeface="宋体" panose="02010600030101010101" pitchFamily="2" charset="-122"/>
                <a:ea typeface="宋体" panose="02010600030101010101" pitchFamily="2" charset="-122"/>
              </a:rPr>
              <a:t>光电效应</a:t>
            </a:r>
          </a:p>
        </p:txBody>
      </p:sp>
      <p:sp>
        <p:nvSpPr>
          <p:cNvPr id="649219" name="Rectangle 3"/>
          <p:cNvSpPr>
            <a:spLocks noGrp="1" noChangeArrowheads="1"/>
          </p:cNvSpPr>
          <p:nvPr>
            <p:ph type="body" idx="1"/>
          </p:nvPr>
        </p:nvSpPr>
        <p:spPr>
          <a:xfrm>
            <a:off x="457200" y="1762125"/>
            <a:ext cx="8229600" cy="4257675"/>
          </a:xfrm>
        </p:spPr>
        <p:txBody>
          <a:bodyPr/>
          <a:lstStyle/>
          <a:p>
            <a:pPr algn="just" eaLnBrk="1" hangingPunct="1">
              <a:buFont typeface="Wingdings" panose="05000000000000000000" pitchFamily="2" charset="2"/>
              <a:buNone/>
            </a:pPr>
            <a:r>
              <a:rPr lang="zh-CN" altLang="en-US" b="1" smtClean="0">
                <a:latin typeface="宋体" panose="02010600030101010101" pitchFamily="2" charset="-122"/>
                <a:ea typeface="宋体" panose="02010600030101010101" pitchFamily="2" charset="-122"/>
              </a:rPr>
              <a:t>    光照射到物体上使物体发射电子，或电导率发生变化，或产生电动势，这些因光照引起物体电学特性改变的现象，统称为</a:t>
            </a:r>
            <a:r>
              <a:rPr lang="zh-CN" altLang="en-US" b="1" smtClean="0">
                <a:solidFill>
                  <a:srgbClr val="FF0000"/>
                </a:solidFill>
                <a:latin typeface="宋体" panose="02010600030101010101" pitchFamily="2" charset="-122"/>
                <a:ea typeface="宋体" panose="02010600030101010101" pitchFamily="2" charset="-122"/>
              </a:rPr>
              <a:t>光电效应</a:t>
            </a:r>
            <a:r>
              <a:rPr lang="zh-CN" altLang="en-US" b="1" smtClean="0">
                <a:latin typeface="宋体" panose="02010600030101010101" pitchFamily="2" charset="-122"/>
                <a:ea typeface="宋体" panose="02010600030101010101" pitchFamily="2" charset="-122"/>
              </a:rPr>
              <a:t>。</a:t>
            </a:r>
          </a:p>
          <a:p>
            <a:pPr algn="just" eaLnBrk="1" hangingPunct="1"/>
            <a:endParaRPr lang="zh-CN" altLang="en-US" b="1" smtClean="0">
              <a:latin typeface="宋体" panose="02010600030101010101" pitchFamily="2" charset="-122"/>
              <a:ea typeface="宋体" panose="02010600030101010101" pitchFamily="2" charset="-122"/>
            </a:endParaRPr>
          </a:p>
          <a:p>
            <a:pPr lvl="1" algn="just" eaLnBrk="1" hangingPunct="1"/>
            <a:r>
              <a:rPr lang="zh-CN" altLang="en-US" sz="2400" b="1" smtClean="0">
                <a:solidFill>
                  <a:srgbClr val="FF0000"/>
                </a:solidFill>
                <a:ea typeface="楷体_GB2312" pitchFamily="49" charset="-122"/>
              </a:rPr>
              <a:t>外光电效应</a:t>
            </a:r>
            <a:r>
              <a:rPr lang="zh-CN" altLang="en-US" sz="2400" b="1" smtClean="0">
                <a:ea typeface="宋体" panose="02010600030101010101" pitchFamily="2" charset="-122"/>
              </a:rPr>
              <a:t>将电子打离材料表面，外光电效应器件通常有多个阴极，以获得倍增效果。</a:t>
            </a:r>
            <a:endParaRPr lang="en-US" altLang="zh-CN" sz="2400" b="1" smtClean="0">
              <a:ea typeface="宋体" panose="02010600030101010101" pitchFamily="2" charset="-122"/>
            </a:endParaRPr>
          </a:p>
          <a:p>
            <a:pPr lvl="1" algn="just" eaLnBrk="1" hangingPunct="1"/>
            <a:endParaRPr lang="en-US" altLang="zh-CN" sz="2400" b="1" smtClean="0">
              <a:solidFill>
                <a:srgbClr val="FF0000"/>
              </a:solidFill>
              <a:ea typeface="楷体_GB2312" pitchFamily="49" charset="-122"/>
            </a:endParaRPr>
          </a:p>
          <a:p>
            <a:pPr lvl="1" algn="just" eaLnBrk="1" hangingPunct="1"/>
            <a:r>
              <a:rPr lang="zh-CN" altLang="en-US" sz="2400" b="1" smtClean="0">
                <a:solidFill>
                  <a:srgbClr val="FF0000"/>
                </a:solidFill>
                <a:ea typeface="楷体_GB2312" pitchFamily="49" charset="-122"/>
              </a:rPr>
              <a:t>内光电效应</a:t>
            </a:r>
            <a:r>
              <a:rPr lang="zh-CN" altLang="en-US" sz="2400" b="1" smtClean="0">
                <a:ea typeface="宋体" panose="02010600030101010101" pitchFamily="2" charset="-122"/>
              </a:rPr>
              <a:t>光子激发的载流子</a:t>
            </a:r>
            <a:r>
              <a:rPr lang="en-US" altLang="zh-CN" sz="2400" b="1" smtClean="0">
                <a:ea typeface="宋体" panose="02010600030101010101" pitchFamily="2" charset="-122"/>
              </a:rPr>
              <a:t>(</a:t>
            </a:r>
            <a:r>
              <a:rPr lang="zh-CN" altLang="en-US" sz="2400" b="1" smtClean="0">
                <a:ea typeface="宋体" panose="02010600030101010101" pitchFamily="2" charset="-122"/>
              </a:rPr>
              <a:t>电子或空穴</a:t>
            </a:r>
            <a:r>
              <a:rPr lang="en-US" altLang="zh-CN" sz="2400" b="1" smtClean="0">
                <a:ea typeface="宋体" panose="02010600030101010101" pitchFamily="2" charset="-122"/>
              </a:rPr>
              <a:t>)</a:t>
            </a:r>
            <a:r>
              <a:rPr lang="zh-CN" altLang="en-US" sz="2400" b="1" smtClean="0">
                <a:ea typeface="宋体" panose="02010600030101010101" pitchFamily="2" charset="-122"/>
              </a:rPr>
              <a:t>将保留在材料内部。</a:t>
            </a:r>
          </a:p>
          <a:p>
            <a:pPr lvl="1" algn="just" eaLnBrk="1" hangingPunct="1">
              <a:buFont typeface="Wingdings" panose="05000000000000000000" pitchFamily="2" charset="2"/>
              <a:buNone/>
            </a:pPr>
            <a:r>
              <a:rPr lang="zh-CN" altLang="en-US" sz="2400" b="1" smtClean="0">
                <a:ea typeface="宋体" panose="02010600030101010101" pitchFamily="2" charset="-122"/>
              </a:rPr>
              <a:t> </a:t>
            </a:r>
          </a:p>
        </p:txBody>
      </p:sp>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649219">
                                            <p:txEl>
                                              <p:pRg st="0" end="0"/>
                                            </p:txEl>
                                          </p:spTgt>
                                        </p:tgtEl>
                                        <p:attrNameLst>
                                          <p:attrName>style.visibility</p:attrName>
                                        </p:attrNameLst>
                                      </p:cBhvr>
                                      <p:to>
                                        <p:strVal val="visible"/>
                                      </p:to>
                                    </p:set>
                                    <p:animEffect transition="in" filter="blinds(horizontal)">
                                      <p:cBhvr>
                                        <p:cTn id="7" dur="500"/>
                                        <p:tgtEl>
                                          <p:spTgt spid="649219">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649219">
                                            <p:txEl>
                                              <p:pRg st="2" end="2"/>
                                            </p:txEl>
                                          </p:spTgt>
                                        </p:tgtEl>
                                        <p:attrNameLst>
                                          <p:attrName>style.visibility</p:attrName>
                                        </p:attrNameLst>
                                      </p:cBhvr>
                                      <p:to>
                                        <p:strVal val="visible"/>
                                      </p:to>
                                    </p:set>
                                    <p:animEffect transition="in" filter="blinds(horizontal)">
                                      <p:cBhvr>
                                        <p:cTn id="12" dur="500"/>
                                        <p:tgtEl>
                                          <p:spTgt spid="649219">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2" presetClass="entr" presetSubtype="4" fill="hold" nodeType="clickEffect">
                                  <p:stCondLst>
                                    <p:cond delay="0"/>
                                  </p:stCondLst>
                                  <p:childTnLst>
                                    <p:set>
                                      <p:cBhvr>
                                        <p:cTn id="16" dur="1" fill="hold">
                                          <p:stCondLst>
                                            <p:cond delay="0"/>
                                          </p:stCondLst>
                                        </p:cTn>
                                        <p:tgtEl>
                                          <p:spTgt spid="649219">
                                            <p:txEl>
                                              <p:pRg st="4" end="4"/>
                                            </p:txEl>
                                          </p:spTgt>
                                        </p:tgtEl>
                                        <p:attrNameLst>
                                          <p:attrName>style.visibility</p:attrName>
                                        </p:attrNameLst>
                                      </p:cBhvr>
                                      <p:to>
                                        <p:strVal val="visible"/>
                                      </p:to>
                                    </p:set>
                                    <p:animEffect transition="in" filter="slide(fromBottom)">
                                      <p:cBhvr>
                                        <p:cTn id="17" dur="500"/>
                                        <p:tgtEl>
                                          <p:spTgt spid="64921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p:txBody>
          <a:bodyPr/>
          <a:lstStyle/>
          <a:p>
            <a:pPr eaLnBrk="1" hangingPunct="1"/>
            <a:r>
              <a:rPr lang="zh-CN" altLang="en-US" sz="2400" smtClean="0">
                <a:ea typeface="宋体" panose="02010600030101010101" pitchFamily="2" charset="-122"/>
              </a:rPr>
              <a:t>主要内容</a:t>
            </a:r>
          </a:p>
        </p:txBody>
      </p:sp>
      <p:sp>
        <p:nvSpPr>
          <p:cNvPr id="37891" name="Rectangle 3"/>
          <p:cNvSpPr>
            <a:spLocks noGrp="1" noChangeArrowheads="1"/>
          </p:cNvSpPr>
          <p:nvPr>
            <p:ph type="body" idx="1"/>
          </p:nvPr>
        </p:nvSpPr>
        <p:spPr>
          <a:xfrm>
            <a:off x="1752600" y="1228725"/>
            <a:ext cx="6934200" cy="5248275"/>
          </a:xfrm>
        </p:spPr>
        <p:txBody>
          <a:bodyPr/>
          <a:lstStyle/>
          <a:p>
            <a:pPr eaLnBrk="1" hangingPunct="1"/>
            <a:r>
              <a:rPr lang="zh-CN" altLang="en-US" sz="3200" b="1" i="1" smtClean="0">
                <a:solidFill>
                  <a:srgbClr val="FF0000"/>
                </a:solidFill>
                <a:ea typeface="宋体" panose="02010600030101010101" pitchFamily="2" charset="-122"/>
              </a:rPr>
              <a:t>光热效应</a:t>
            </a:r>
          </a:p>
          <a:p>
            <a:pPr eaLnBrk="1" hangingPunct="1">
              <a:buFont typeface="Wingdings" panose="05000000000000000000" pitchFamily="2" charset="2"/>
              <a:buNone/>
            </a:pPr>
            <a:r>
              <a:rPr lang="zh-CN" altLang="en-US" b="1" i="1" smtClean="0">
                <a:ea typeface="宋体" panose="02010600030101010101" pitchFamily="2" charset="-122"/>
              </a:rPr>
              <a:t>      辐射热      </a:t>
            </a:r>
            <a:r>
              <a:rPr lang="zh-CN" altLang="en-US" b="1" i="1" smtClean="0">
                <a:solidFill>
                  <a:schemeClr val="accent1"/>
                </a:solidFill>
                <a:ea typeface="楷体_GB2312" pitchFamily="49" charset="-122"/>
              </a:rPr>
              <a:t>热敏电阻</a:t>
            </a:r>
          </a:p>
          <a:p>
            <a:pPr eaLnBrk="1" hangingPunct="1">
              <a:buFont typeface="Wingdings" panose="05000000000000000000" pitchFamily="2" charset="2"/>
              <a:buNone/>
            </a:pPr>
            <a:r>
              <a:rPr lang="zh-CN" altLang="en-US" b="1" i="1" smtClean="0">
                <a:ea typeface="宋体" panose="02010600030101010101" pitchFamily="2" charset="-122"/>
              </a:rPr>
              <a:t>      温差电      </a:t>
            </a:r>
            <a:r>
              <a:rPr lang="zh-CN" altLang="en-US" b="1" i="1" smtClean="0">
                <a:solidFill>
                  <a:schemeClr val="accent1"/>
                </a:solidFill>
                <a:ea typeface="楷体_GB2312" pitchFamily="49" charset="-122"/>
              </a:rPr>
              <a:t>热电偶和热电堆</a:t>
            </a:r>
          </a:p>
          <a:p>
            <a:pPr eaLnBrk="1" hangingPunct="1">
              <a:buFont typeface="Wingdings" panose="05000000000000000000" pitchFamily="2" charset="2"/>
              <a:buNone/>
            </a:pPr>
            <a:r>
              <a:rPr lang="zh-CN" altLang="en-US" b="1" i="1" smtClean="0">
                <a:ea typeface="宋体" panose="02010600030101010101" pitchFamily="2" charset="-122"/>
              </a:rPr>
              <a:t>      热释电      </a:t>
            </a:r>
            <a:r>
              <a:rPr lang="zh-CN" altLang="en-US" b="1" i="1" smtClean="0">
                <a:solidFill>
                  <a:schemeClr val="accent1"/>
                </a:solidFill>
                <a:ea typeface="楷体_GB2312" pitchFamily="49" charset="-122"/>
              </a:rPr>
              <a:t>热释电探测器</a:t>
            </a:r>
          </a:p>
          <a:p>
            <a:pPr eaLnBrk="1" hangingPunct="1"/>
            <a:r>
              <a:rPr lang="zh-CN" altLang="en-US" sz="3200" b="1" u="sng" smtClean="0">
                <a:solidFill>
                  <a:srgbClr val="FF0000"/>
                </a:solidFill>
                <a:ea typeface="宋体" panose="02010600030101010101" pitchFamily="2" charset="-122"/>
              </a:rPr>
              <a:t>光电转换集成器件</a:t>
            </a:r>
          </a:p>
          <a:p>
            <a:pPr eaLnBrk="1" hangingPunct="1">
              <a:buFont typeface="Wingdings" panose="05000000000000000000" pitchFamily="2" charset="2"/>
              <a:buNone/>
            </a:pPr>
            <a:r>
              <a:rPr lang="en-US" altLang="zh-CN" b="1" smtClean="0">
                <a:ea typeface="宋体" panose="02010600030101010101" pitchFamily="2" charset="-122"/>
              </a:rPr>
              <a:t>         </a:t>
            </a:r>
            <a:r>
              <a:rPr lang="zh-CN" altLang="en-US" b="1" smtClean="0">
                <a:solidFill>
                  <a:schemeClr val="tx2"/>
                </a:solidFill>
                <a:latin typeface="楷体_GB2312" pitchFamily="49" charset="-122"/>
                <a:ea typeface="楷体_GB2312" pitchFamily="49" charset="-122"/>
              </a:rPr>
              <a:t>位置传感器（</a:t>
            </a:r>
            <a:r>
              <a:rPr lang="en-US" altLang="zh-CN" b="1" smtClean="0">
                <a:solidFill>
                  <a:schemeClr val="tx2"/>
                </a:solidFill>
                <a:latin typeface="楷体_GB2312" pitchFamily="49" charset="-122"/>
                <a:ea typeface="楷体_GB2312" pitchFamily="49" charset="-122"/>
              </a:rPr>
              <a:t>PSD</a:t>
            </a:r>
            <a:r>
              <a:rPr lang="zh-CN" altLang="en-US" b="1" smtClean="0">
                <a:solidFill>
                  <a:schemeClr val="tx2"/>
                </a:solidFill>
                <a:latin typeface="楷体_GB2312" pitchFamily="49" charset="-122"/>
                <a:ea typeface="楷体_GB2312" pitchFamily="49" charset="-122"/>
              </a:rPr>
              <a:t>）</a:t>
            </a:r>
          </a:p>
          <a:p>
            <a:pPr eaLnBrk="1" hangingPunct="1">
              <a:buFont typeface="Wingdings" panose="05000000000000000000" pitchFamily="2" charset="2"/>
              <a:buNone/>
            </a:pPr>
            <a:r>
              <a:rPr lang="zh-CN" altLang="en-US" b="1" smtClean="0">
                <a:solidFill>
                  <a:schemeClr val="tx2"/>
                </a:solidFill>
                <a:latin typeface="楷体_GB2312" pitchFamily="49" charset="-122"/>
                <a:ea typeface="楷体_GB2312" pitchFamily="49" charset="-122"/>
              </a:rPr>
              <a:t>      电荷耦合器件（</a:t>
            </a:r>
            <a:r>
              <a:rPr lang="en-US" altLang="zh-CN" b="1" smtClean="0">
                <a:solidFill>
                  <a:schemeClr val="tx2"/>
                </a:solidFill>
                <a:latin typeface="楷体_GB2312" pitchFamily="49" charset="-122"/>
                <a:ea typeface="楷体_GB2312" pitchFamily="49" charset="-122"/>
              </a:rPr>
              <a:t>CCD</a:t>
            </a:r>
            <a:r>
              <a:rPr lang="zh-CN" altLang="en-US" b="1" smtClean="0">
                <a:solidFill>
                  <a:schemeClr val="tx2"/>
                </a:solidFill>
                <a:latin typeface="楷体_GB2312" pitchFamily="49" charset="-122"/>
                <a:ea typeface="楷体_GB2312" pitchFamily="49" charset="-122"/>
              </a:rPr>
              <a:t>）</a:t>
            </a:r>
            <a:endParaRPr lang="zh-CN" altLang="en-US" sz="3200" b="1" smtClean="0">
              <a:solidFill>
                <a:srgbClr val="FF0000"/>
              </a:solidFill>
              <a:latin typeface="宋体" panose="02010600030101010101" pitchFamily="2" charset="-122"/>
              <a:ea typeface="宋体" panose="02010600030101010101" pitchFamily="2" charset="-122"/>
            </a:endParaRPr>
          </a:p>
          <a:p>
            <a:pPr eaLnBrk="1" hangingPunct="1"/>
            <a:r>
              <a:rPr lang="zh-CN" altLang="en-US" sz="3200" b="1" smtClean="0">
                <a:solidFill>
                  <a:srgbClr val="FF0000"/>
                </a:solidFill>
                <a:latin typeface="宋体" panose="02010600030101010101" pitchFamily="2" charset="-122"/>
                <a:ea typeface="宋体" panose="02010600030101010101" pitchFamily="2" charset="-122"/>
              </a:rPr>
              <a:t>锁相放大和光子计数</a:t>
            </a:r>
            <a:endParaRPr lang="zh-CN" altLang="en-US" b="1" smtClean="0">
              <a:solidFill>
                <a:schemeClr val="tx2"/>
              </a:solidFill>
              <a:latin typeface="楷体_GB2312" pitchFamily="49" charset="-122"/>
              <a:ea typeface="楷体_GB2312" pitchFamily="49" charset="-122"/>
            </a:endParaRPr>
          </a:p>
        </p:txBody>
      </p:sp>
    </p:spTree>
    <p:extLst>
      <p:ext uri="{BB962C8B-B14F-4D97-AF65-F5344CB8AC3E}">
        <p14:creationId xmlns:p14="http://schemas.microsoft.com/office/powerpoint/2010/main" val="2160571221"/>
      </p:ext>
    </p:extLst>
  </p:cSld>
  <p:clrMapOvr>
    <a:masterClrMapping/>
  </p:clrMapOvr>
  <p:transition>
    <p:blinds dir="vert"/>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ext Box 2"/>
          <p:cNvSpPr txBox="1">
            <a:spLocks noChangeArrowheads="1"/>
          </p:cNvSpPr>
          <p:nvPr/>
        </p:nvSpPr>
        <p:spPr bwMode="auto">
          <a:xfrm>
            <a:off x="612775" y="1422400"/>
            <a:ext cx="7920038" cy="2616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just" eaLnBrk="1" hangingPunct="1">
              <a:lnSpc>
                <a:spcPct val="115000"/>
              </a:lnSpc>
              <a:spcBef>
                <a:spcPct val="0"/>
              </a:spcBef>
              <a:buClrTx/>
              <a:buFontTx/>
              <a:buNone/>
            </a:pPr>
            <a:r>
              <a:rPr kumimoji="1" lang="zh-CN" altLang="en-US" sz="2000" b="1">
                <a:latin typeface="Times New Roman" panose="02020603050405020304" pitchFamily="18" charset="0"/>
                <a:ea typeface="宋体" panose="02010600030101010101" pitchFamily="2" charset="-122"/>
              </a:rPr>
              <a:t> </a:t>
            </a:r>
            <a:r>
              <a:rPr kumimoji="1" lang="zh-CN" altLang="en-US" sz="2400" b="1">
                <a:solidFill>
                  <a:srgbClr val="FF0000"/>
                </a:solidFill>
                <a:latin typeface="Times New Roman" panose="02020603050405020304" pitchFamily="18" charset="0"/>
                <a:ea typeface="宋体" panose="02010600030101010101" pitchFamily="2" charset="-122"/>
              </a:rPr>
              <a:t>光电位置传感器（</a:t>
            </a:r>
            <a:r>
              <a:rPr kumimoji="1" lang="en-US" altLang="zh-CN" sz="2400" b="1">
                <a:solidFill>
                  <a:srgbClr val="FF0000"/>
                </a:solidFill>
                <a:latin typeface="Times New Roman" panose="02020603050405020304" pitchFamily="18" charset="0"/>
                <a:ea typeface="宋体" panose="02010600030101010101" pitchFamily="2" charset="-122"/>
              </a:rPr>
              <a:t>PSD</a:t>
            </a:r>
            <a:r>
              <a:rPr kumimoji="1" lang="zh-CN" altLang="en-US" sz="2400" b="1">
                <a:solidFill>
                  <a:srgbClr val="FF0000"/>
                </a:solidFill>
                <a:latin typeface="Times New Roman" panose="02020603050405020304" pitchFamily="18" charset="0"/>
                <a:ea typeface="宋体" panose="02010600030101010101" pitchFamily="2" charset="-122"/>
              </a:rPr>
              <a:t>）</a:t>
            </a:r>
            <a:r>
              <a:rPr kumimoji="1" lang="zh-CN" altLang="en-US" sz="2400" b="1">
                <a:latin typeface="Times New Roman" panose="02020603050405020304" pitchFamily="18" charset="0"/>
                <a:ea typeface="宋体" panose="02010600030101010101" pitchFamily="2" charset="-122"/>
              </a:rPr>
              <a:t>是一种对其感光面上入射光点位置敏感的光电器件。即当入射光点落在器件感光面的不同位置时，</a:t>
            </a:r>
            <a:r>
              <a:rPr kumimoji="1" lang="en-US" altLang="zh-CN" sz="2400" b="1">
                <a:latin typeface="Times New Roman" panose="02020603050405020304" pitchFamily="18" charset="0"/>
                <a:ea typeface="宋体" panose="02010600030101010101" pitchFamily="2" charset="-122"/>
              </a:rPr>
              <a:t>PSD</a:t>
            </a:r>
            <a:r>
              <a:rPr kumimoji="1" lang="zh-CN" altLang="en-US" sz="2400" b="1">
                <a:latin typeface="Times New Roman" panose="02020603050405020304" pitchFamily="18" charset="0"/>
                <a:ea typeface="宋体" panose="02010600030101010101" pitchFamily="2" charset="-122"/>
              </a:rPr>
              <a:t>将对应输出不同的电信号。通过对此输出电信号的处理，即可确定入射光点在</a:t>
            </a:r>
            <a:r>
              <a:rPr kumimoji="1" lang="en-US" altLang="zh-CN" sz="2400" b="1">
                <a:latin typeface="Times New Roman" panose="02020603050405020304" pitchFamily="18" charset="0"/>
                <a:ea typeface="宋体" panose="02010600030101010101" pitchFamily="2" charset="-122"/>
              </a:rPr>
              <a:t>PSD</a:t>
            </a:r>
            <a:r>
              <a:rPr kumimoji="1" lang="zh-CN" altLang="en-US" sz="2400" b="1">
                <a:latin typeface="Times New Roman" panose="02020603050405020304" pitchFamily="18" charset="0"/>
                <a:ea typeface="宋体" panose="02010600030101010101" pitchFamily="2" charset="-122"/>
              </a:rPr>
              <a:t>的位置。入射光点的强度和尺寸大小对</a:t>
            </a:r>
            <a:r>
              <a:rPr kumimoji="1" lang="en-US" altLang="zh-CN" sz="2400" b="1">
                <a:latin typeface="Times New Roman" panose="02020603050405020304" pitchFamily="18" charset="0"/>
                <a:ea typeface="宋体" panose="02010600030101010101" pitchFamily="2" charset="-122"/>
              </a:rPr>
              <a:t>PSD</a:t>
            </a:r>
            <a:r>
              <a:rPr kumimoji="1" lang="zh-CN" altLang="en-US" sz="2400" b="1">
                <a:latin typeface="Times New Roman" panose="02020603050405020304" pitchFamily="18" charset="0"/>
                <a:ea typeface="宋体" panose="02010600030101010101" pitchFamily="2" charset="-122"/>
              </a:rPr>
              <a:t>的位置输出信号均无关。</a:t>
            </a:r>
            <a:r>
              <a:rPr kumimoji="1" lang="en-US" altLang="zh-CN" sz="2400" b="1">
                <a:latin typeface="Times New Roman" panose="02020603050405020304" pitchFamily="18" charset="0"/>
                <a:ea typeface="宋体" panose="02010600030101010101" pitchFamily="2" charset="-122"/>
              </a:rPr>
              <a:t>PSD</a:t>
            </a:r>
            <a:r>
              <a:rPr kumimoji="1" lang="zh-CN" altLang="en-US" sz="2400" b="1">
                <a:latin typeface="Times New Roman" panose="02020603050405020304" pitchFamily="18" charset="0"/>
                <a:ea typeface="宋体" panose="02010600030101010101" pitchFamily="2" charset="-122"/>
              </a:rPr>
              <a:t>的位置输出只与入射光点的“重心”位置有关</a:t>
            </a:r>
            <a:r>
              <a:rPr kumimoji="1" lang="zh-CN" altLang="en-US" sz="2400">
                <a:latin typeface="Times New Roman" panose="02020603050405020304" pitchFamily="18" charset="0"/>
                <a:ea typeface="宋体" panose="02010600030101010101" pitchFamily="2" charset="-122"/>
              </a:rPr>
              <a:t>。</a:t>
            </a:r>
          </a:p>
        </p:txBody>
      </p:sp>
      <p:sp>
        <p:nvSpPr>
          <p:cNvPr id="852995" name="Rectangle 3"/>
          <p:cNvSpPr>
            <a:spLocks noChangeArrowheads="1"/>
          </p:cNvSpPr>
          <p:nvPr/>
        </p:nvSpPr>
        <p:spPr bwMode="auto">
          <a:xfrm>
            <a:off x="612775" y="4359275"/>
            <a:ext cx="7920038" cy="822325"/>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9525">
                <a:solidFill>
                  <a:srgbClr val="00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Clr>
                <a:srgbClr val="FF0000"/>
              </a:buClr>
              <a:buFont typeface="Wingdings" panose="05000000000000000000" pitchFamily="2" charset="2"/>
              <a:buChar char="Ø"/>
            </a:pPr>
            <a:r>
              <a:rPr kumimoji="1" lang="en-US" altLang="zh-CN" sz="2400" b="1">
                <a:solidFill>
                  <a:schemeClr val="accent1"/>
                </a:solidFill>
                <a:latin typeface="Times New Roman" panose="02020603050405020304" pitchFamily="18" charset="0"/>
                <a:ea typeface="宋体" panose="02010600030101010101" pitchFamily="2" charset="-122"/>
              </a:rPr>
              <a:t>PSD</a:t>
            </a:r>
            <a:r>
              <a:rPr kumimoji="1" lang="zh-CN" altLang="en-US" sz="2400" b="1">
                <a:solidFill>
                  <a:schemeClr val="accent1"/>
                </a:solidFill>
                <a:latin typeface="Times New Roman" panose="02020603050405020304" pitchFamily="18" charset="0"/>
                <a:ea typeface="宋体" panose="02010600030101010101" pitchFamily="2" charset="-122"/>
              </a:rPr>
              <a:t>广泛应用于对激光束的监控（对准、位移和振动）、平面度测量、二维位置检测系统等等。</a:t>
            </a:r>
          </a:p>
        </p:txBody>
      </p:sp>
      <p:sp>
        <p:nvSpPr>
          <p:cNvPr id="852996" name="Rectangle 4"/>
          <p:cNvSpPr>
            <a:spLocks noChangeArrowheads="1"/>
          </p:cNvSpPr>
          <p:nvPr/>
        </p:nvSpPr>
        <p:spPr bwMode="auto">
          <a:xfrm>
            <a:off x="612775" y="5562600"/>
            <a:ext cx="7920038" cy="822325"/>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9525">
                <a:solidFill>
                  <a:srgbClr val="00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Clr>
                <a:srgbClr val="FF0000"/>
              </a:buClr>
              <a:buFont typeface="Wingdings" panose="05000000000000000000" pitchFamily="2" charset="2"/>
              <a:buChar char="Ø"/>
            </a:pPr>
            <a:r>
              <a:rPr kumimoji="1" lang="en-US" altLang="zh-CN" sz="2400" b="1">
                <a:solidFill>
                  <a:srgbClr val="9933FF"/>
                </a:solidFill>
                <a:latin typeface="Times New Roman" panose="02020603050405020304" pitchFamily="18" charset="0"/>
                <a:ea typeface="宋体" panose="02010600030101010101" pitchFamily="2" charset="-122"/>
              </a:rPr>
              <a:t>PSD</a:t>
            </a:r>
            <a:r>
              <a:rPr kumimoji="1" lang="zh-CN" altLang="en-US" sz="2400" b="1">
                <a:solidFill>
                  <a:srgbClr val="9933FF"/>
                </a:solidFill>
                <a:latin typeface="Times New Roman" panose="02020603050405020304" pitchFamily="18" charset="0"/>
                <a:ea typeface="宋体" panose="02010600030101010101" pitchFamily="2" charset="-122"/>
              </a:rPr>
              <a:t>可分为一维</a:t>
            </a:r>
            <a:r>
              <a:rPr kumimoji="1" lang="en-US" altLang="zh-CN" sz="2400" b="1">
                <a:solidFill>
                  <a:srgbClr val="9933FF"/>
                </a:solidFill>
                <a:latin typeface="Times New Roman" panose="02020603050405020304" pitchFamily="18" charset="0"/>
                <a:ea typeface="宋体" panose="02010600030101010101" pitchFamily="2" charset="-122"/>
              </a:rPr>
              <a:t>PSD</a:t>
            </a:r>
            <a:r>
              <a:rPr kumimoji="1" lang="zh-CN" altLang="en-US" sz="2400" b="1">
                <a:solidFill>
                  <a:srgbClr val="9933FF"/>
                </a:solidFill>
                <a:latin typeface="Times New Roman" panose="02020603050405020304" pitchFamily="18" charset="0"/>
                <a:ea typeface="宋体" panose="02010600030101010101" pitchFamily="2" charset="-122"/>
              </a:rPr>
              <a:t>和二维</a:t>
            </a:r>
            <a:r>
              <a:rPr kumimoji="1" lang="en-US" altLang="zh-CN" sz="2400" b="1">
                <a:solidFill>
                  <a:srgbClr val="9933FF"/>
                </a:solidFill>
                <a:latin typeface="Times New Roman" panose="02020603050405020304" pitchFamily="18" charset="0"/>
                <a:ea typeface="宋体" panose="02010600030101010101" pitchFamily="2" charset="-122"/>
              </a:rPr>
              <a:t>PSD</a:t>
            </a:r>
            <a:r>
              <a:rPr kumimoji="1" lang="zh-CN" altLang="en-US" sz="2400" b="1">
                <a:solidFill>
                  <a:srgbClr val="9933FF"/>
                </a:solidFill>
                <a:latin typeface="Times New Roman" panose="02020603050405020304" pitchFamily="18" charset="0"/>
                <a:ea typeface="宋体" panose="02010600030101010101" pitchFamily="2" charset="-122"/>
              </a:rPr>
              <a:t>。一维</a:t>
            </a:r>
            <a:r>
              <a:rPr kumimoji="1" lang="en-US" altLang="zh-CN" sz="2400" b="1">
                <a:solidFill>
                  <a:srgbClr val="9933FF"/>
                </a:solidFill>
                <a:latin typeface="Times New Roman" panose="02020603050405020304" pitchFamily="18" charset="0"/>
                <a:ea typeface="宋体" panose="02010600030101010101" pitchFamily="2" charset="-122"/>
              </a:rPr>
              <a:t>PSD</a:t>
            </a:r>
            <a:r>
              <a:rPr kumimoji="1" lang="zh-CN" altLang="en-US" sz="2400" b="1">
                <a:solidFill>
                  <a:srgbClr val="9933FF"/>
                </a:solidFill>
                <a:latin typeface="Times New Roman" panose="02020603050405020304" pitchFamily="18" charset="0"/>
                <a:ea typeface="宋体" panose="02010600030101010101" pitchFamily="2" charset="-122"/>
              </a:rPr>
              <a:t>可以测定光点的一维位置坐标，二维</a:t>
            </a:r>
            <a:r>
              <a:rPr kumimoji="1" lang="en-US" altLang="zh-CN" sz="2400" b="1">
                <a:solidFill>
                  <a:srgbClr val="9933FF"/>
                </a:solidFill>
                <a:latin typeface="Times New Roman" panose="02020603050405020304" pitchFamily="18" charset="0"/>
                <a:ea typeface="宋体" panose="02010600030101010101" pitchFamily="2" charset="-122"/>
              </a:rPr>
              <a:t>PSD</a:t>
            </a:r>
            <a:r>
              <a:rPr kumimoji="1" lang="zh-CN" altLang="en-US" sz="2400" b="1">
                <a:solidFill>
                  <a:srgbClr val="9933FF"/>
                </a:solidFill>
                <a:latin typeface="Times New Roman" panose="02020603050405020304" pitchFamily="18" charset="0"/>
                <a:ea typeface="宋体" panose="02010600030101010101" pitchFamily="2" charset="-122"/>
              </a:rPr>
              <a:t>可测光点的平面位置坐标。</a:t>
            </a:r>
          </a:p>
        </p:txBody>
      </p:sp>
      <p:sp>
        <p:nvSpPr>
          <p:cNvPr id="38917" name="Rectangle 5"/>
          <p:cNvSpPr>
            <a:spLocks noChangeArrowheads="1"/>
          </p:cNvSpPr>
          <p:nvPr/>
        </p:nvSpPr>
        <p:spPr bwMode="white">
          <a:xfrm>
            <a:off x="1143000" y="457200"/>
            <a:ext cx="7391400" cy="487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lang="zh-CN" altLang="en-US" sz="2400" b="1">
                <a:solidFill>
                  <a:schemeClr val="bg1"/>
                </a:solidFill>
                <a:latin typeface="Arial" panose="020B0604020202020204" pitchFamily="34" charset="0"/>
                <a:ea typeface="宋体" panose="02010600030101010101" pitchFamily="2" charset="-122"/>
              </a:rPr>
              <a:t>位置传感器</a:t>
            </a:r>
          </a:p>
        </p:txBody>
      </p:sp>
    </p:spTree>
    <p:extLst>
      <p:ext uri="{BB962C8B-B14F-4D97-AF65-F5344CB8AC3E}">
        <p14:creationId xmlns:p14="http://schemas.microsoft.com/office/powerpoint/2010/main" val="2383862255"/>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52995"/>
                                        </p:tgtEl>
                                        <p:attrNameLst>
                                          <p:attrName>style.visibility</p:attrName>
                                        </p:attrNameLst>
                                      </p:cBhvr>
                                      <p:to>
                                        <p:strVal val="visible"/>
                                      </p:to>
                                    </p:set>
                                    <p:anim calcmode="lin" valueType="num">
                                      <p:cBhvr additive="base">
                                        <p:cTn id="7" dur="500" fill="hold"/>
                                        <p:tgtEl>
                                          <p:spTgt spid="852995"/>
                                        </p:tgtEl>
                                        <p:attrNameLst>
                                          <p:attrName>ppt_x</p:attrName>
                                        </p:attrNameLst>
                                      </p:cBhvr>
                                      <p:tavLst>
                                        <p:tav tm="0">
                                          <p:val>
                                            <p:strVal val="#ppt_x"/>
                                          </p:val>
                                        </p:tav>
                                        <p:tav tm="100000">
                                          <p:val>
                                            <p:strVal val="#ppt_x"/>
                                          </p:val>
                                        </p:tav>
                                      </p:tavLst>
                                    </p:anim>
                                    <p:anim calcmode="lin" valueType="num">
                                      <p:cBhvr additive="base">
                                        <p:cTn id="8" dur="500" fill="hold"/>
                                        <p:tgtEl>
                                          <p:spTgt spid="852995"/>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52996"/>
                                        </p:tgtEl>
                                        <p:attrNameLst>
                                          <p:attrName>style.visibility</p:attrName>
                                        </p:attrNameLst>
                                      </p:cBhvr>
                                      <p:to>
                                        <p:strVal val="visible"/>
                                      </p:to>
                                    </p:set>
                                    <p:anim calcmode="lin" valueType="num">
                                      <p:cBhvr additive="base">
                                        <p:cTn id="13" dur="500" fill="hold"/>
                                        <p:tgtEl>
                                          <p:spTgt spid="852996"/>
                                        </p:tgtEl>
                                        <p:attrNameLst>
                                          <p:attrName>ppt_x</p:attrName>
                                        </p:attrNameLst>
                                      </p:cBhvr>
                                      <p:tavLst>
                                        <p:tav tm="0">
                                          <p:val>
                                            <p:strVal val="#ppt_x"/>
                                          </p:val>
                                        </p:tav>
                                        <p:tav tm="100000">
                                          <p:val>
                                            <p:strVal val="#ppt_x"/>
                                          </p:val>
                                        </p:tav>
                                      </p:tavLst>
                                    </p:anim>
                                    <p:anim calcmode="lin" valueType="num">
                                      <p:cBhvr additive="base">
                                        <p:cTn id="14" dur="500" fill="hold"/>
                                        <p:tgtEl>
                                          <p:spTgt spid="85299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2995" grpId="0"/>
      <p:bldP spid="852996"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ext Box 2"/>
          <p:cNvSpPr txBox="1">
            <a:spLocks noChangeArrowheads="1"/>
          </p:cNvSpPr>
          <p:nvPr/>
        </p:nvSpPr>
        <p:spPr bwMode="auto">
          <a:xfrm>
            <a:off x="990600" y="1614488"/>
            <a:ext cx="7920038" cy="1774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just" eaLnBrk="1" hangingPunct="1">
              <a:lnSpc>
                <a:spcPct val="115000"/>
              </a:lnSpc>
              <a:spcBef>
                <a:spcPct val="0"/>
              </a:spcBef>
              <a:buClrTx/>
              <a:buFontTx/>
              <a:buNone/>
            </a:pPr>
            <a:r>
              <a:rPr kumimoji="1" lang="zh-CN" altLang="en-US" sz="2400">
                <a:solidFill>
                  <a:schemeClr val="tx2"/>
                </a:solidFill>
                <a:latin typeface="Times New Roman" panose="02020603050405020304" pitchFamily="18" charset="0"/>
                <a:ea typeface="宋体" panose="02010600030101010101" pitchFamily="2" charset="-122"/>
              </a:rPr>
              <a:t>实用的一维</a:t>
            </a:r>
            <a:r>
              <a:rPr kumimoji="1" lang="en-US" altLang="zh-CN" sz="2400">
                <a:solidFill>
                  <a:schemeClr val="tx2"/>
                </a:solidFill>
                <a:latin typeface="Times New Roman" panose="02020603050405020304" pitchFamily="18" charset="0"/>
                <a:ea typeface="宋体" panose="02010600030101010101" pitchFamily="2" charset="-122"/>
              </a:rPr>
              <a:t>PSD</a:t>
            </a:r>
            <a:r>
              <a:rPr kumimoji="1" lang="zh-CN" altLang="en-US" sz="2400">
                <a:solidFill>
                  <a:schemeClr val="tx2"/>
                </a:solidFill>
                <a:latin typeface="Times New Roman" panose="02020603050405020304" pitchFamily="18" charset="0"/>
                <a:ea typeface="宋体" panose="02010600030101010101" pitchFamily="2" charset="-122"/>
              </a:rPr>
              <a:t>为</a:t>
            </a:r>
            <a:r>
              <a:rPr kumimoji="1" lang="en-US" altLang="zh-CN" sz="2400">
                <a:solidFill>
                  <a:schemeClr val="tx2"/>
                </a:solidFill>
                <a:latin typeface="Times New Roman" panose="02020603050405020304" pitchFamily="18" charset="0"/>
                <a:ea typeface="宋体" panose="02010600030101010101" pitchFamily="2" charset="-122"/>
              </a:rPr>
              <a:t>PIN</a:t>
            </a:r>
            <a:r>
              <a:rPr kumimoji="1" lang="zh-CN" altLang="en-US" sz="2400">
                <a:solidFill>
                  <a:schemeClr val="tx2"/>
                </a:solidFill>
                <a:latin typeface="Times New Roman" panose="02020603050405020304" pitchFamily="18" charset="0"/>
                <a:ea typeface="宋体" panose="02010600030101010101" pitchFamily="2" charset="-122"/>
              </a:rPr>
              <a:t>三层结构，上面为</a:t>
            </a:r>
            <a:r>
              <a:rPr kumimoji="1" lang="en-US" altLang="zh-CN" sz="2400">
                <a:solidFill>
                  <a:schemeClr val="tx2"/>
                </a:solidFill>
                <a:latin typeface="Times New Roman" panose="02020603050405020304" pitchFamily="18" charset="0"/>
                <a:ea typeface="宋体" panose="02010600030101010101" pitchFamily="2" charset="-122"/>
              </a:rPr>
              <a:t>P</a:t>
            </a:r>
            <a:r>
              <a:rPr kumimoji="1" lang="zh-CN" altLang="en-US" sz="2400">
                <a:solidFill>
                  <a:schemeClr val="tx2"/>
                </a:solidFill>
                <a:latin typeface="Times New Roman" panose="02020603050405020304" pitchFamily="18" charset="0"/>
                <a:ea typeface="宋体" panose="02010600030101010101" pitchFamily="2" charset="-122"/>
              </a:rPr>
              <a:t>层，下面为</a:t>
            </a:r>
            <a:r>
              <a:rPr kumimoji="1" lang="en-US" altLang="zh-CN" sz="2400">
                <a:solidFill>
                  <a:schemeClr val="tx2"/>
                </a:solidFill>
                <a:latin typeface="Times New Roman" panose="02020603050405020304" pitchFamily="18" charset="0"/>
                <a:ea typeface="宋体" panose="02010600030101010101" pitchFamily="2" charset="-122"/>
              </a:rPr>
              <a:t>N</a:t>
            </a:r>
            <a:r>
              <a:rPr kumimoji="1" lang="zh-CN" altLang="en-US" sz="2400">
                <a:solidFill>
                  <a:schemeClr val="tx2"/>
                </a:solidFill>
                <a:latin typeface="Times New Roman" panose="02020603050405020304" pitchFamily="18" charset="0"/>
                <a:ea typeface="宋体" panose="02010600030101010101" pitchFamily="2" charset="-122"/>
              </a:rPr>
              <a:t>层，中间为</a:t>
            </a:r>
            <a:r>
              <a:rPr kumimoji="1" lang="en-US" altLang="zh-CN" sz="2400">
                <a:solidFill>
                  <a:schemeClr val="tx2"/>
                </a:solidFill>
                <a:latin typeface="Times New Roman" panose="02020603050405020304" pitchFamily="18" charset="0"/>
                <a:ea typeface="宋体" panose="02010600030101010101" pitchFamily="2" charset="-122"/>
              </a:rPr>
              <a:t>I</a:t>
            </a:r>
            <a:r>
              <a:rPr kumimoji="1" lang="zh-CN" altLang="en-US" sz="2400">
                <a:solidFill>
                  <a:schemeClr val="tx2"/>
                </a:solidFill>
                <a:latin typeface="Times New Roman" panose="02020603050405020304" pitchFamily="18" charset="0"/>
                <a:ea typeface="宋体" panose="02010600030101010101" pitchFamily="2" charset="-122"/>
              </a:rPr>
              <a:t>层，它们全被制作在同一硅片上。表面</a:t>
            </a:r>
            <a:r>
              <a:rPr kumimoji="1" lang="en-US" altLang="zh-CN" sz="2400">
                <a:solidFill>
                  <a:schemeClr val="tx2"/>
                </a:solidFill>
                <a:latin typeface="Times New Roman" panose="02020603050405020304" pitchFamily="18" charset="0"/>
                <a:ea typeface="宋体" panose="02010600030101010101" pitchFamily="2" charset="-122"/>
              </a:rPr>
              <a:t>P</a:t>
            </a:r>
            <a:r>
              <a:rPr kumimoji="1" lang="zh-CN" altLang="en-US" sz="2400">
                <a:solidFill>
                  <a:schemeClr val="tx2"/>
                </a:solidFill>
                <a:latin typeface="Times New Roman" panose="02020603050405020304" pitchFamily="18" charset="0"/>
                <a:ea typeface="宋体" panose="02010600030101010101" pitchFamily="2" charset="-122"/>
              </a:rPr>
              <a:t>层不仅是光敏面，而且还是一个均匀的电阻层，其两边各有一个信号输出电极。底层的公共电极是用来加反向偏压的。</a:t>
            </a:r>
          </a:p>
        </p:txBody>
      </p:sp>
      <p:sp>
        <p:nvSpPr>
          <p:cNvPr id="39939" name="Rectangle 3"/>
          <p:cNvSpPr>
            <a:spLocks noChangeArrowheads="1"/>
          </p:cNvSpPr>
          <p:nvPr/>
        </p:nvSpPr>
        <p:spPr bwMode="white">
          <a:xfrm>
            <a:off x="1143000" y="457200"/>
            <a:ext cx="7391400" cy="487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lang="zh-CN" altLang="en-US" sz="2400" b="1">
                <a:solidFill>
                  <a:schemeClr val="bg1"/>
                </a:solidFill>
                <a:latin typeface="Arial" panose="020B0604020202020204" pitchFamily="34" charset="0"/>
                <a:ea typeface="宋体" panose="02010600030101010101" pitchFamily="2" charset="-122"/>
              </a:rPr>
              <a:t>位置传感器</a:t>
            </a:r>
          </a:p>
        </p:txBody>
      </p:sp>
      <p:sp>
        <p:nvSpPr>
          <p:cNvPr id="39940" name="Text Box 4"/>
          <p:cNvSpPr txBox="1">
            <a:spLocks noChangeArrowheads="1"/>
          </p:cNvSpPr>
          <p:nvPr/>
        </p:nvSpPr>
        <p:spPr bwMode="auto">
          <a:xfrm>
            <a:off x="228600" y="1182688"/>
            <a:ext cx="14208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r>
              <a:rPr lang="zh-CN" altLang="en-US" sz="2400" b="1">
                <a:solidFill>
                  <a:srgbClr val="FF0000"/>
                </a:solidFill>
                <a:latin typeface="Arial" panose="020B0604020202020204" pitchFamily="34" charset="0"/>
                <a:ea typeface="宋体" panose="02010600030101010101" pitchFamily="2" charset="-122"/>
              </a:rPr>
              <a:t>一维</a:t>
            </a:r>
            <a:r>
              <a:rPr lang="en-US" altLang="zh-CN" sz="2400" b="1">
                <a:solidFill>
                  <a:srgbClr val="FF0000"/>
                </a:solidFill>
                <a:latin typeface="Arial" panose="020B0604020202020204" pitchFamily="34" charset="0"/>
                <a:ea typeface="宋体" panose="02010600030101010101" pitchFamily="2" charset="-122"/>
              </a:rPr>
              <a:t>PSD</a:t>
            </a:r>
          </a:p>
        </p:txBody>
      </p:sp>
      <p:sp>
        <p:nvSpPr>
          <p:cNvPr id="39941" name="Rectangle 5"/>
          <p:cNvSpPr>
            <a:spLocks noChangeArrowheads="1"/>
          </p:cNvSpPr>
          <p:nvPr/>
        </p:nvSpPr>
        <p:spPr bwMode="auto">
          <a:xfrm>
            <a:off x="2895600" y="6170613"/>
            <a:ext cx="2165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r>
              <a:rPr kumimoji="1" lang="zh-CN" altLang="en-US" sz="2400">
                <a:solidFill>
                  <a:srgbClr val="9933FF"/>
                </a:solidFill>
                <a:latin typeface="楷体_GB2312" pitchFamily="49" charset="-122"/>
                <a:ea typeface="楷体_GB2312" pitchFamily="49" charset="-122"/>
              </a:rPr>
              <a:t>一维</a:t>
            </a:r>
            <a:r>
              <a:rPr kumimoji="1" lang="en-US" altLang="zh-CN" sz="2400">
                <a:solidFill>
                  <a:srgbClr val="9933FF"/>
                </a:solidFill>
                <a:latin typeface="楷体_GB2312" pitchFamily="49" charset="-122"/>
                <a:ea typeface="楷体_GB2312" pitchFamily="49" charset="-122"/>
              </a:rPr>
              <a:t>PSD</a:t>
            </a:r>
            <a:r>
              <a:rPr kumimoji="1" lang="zh-CN" altLang="en-US" sz="2400">
                <a:solidFill>
                  <a:srgbClr val="9933FF"/>
                </a:solidFill>
                <a:latin typeface="楷体_GB2312" pitchFamily="49" charset="-122"/>
                <a:ea typeface="楷体_GB2312" pitchFamily="49" charset="-122"/>
              </a:rPr>
              <a:t>截面图</a:t>
            </a:r>
          </a:p>
        </p:txBody>
      </p:sp>
      <p:pic>
        <p:nvPicPr>
          <p:cNvPr id="39942" name="Picture 6" descr="图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20485" r="16132" b="59233"/>
          <a:stretch>
            <a:fillRect/>
          </a:stretch>
        </p:blipFill>
        <p:spPr bwMode="auto">
          <a:xfrm>
            <a:off x="2051050" y="3429000"/>
            <a:ext cx="4724400" cy="2714625"/>
          </a:xfrm>
          <a:prstGeom prst="rect">
            <a:avLst/>
          </a:prstGeom>
          <a:gradFill rotWithShape="1">
            <a:gsLst>
              <a:gs pos="0">
                <a:srgbClr val="66CCFF"/>
              </a:gs>
              <a:gs pos="50000">
                <a:srgbClr val="FFFFFF"/>
              </a:gs>
              <a:gs pos="100000">
                <a:srgbClr val="66CCFF"/>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41540914"/>
      </p:ext>
    </p:extLst>
  </p:cSld>
  <p:clrMapOvr>
    <a:masterClrMapping/>
  </p:clrMapOvr>
  <p:transition>
    <p:blinds dir="vert"/>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ext Box 2"/>
          <p:cNvSpPr txBox="1">
            <a:spLocks noChangeArrowheads="1"/>
          </p:cNvSpPr>
          <p:nvPr/>
        </p:nvSpPr>
        <p:spPr bwMode="auto">
          <a:xfrm>
            <a:off x="990600" y="1279525"/>
            <a:ext cx="7848600" cy="1311275"/>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9525">
                <a:solidFill>
                  <a:srgbClr val="00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kumimoji="1" lang="zh-CN" altLang="en-US" sz="2000">
                <a:solidFill>
                  <a:schemeClr val="tx2"/>
                </a:solidFill>
                <a:latin typeface="Times New Roman" panose="02020603050405020304" pitchFamily="18" charset="0"/>
                <a:ea typeface="宋体" panose="02010600030101010101" pitchFamily="2" charset="-122"/>
              </a:rPr>
              <a:t>当入射光照射到</a:t>
            </a:r>
            <a:r>
              <a:rPr kumimoji="1" lang="en-US" altLang="zh-CN" sz="2000">
                <a:solidFill>
                  <a:schemeClr val="tx2"/>
                </a:solidFill>
                <a:latin typeface="Times New Roman" panose="02020603050405020304" pitchFamily="18" charset="0"/>
                <a:ea typeface="宋体" panose="02010600030101010101" pitchFamily="2" charset="-122"/>
              </a:rPr>
              <a:t>PSD</a:t>
            </a:r>
            <a:r>
              <a:rPr kumimoji="1" lang="zh-CN" altLang="en-US" sz="2000">
                <a:solidFill>
                  <a:schemeClr val="tx2"/>
                </a:solidFill>
                <a:latin typeface="Times New Roman" panose="02020603050405020304" pitchFamily="18" charset="0"/>
                <a:ea typeface="宋体" panose="02010600030101010101" pitchFamily="2" charset="-122"/>
              </a:rPr>
              <a:t>光敏面上某一点时，在入射位置产生了与光能成比例的电荷，此电荷作为光电流通过电阻层由电极输出。假设产生的总的光生电流为</a:t>
            </a:r>
            <a:r>
              <a:rPr kumimoji="1" lang="en-US" altLang="zh-CN" sz="2000">
                <a:solidFill>
                  <a:schemeClr val="tx2"/>
                </a:solidFill>
                <a:latin typeface="Times New Roman" panose="02020603050405020304" pitchFamily="18" charset="0"/>
                <a:ea typeface="宋体" panose="02010600030101010101" pitchFamily="2" charset="-122"/>
              </a:rPr>
              <a:t>I</a:t>
            </a:r>
            <a:r>
              <a:rPr kumimoji="1" lang="en-US" altLang="zh-CN" sz="2000" baseline="-25000">
                <a:solidFill>
                  <a:schemeClr val="tx2"/>
                </a:solidFill>
                <a:latin typeface="Times New Roman" panose="02020603050405020304" pitchFamily="18" charset="0"/>
                <a:ea typeface="宋体" panose="02010600030101010101" pitchFamily="2" charset="-122"/>
              </a:rPr>
              <a:t>0</a:t>
            </a:r>
            <a:r>
              <a:rPr kumimoji="1" lang="zh-CN" altLang="en-US" sz="2000">
                <a:solidFill>
                  <a:schemeClr val="tx2"/>
                </a:solidFill>
                <a:latin typeface="Times New Roman" panose="02020603050405020304" pitchFamily="18" charset="0"/>
                <a:ea typeface="宋体" panose="02010600030101010101" pitchFamily="2" charset="-122"/>
              </a:rPr>
              <a:t>，信号电极上的光电流分别为</a:t>
            </a:r>
            <a:r>
              <a:rPr kumimoji="1" lang="en-US" altLang="zh-CN" sz="2000">
                <a:solidFill>
                  <a:schemeClr val="tx2"/>
                </a:solidFill>
                <a:latin typeface="Times New Roman" panose="02020603050405020304" pitchFamily="18" charset="0"/>
                <a:ea typeface="宋体" panose="02010600030101010101" pitchFamily="2" charset="-122"/>
              </a:rPr>
              <a:t>I</a:t>
            </a:r>
            <a:r>
              <a:rPr kumimoji="1" lang="en-US" altLang="zh-CN" sz="2000" baseline="-25000">
                <a:solidFill>
                  <a:schemeClr val="tx2"/>
                </a:solidFill>
                <a:latin typeface="Times New Roman" panose="02020603050405020304" pitchFamily="18" charset="0"/>
                <a:ea typeface="宋体" panose="02010600030101010101" pitchFamily="2" charset="-122"/>
              </a:rPr>
              <a:t>1</a:t>
            </a:r>
            <a:r>
              <a:rPr kumimoji="1" lang="zh-CN" altLang="en-US" sz="2000">
                <a:solidFill>
                  <a:schemeClr val="tx2"/>
                </a:solidFill>
                <a:latin typeface="Times New Roman" panose="02020603050405020304" pitchFamily="18" charset="0"/>
                <a:ea typeface="宋体" panose="02010600030101010101" pitchFamily="2" charset="-122"/>
              </a:rPr>
              <a:t>和</a:t>
            </a:r>
            <a:r>
              <a:rPr kumimoji="1" lang="en-US" altLang="zh-CN" sz="2000">
                <a:solidFill>
                  <a:schemeClr val="tx2"/>
                </a:solidFill>
                <a:latin typeface="Times New Roman" panose="02020603050405020304" pitchFamily="18" charset="0"/>
                <a:ea typeface="宋体" panose="02010600030101010101" pitchFamily="2" charset="-122"/>
              </a:rPr>
              <a:t>I</a:t>
            </a:r>
            <a:r>
              <a:rPr kumimoji="1" lang="en-US" altLang="zh-CN" sz="2000" baseline="-25000">
                <a:solidFill>
                  <a:schemeClr val="tx2"/>
                </a:solidFill>
                <a:latin typeface="Times New Roman" panose="02020603050405020304" pitchFamily="18" charset="0"/>
                <a:ea typeface="宋体" panose="02010600030101010101" pitchFamily="2" charset="-122"/>
              </a:rPr>
              <a:t>2</a:t>
            </a:r>
            <a:r>
              <a:rPr kumimoji="1" lang="zh-CN" altLang="en-US" sz="2000">
                <a:solidFill>
                  <a:schemeClr val="tx2"/>
                </a:solidFill>
                <a:latin typeface="Times New Roman" panose="02020603050405020304" pitchFamily="18" charset="0"/>
                <a:ea typeface="宋体" panose="02010600030101010101" pitchFamily="2" charset="-122"/>
              </a:rPr>
              <a:t>，从而有（假设负载电阻</a:t>
            </a:r>
            <a:r>
              <a:rPr kumimoji="1" lang="en-US" altLang="zh-CN" sz="2000">
                <a:solidFill>
                  <a:schemeClr val="tx2"/>
                </a:solidFill>
                <a:latin typeface="Times New Roman" panose="02020603050405020304" pitchFamily="18" charset="0"/>
                <a:ea typeface="宋体" panose="02010600030101010101" pitchFamily="2" charset="-122"/>
              </a:rPr>
              <a:t>R</a:t>
            </a:r>
            <a:r>
              <a:rPr kumimoji="1" lang="en-US" altLang="zh-CN" sz="2000" baseline="-25000">
                <a:solidFill>
                  <a:schemeClr val="tx2"/>
                </a:solidFill>
                <a:latin typeface="Times New Roman" panose="02020603050405020304" pitchFamily="18" charset="0"/>
                <a:ea typeface="宋体" panose="02010600030101010101" pitchFamily="2" charset="-122"/>
              </a:rPr>
              <a:t>L</a:t>
            </a:r>
            <a:r>
              <a:rPr kumimoji="1" lang="zh-CN" altLang="en-US" sz="2000">
                <a:solidFill>
                  <a:schemeClr val="tx2"/>
                </a:solidFill>
                <a:latin typeface="Times New Roman" panose="02020603050405020304" pitchFamily="18" charset="0"/>
                <a:ea typeface="宋体" panose="02010600030101010101" pitchFamily="2" charset="-122"/>
              </a:rPr>
              <a:t>相对于</a:t>
            </a:r>
            <a:r>
              <a:rPr kumimoji="1" lang="en-US" altLang="zh-CN" sz="2000">
                <a:solidFill>
                  <a:schemeClr val="tx2"/>
                </a:solidFill>
                <a:latin typeface="Times New Roman" panose="02020603050405020304" pitchFamily="18" charset="0"/>
                <a:ea typeface="宋体" panose="02010600030101010101" pitchFamily="2" charset="-122"/>
              </a:rPr>
              <a:t>R</a:t>
            </a:r>
            <a:r>
              <a:rPr kumimoji="1" lang="en-US" altLang="zh-CN" sz="2000" baseline="-25000">
                <a:solidFill>
                  <a:schemeClr val="tx2"/>
                </a:solidFill>
                <a:latin typeface="Times New Roman" panose="02020603050405020304" pitchFamily="18" charset="0"/>
                <a:ea typeface="宋体" panose="02010600030101010101" pitchFamily="2" charset="-122"/>
              </a:rPr>
              <a:t>1</a:t>
            </a:r>
            <a:r>
              <a:rPr kumimoji="1" lang="zh-CN" altLang="en-US" sz="2000">
                <a:solidFill>
                  <a:schemeClr val="tx2"/>
                </a:solidFill>
                <a:latin typeface="Times New Roman" panose="02020603050405020304" pitchFamily="18" charset="0"/>
                <a:ea typeface="宋体" panose="02010600030101010101" pitchFamily="2" charset="-122"/>
              </a:rPr>
              <a:t>、</a:t>
            </a:r>
            <a:r>
              <a:rPr kumimoji="1" lang="en-US" altLang="zh-CN" sz="2000">
                <a:solidFill>
                  <a:schemeClr val="tx2"/>
                </a:solidFill>
                <a:latin typeface="Times New Roman" panose="02020603050405020304" pitchFamily="18" charset="0"/>
                <a:ea typeface="宋体" panose="02010600030101010101" pitchFamily="2" charset="-122"/>
              </a:rPr>
              <a:t>R</a:t>
            </a:r>
            <a:r>
              <a:rPr kumimoji="1" lang="en-US" altLang="zh-CN" sz="2000" baseline="-25000">
                <a:solidFill>
                  <a:schemeClr val="tx2"/>
                </a:solidFill>
                <a:latin typeface="Times New Roman" panose="02020603050405020304" pitchFamily="18" charset="0"/>
                <a:ea typeface="宋体" panose="02010600030101010101" pitchFamily="2" charset="-122"/>
              </a:rPr>
              <a:t>2</a:t>
            </a:r>
            <a:r>
              <a:rPr kumimoji="1" lang="zh-CN" altLang="en-US" sz="2000">
                <a:solidFill>
                  <a:schemeClr val="tx2"/>
                </a:solidFill>
                <a:latin typeface="Times New Roman" panose="02020603050405020304" pitchFamily="18" charset="0"/>
                <a:ea typeface="宋体" panose="02010600030101010101" pitchFamily="2" charset="-122"/>
              </a:rPr>
              <a:t>可以忽略）：</a:t>
            </a:r>
          </a:p>
        </p:txBody>
      </p:sp>
      <p:sp>
        <p:nvSpPr>
          <p:cNvPr id="40963" name="Text Box 3"/>
          <p:cNvSpPr txBox="1">
            <a:spLocks noChangeArrowheads="1"/>
          </p:cNvSpPr>
          <p:nvPr/>
        </p:nvSpPr>
        <p:spPr bwMode="auto">
          <a:xfrm rot="10800000" flipV="1">
            <a:off x="4189413" y="3184525"/>
            <a:ext cx="4652962" cy="854075"/>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9525" algn="ctr">
                <a:solidFill>
                  <a:srgbClr val="00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ClrTx/>
              <a:buFontTx/>
              <a:buNone/>
            </a:pPr>
            <a:r>
              <a:rPr kumimoji="1" lang="zh-CN" altLang="en-US" sz="2000">
                <a:solidFill>
                  <a:schemeClr val="accent1"/>
                </a:solidFill>
                <a:latin typeface="Times New Roman" panose="02020603050405020304" pitchFamily="18" charset="0"/>
                <a:ea typeface="宋体" panose="02010600030101010101" pitchFamily="2" charset="-122"/>
              </a:rPr>
              <a:t>式中</a:t>
            </a:r>
            <a:r>
              <a:rPr kumimoji="1" lang="en-US" altLang="zh-CN" sz="2000">
                <a:solidFill>
                  <a:schemeClr val="accent1"/>
                </a:solidFill>
                <a:latin typeface="Times New Roman" panose="02020603050405020304" pitchFamily="18" charset="0"/>
                <a:ea typeface="宋体" panose="02010600030101010101" pitchFamily="2" charset="-122"/>
              </a:rPr>
              <a:t>L</a:t>
            </a:r>
            <a:r>
              <a:rPr kumimoji="1" lang="zh-CN" altLang="en-US" sz="2000">
                <a:solidFill>
                  <a:schemeClr val="accent1"/>
                </a:solidFill>
                <a:latin typeface="Times New Roman" panose="02020603050405020304" pitchFamily="18" charset="0"/>
                <a:ea typeface="宋体" panose="02010600030101010101" pitchFamily="2" charset="-122"/>
              </a:rPr>
              <a:t>为</a:t>
            </a:r>
            <a:r>
              <a:rPr kumimoji="1" lang="en-US" altLang="zh-CN" sz="2000">
                <a:solidFill>
                  <a:schemeClr val="accent1"/>
                </a:solidFill>
                <a:latin typeface="Times New Roman" panose="02020603050405020304" pitchFamily="18" charset="0"/>
                <a:ea typeface="宋体" panose="02010600030101010101" pitchFamily="2" charset="-122"/>
              </a:rPr>
              <a:t>PSD</a:t>
            </a:r>
            <a:r>
              <a:rPr kumimoji="1" lang="zh-CN" altLang="en-US" sz="2000">
                <a:solidFill>
                  <a:schemeClr val="accent1"/>
                </a:solidFill>
                <a:latin typeface="Times New Roman" panose="02020603050405020304" pitchFamily="18" charset="0"/>
                <a:ea typeface="宋体" panose="02010600030101010101" pitchFamily="2" charset="-122"/>
              </a:rPr>
              <a:t>中点到信号电极的距离，</a:t>
            </a:r>
          </a:p>
          <a:p>
            <a:pPr eaLnBrk="1" hangingPunct="1">
              <a:spcBef>
                <a:spcPct val="50000"/>
              </a:spcBef>
              <a:buClrTx/>
              <a:buFontTx/>
              <a:buNone/>
            </a:pPr>
            <a:r>
              <a:rPr kumimoji="1" lang="en-US" altLang="zh-CN" sz="2000">
                <a:solidFill>
                  <a:schemeClr val="accent1"/>
                </a:solidFill>
                <a:latin typeface="Times New Roman" panose="02020603050405020304" pitchFamily="18" charset="0"/>
                <a:ea typeface="宋体" panose="02010600030101010101" pitchFamily="2" charset="-122"/>
              </a:rPr>
              <a:t>x</a:t>
            </a:r>
            <a:r>
              <a:rPr kumimoji="1" lang="zh-CN" altLang="en-US" sz="2000">
                <a:solidFill>
                  <a:schemeClr val="accent1"/>
                </a:solidFill>
                <a:latin typeface="Times New Roman" panose="02020603050405020304" pitchFamily="18" charset="0"/>
                <a:ea typeface="宋体" panose="02010600030101010101" pitchFamily="2" charset="-122"/>
              </a:rPr>
              <a:t>为入射光点距</a:t>
            </a:r>
            <a:r>
              <a:rPr kumimoji="1" lang="en-US" altLang="zh-CN" sz="2000">
                <a:solidFill>
                  <a:schemeClr val="accent1"/>
                </a:solidFill>
                <a:latin typeface="Times New Roman" panose="02020603050405020304" pitchFamily="18" charset="0"/>
                <a:ea typeface="宋体" panose="02010600030101010101" pitchFamily="2" charset="-122"/>
              </a:rPr>
              <a:t>PSD</a:t>
            </a:r>
            <a:r>
              <a:rPr kumimoji="1" lang="zh-CN" altLang="en-US" sz="2000">
                <a:solidFill>
                  <a:schemeClr val="accent1"/>
                </a:solidFill>
                <a:latin typeface="Times New Roman" panose="02020603050405020304" pitchFamily="18" charset="0"/>
                <a:ea typeface="宋体" panose="02010600030101010101" pitchFamily="2" charset="-122"/>
              </a:rPr>
              <a:t>中点的距离</a:t>
            </a:r>
          </a:p>
        </p:txBody>
      </p:sp>
      <p:pic>
        <p:nvPicPr>
          <p:cNvPr id="40964" name="Picture 4" descr="图3"/>
          <p:cNvPicPr>
            <a:picLocks noChangeAspect="1" noChangeArrowheads="1"/>
          </p:cNvPicPr>
          <p:nvPr/>
        </p:nvPicPr>
        <p:blipFill>
          <a:blip r:embed="rId3">
            <a:extLst>
              <a:ext uri="{28A0092B-C50C-407E-A947-70E740481C1C}">
                <a14:useLocalDpi xmlns:a14="http://schemas.microsoft.com/office/drawing/2010/main" val="0"/>
              </a:ext>
            </a:extLst>
          </a:blip>
          <a:srcRect l="50098" t="46315" r="3966" b="23021"/>
          <a:stretch>
            <a:fillRect/>
          </a:stretch>
        </p:blipFill>
        <p:spPr bwMode="auto">
          <a:xfrm>
            <a:off x="5257800" y="4633913"/>
            <a:ext cx="2994025" cy="1995487"/>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40965" name="Rectangle 5"/>
          <p:cNvSpPr>
            <a:spLocks noChangeArrowheads="1"/>
          </p:cNvSpPr>
          <p:nvPr/>
        </p:nvSpPr>
        <p:spPr bwMode="white">
          <a:xfrm>
            <a:off x="1143000" y="457200"/>
            <a:ext cx="7391400" cy="487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lang="zh-CN" altLang="en-US" sz="2400" b="1">
                <a:solidFill>
                  <a:schemeClr val="bg1"/>
                </a:solidFill>
                <a:latin typeface="Arial" panose="020B0604020202020204" pitchFamily="34" charset="0"/>
                <a:ea typeface="宋体" panose="02010600030101010101" pitchFamily="2" charset="-122"/>
              </a:rPr>
              <a:t>位置传感器</a:t>
            </a:r>
          </a:p>
        </p:txBody>
      </p:sp>
      <p:sp>
        <p:nvSpPr>
          <p:cNvPr id="40966" name="Rectangle 6"/>
          <p:cNvSpPr>
            <a:spLocks noChangeArrowheads="1"/>
          </p:cNvSpPr>
          <p:nvPr/>
        </p:nvSpPr>
        <p:spPr bwMode="auto">
          <a:xfrm>
            <a:off x="115888" y="1203325"/>
            <a:ext cx="11033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r>
              <a:rPr kumimoji="1" lang="zh-CN" altLang="en-US" sz="2400" b="1">
                <a:solidFill>
                  <a:srgbClr val="FF0000"/>
                </a:solidFill>
                <a:latin typeface="Arial" panose="020B0604020202020204" pitchFamily="34" charset="0"/>
                <a:ea typeface="宋体" panose="02010600030101010101" pitchFamily="2" charset="-122"/>
              </a:rPr>
              <a:t>原理：</a:t>
            </a:r>
          </a:p>
        </p:txBody>
      </p:sp>
      <p:graphicFrame>
        <p:nvGraphicFramePr>
          <p:cNvPr id="40967" name="Object 7"/>
          <p:cNvGraphicFramePr>
            <a:graphicFrameLocks noChangeAspect="1"/>
          </p:cNvGraphicFramePr>
          <p:nvPr/>
        </p:nvGraphicFramePr>
        <p:xfrm>
          <a:off x="1600200" y="2679700"/>
          <a:ext cx="2286000" cy="1435100"/>
        </p:xfrm>
        <a:graphic>
          <a:graphicData uri="http://schemas.openxmlformats.org/presentationml/2006/ole">
            <mc:AlternateContent xmlns:mc="http://schemas.openxmlformats.org/markup-compatibility/2006">
              <mc:Choice xmlns:v="urn:schemas-microsoft-com:vml" Requires="v">
                <p:oleObj spid="_x0000_s69648" name="Equation" r:id="rId4" imgW="1092200" imgH="685800" progId="Equation.DSMT4">
                  <p:embed/>
                </p:oleObj>
              </mc:Choice>
              <mc:Fallback>
                <p:oleObj name="Equation" r:id="rId4" imgW="1092200" imgH="68580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00200" y="2679700"/>
                        <a:ext cx="2286000" cy="1435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40968" name="Picture 8" descr="图3"/>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20485" r="16132" b="59233"/>
          <a:stretch>
            <a:fillRect/>
          </a:stretch>
        </p:blipFill>
        <p:spPr bwMode="auto">
          <a:xfrm>
            <a:off x="685800" y="4267200"/>
            <a:ext cx="4267200" cy="2452688"/>
          </a:xfrm>
          <a:prstGeom prst="rect">
            <a:avLst/>
          </a:prstGeom>
          <a:gradFill rotWithShape="1">
            <a:gsLst>
              <a:gs pos="0">
                <a:srgbClr val="66CCFF"/>
              </a:gs>
              <a:gs pos="50000">
                <a:srgbClr val="FFFFFF"/>
              </a:gs>
              <a:gs pos="100000">
                <a:srgbClr val="66CCFF"/>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81054737"/>
      </p:ext>
    </p:extLst>
  </p:cSld>
  <p:clrMapOvr>
    <a:masterClrMapping/>
  </p:clrMapOvr>
  <p:transition>
    <p:blinds dir="vert"/>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6066" name="Text Box 2"/>
          <p:cNvSpPr txBox="1">
            <a:spLocks noChangeArrowheads="1"/>
          </p:cNvSpPr>
          <p:nvPr/>
        </p:nvSpPr>
        <p:spPr bwMode="auto">
          <a:xfrm>
            <a:off x="755650" y="2409825"/>
            <a:ext cx="7777163" cy="1552575"/>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9525" algn="ctr">
                <a:solidFill>
                  <a:srgbClr val="00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ClrTx/>
              <a:buFontTx/>
              <a:buNone/>
            </a:pPr>
            <a:r>
              <a:rPr kumimoji="1" lang="zh-CN" altLang="en-US" sz="2400" b="1">
                <a:solidFill>
                  <a:srgbClr val="FF0000"/>
                </a:solidFill>
                <a:latin typeface="Times New Roman" panose="02020603050405020304" pitchFamily="18" charset="0"/>
                <a:ea typeface="宋体" panose="02010600030101010101" pitchFamily="2" charset="-122"/>
              </a:rPr>
              <a:t>从上两个等式可以看出，当入射光点位置不变时，</a:t>
            </a:r>
            <a:r>
              <a:rPr kumimoji="1" lang="en-US" altLang="zh-CN" sz="2400" b="1">
                <a:solidFill>
                  <a:srgbClr val="FF0000"/>
                </a:solidFill>
                <a:latin typeface="Times New Roman" panose="02020603050405020304" pitchFamily="18" charset="0"/>
                <a:ea typeface="宋体" panose="02010600030101010101" pitchFamily="2" charset="-122"/>
              </a:rPr>
              <a:t>PSD</a:t>
            </a:r>
            <a:r>
              <a:rPr kumimoji="1" lang="zh-CN" altLang="en-US" sz="2400" b="1">
                <a:solidFill>
                  <a:srgbClr val="FF0000"/>
                </a:solidFill>
                <a:latin typeface="Times New Roman" panose="02020603050405020304" pitchFamily="18" charset="0"/>
                <a:ea typeface="宋体" panose="02010600030101010101" pitchFamily="2" charset="-122"/>
              </a:rPr>
              <a:t>的单个电极输出电流与入射光强度成正比。而当入射光强度不变时，单个电极的输出电流与入射光点距</a:t>
            </a:r>
            <a:r>
              <a:rPr kumimoji="1" lang="en-US" altLang="zh-CN" sz="2400" b="1">
                <a:solidFill>
                  <a:srgbClr val="FF0000"/>
                </a:solidFill>
                <a:latin typeface="Times New Roman" panose="02020603050405020304" pitchFamily="18" charset="0"/>
                <a:ea typeface="宋体" panose="02010600030101010101" pitchFamily="2" charset="-122"/>
              </a:rPr>
              <a:t>PSD</a:t>
            </a:r>
            <a:r>
              <a:rPr kumimoji="1" lang="zh-CN" altLang="en-US" sz="2400" b="1">
                <a:solidFill>
                  <a:srgbClr val="FF0000"/>
                </a:solidFill>
                <a:latin typeface="Times New Roman" panose="02020603050405020304" pitchFamily="18" charset="0"/>
                <a:ea typeface="宋体" panose="02010600030101010101" pitchFamily="2" charset="-122"/>
              </a:rPr>
              <a:t>中心的距离</a:t>
            </a:r>
            <a:r>
              <a:rPr kumimoji="1" lang="en-US" altLang="zh-CN" sz="2400" b="1">
                <a:solidFill>
                  <a:srgbClr val="FF0000"/>
                </a:solidFill>
                <a:latin typeface="Times New Roman" panose="02020603050405020304" pitchFamily="18" charset="0"/>
                <a:ea typeface="宋体" panose="02010600030101010101" pitchFamily="2" charset="-122"/>
              </a:rPr>
              <a:t>x</a:t>
            </a:r>
            <a:r>
              <a:rPr kumimoji="1" lang="zh-CN" altLang="en-US" sz="2400" b="1">
                <a:solidFill>
                  <a:srgbClr val="FF0000"/>
                </a:solidFill>
                <a:latin typeface="Times New Roman" panose="02020603050405020304" pitchFamily="18" charset="0"/>
                <a:ea typeface="宋体" panose="02010600030101010101" pitchFamily="2" charset="-122"/>
              </a:rPr>
              <a:t>成线性关系。</a:t>
            </a:r>
          </a:p>
        </p:txBody>
      </p:sp>
      <p:sp>
        <p:nvSpPr>
          <p:cNvPr id="856067" name="Text Box 3"/>
          <p:cNvSpPr txBox="1">
            <a:spLocks noChangeArrowheads="1"/>
          </p:cNvSpPr>
          <p:nvPr/>
        </p:nvSpPr>
        <p:spPr bwMode="auto">
          <a:xfrm>
            <a:off x="755650" y="5546725"/>
            <a:ext cx="7777163" cy="1187450"/>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9525" algn="ctr">
                <a:solidFill>
                  <a:srgbClr val="00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ClrTx/>
              <a:buFontTx/>
              <a:buNone/>
            </a:pPr>
            <a:r>
              <a:rPr kumimoji="1" lang="zh-CN" altLang="en-US" sz="2400" b="1">
                <a:solidFill>
                  <a:srgbClr val="FF0000"/>
                </a:solidFill>
                <a:latin typeface="Times New Roman" panose="02020603050405020304" pitchFamily="18" charset="0"/>
                <a:ea typeface="宋体" panose="02010600030101010101" pitchFamily="2" charset="-122"/>
              </a:rPr>
              <a:t>则得到的结果只与光点的位置坐标有关，而与入射光的强度无关，此时</a:t>
            </a:r>
            <a:r>
              <a:rPr kumimoji="1" lang="en-US" altLang="zh-CN" sz="2400" b="1">
                <a:solidFill>
                  <a:srgbClr val="FF0000"/>
                </a:solidFill>
                <a:latin typeface="Times New Roman" panose="02020603050405020304" pitchFamily="18" charset="0"/>
                <a:ea typeface="宋体" panose="02010600030101010101" pitchFamily="2" charset="-122"/>
              </a:rPr>
              <a:t>PSD</a:t>
            </a:r>
            <a:r>
              <a:rPr kumimoji="1" lang="zh-CN" altLang="en-US" sz="2400" b="1">
                <a:solidFill>
                  <a:srgbClr val="FF0000"/>
                </a:solidFill>
                <a:latin typeface="Times New Roman" panose="02020603050405020304" pitchFamily="18" charset="0"/>
                <a:ea typeface="宋体" panose="02010600030101010101" pitchFamily="2" charset="-122"/>
              </a:rPr>
              <a:t>就成为仅对入射光点敏感的器件。</a:t>
            </a:r>
            <a:r>
              <a:rPr kumimoji="1" lang="en-US" altLang="zh-CN" sz="2400" b="1">
                <a:solidFill>
                  <a:srgbClr val="FF0000"/>
                </a:solidFill>
                <a:latin typeface="Times New Roman" panose="02020603050405020304" pitchFamily="18" charset="0"/>
                <a:ea typeface="宋体" panose="02010600030101010101" pitchFamily="2" charset="-122"/>
              </a:rPr>
              <a:t>P</a:t>
            </a:r>
            <a:r>
              <a:rPr kumimoji="1" lang="en-US" altLang="zh-CN" sz="2400" b="1" baseline="-25000">
                <a:solidFill>
                  <a:srgbClr val="FF0000"/>
                </a:solidFill>
                <a:latin typeface="Times New Roman" panose="02020603050405020304" pitchFamily="18" charset="0"/>
                <a:ea typeface="宋体" panose="02010600030101010101" pitchFamily="2" charset="-122"/>
              </a:rPr>
              <a:t>x</a:t>
            </a:r>
            <a:r>
              <a:rPr kumimoji="1" lang="zh-CN" altLang="en-US" sz="2400" b="1">
                <a:solidFill>
                  <a:srgbClr val="FF0000"/>
                </a:solidFill>
                <a:latin typeface="Times New Roman" panose="02020603050405020304" pitchFamily="18" charset="0"/>
                <a:ea typeface="宋体" panose="02010600030101010101" pitchFamily="2" charset="-122"/>
              </a:rPr>
              <a:t>称为一维</a:t>
            </a:r>
            <a:r>
              <a:rPr kumimoji="1" lang="en-US" altLang="zh-CN" sz="2400" b="1">
                <a:solidFill>
                  <a:srgbClr val="FF0000"/>
                </a:solidFill>
                <a:latin typeface="Times New Roman" panose="02020603050405020304" pitchFamily="18" charset="0"/>
                <a:ea typeface="宋体" panose="02010600030101010101" pitchFamily="2" charset="-122"/>
              </a:rPr>
              <a:t>PSD</a:t>
            </a:r>
            <a:r>
              <a:rPr kumimoji="1" lang="zh-CN" altLang="en-US" sz="2400" b="1">
                <a:solidFill>
                  <a:srgbClr val="FF0000"/>
                </a:solidFill>
                <a:latin typeface="Times New Roman" panose="02020603050405020304" pitchFamily="18" charset="0"/>
                <a:ea typeface="宋体" panose="02010600030101010101" pitchFamily="2" charset="-122"/>
              </a:rPr>
              <a:t>的位置输出信号。</a:t>
            </a:r>
          </a:p>
        </p:txBody>
      </p:sp>
      <p:sp>
        <p:nvSpPr>
          <p:cNvPr id="41988" name="Rectangle 4"/>
          <p:cNvSpPr>
            <a:spLocks noChangeArrowheads="1"/>
          </p:cNvSpPr>
          <p:nvPr/>
        </p:nvSpPr>
        <p:spPr bwMode="white">
          <a:xfrm>
            <a:off x="1143000" y="457200"/>
            <a:ext cx="7391400" cy="487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lang="zh-CN" altLang="en-US" sz="2400" b="1">
                <a:solidFill>
                  <a:schemeClr val="bg1"/>
                </a:solidFill>
                <a:latin typeface="Arial" panose="020B0604020202020204" pitchFamily="34" charset="0"/>
                <a:ea typeface="宋体" panose="02010600030101010101" pitchFamily="2" charset="-122"/>
              </a:rPr>
              <a:t>位置传感器</a:t>
            </a:r>
          </a:p>
        </p:txBody>
      </p:sp>
      <p:grpSp>
        <p:nvGrpSpPr>
          <p:cNvPr id="856069" name="Group 5"/>
          <p:cNvGrpSpPr>
            <a:grpSpLocks/>
          </p:cNvGrpSpPr>
          <p:nvPr/>
        </p:nvGrpSpPr>
        <p:grpSpPr bwMode="auto">
          <a:xfrm>
            <a:off x="755650" y="1125538"/>
            <a:ext cx="7777163" cy="1312862"/>
            <a:chOff x="476" y="709"/>
            <a:chExt cx="4899" cy="827"/>
          </a:xfrm>
        </p:grpSpPr>
        <p:sp>
          <p:nvSpPr>
            <p:cNvPr id="41993" name="Text Box 6"/>
            <p:cNvSpPr txBox="1">
              <a:spLocks noChangeArrowheads="1"/>
            </p:cNvSpPr>
            <p:nvPr/>
          </p:nvSpPr>
          <p:spPr bwMode="auto">
            <a:xfrm>
              <a:off x="476" y="709"/>
              <a:ext cx="4899" cy="288"/>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9525" algn="ctr">
                  <a:solidFill>
                    <a:srgbClr val="00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ClrTx/>
                <a:buFontTx/>
                <a:buNone/>
              </a:pPr>
              <a:r>
                <a:rPr kumimoji="1" lang="zh-CN" altLang="en-US" sz="2400">
                  <a:solidFill>
                    <a:schemeClr val="accent1"/>
                  </a:solidFill>
                  <a:latin typeface="Times New Roman" panose="02020603050405020304" pitchFamily="18" charset="0"/>
                  <a:ea typeface="宋体" panose="02010600030101010101" pitchFamily="2" charset="-122"/>
                </a:rPr>
                <a:t>联立上两个方程式可以求得：</a:t>
              </a:r>
            </a:p>
          </p:txBody>
        </p:sp>
        <p:graphicFrame>
          <p:nvGraphicFramePr>
            <p:cNvPr id="41994" name="Object 7"/>
            <p:cNvGraphicFramePr>
              <a:graphicFrameLocks noChangeAspect="1"/>
            </p:cNvGraphicFramePr>
            <p:nvPr/>
          </p:nvGraphicFramePr>
          <p:xfrm>
            <a:off x="1217" y="1048"/>
            <a:ext cx="1039" cy="488"/>
          </p:xfrm>
          <a:graphic>
            <a:graphicData uri="http://schemas.openxmlformats.org/presentationml/2006/ole">
              <mc:AlternateContent xmlns:mc="http://schemas.openxmlformats.org/markup-compatibility/2006">
                <mc:Choice xmlns:v="urn:schemas-microsoft-com:vml" Requires="v">
                  <p:oleObj spid="_x0000_s70700" name="Equation" r:id="rId3" imgW="837836" imgH="393529" progId="Equation.DSMT4">
                    <p:embed/>
                  </p:oleObj>
                </mc:Choice>
                <mc:Fallback>
                  <p:oleObj name="Equation" r:id="rId3" imgW="837836" imgH="393529"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7" y="1048"/>
                          <a:ext cx="1039" cy="4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1995" name="Object 8"/>
            <p:cNvGraphicFramePr>
              <a:graphicFrameLocks noChangeAspect="1"/>
            </p:cNvGraphicFramePr>
            <p:nvPr/>
          </p:nvGraphicFramePr>
          <p:xfrm>
            <a:off x="2784" y="1048"/>
            <a:ext cx="991" cy="488"/>
          </p:xfrm>
          <a:graphic>
            <a:graphicData uri="http://schemas.openxmlformats.org/presentationml/2006/ole">
              <mc:AlternateContent xmlns:mc="http://schemas.openxmlformats.org/markup-compatibility/2006">
                <mc:Choice xmlns:v="urn:schemas-microsoft-com:vml" Requires="v">
                  <p:oleObj spid="_x0000_s70701" name="Equation" r:id="rId5" imgW="799753" imgH="393529" progId="Equation.DSMT4">
                    <p:embed/>
                  </p:oleObj>
                </mc:Choice>
                <mc:Fallback>
                  <p:oleObj name="Equation" r:id="rId5" imgW="799753" imgH="393529"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84" y="1048"/>
                          <a:ext cx="991" cy="4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856073" name="Group 9"/>
          <p:cNvGrpSpPr>
            <a:grpSpLocks/>
          </p:cNvGrpSpPr>
          <p:nvPr/>
        </p:nvGrpSpPr>
        <p:grpSpPr bwMode="auto">
          <a:xfrm>
            <a:off x="755650" y="4114800"/>
            <a:ext cx="7777163" cy="1411288"/>
            <a:chOff x="476" y="2526"/>
            <a:chExt cx="4899" cy="889"/>
          </a:xfrm>
        </p:grpSpPr>
        <p:sp>
          <p:nvSpPr>
            <p:cNvPr id="41991" name="Text Box 10"/>
            <p:cNvSpPr txBox="1">
              <a:spLocks noChangeArrowheads="1"/>
            </p:cNvSpPr>
            <p:nvPr/>
          </p:nvSpPr>
          <p:spPr bwMode="auto">
            <a:xfrm>
              <a:off x="476" y="2526"/>
              <a:ext cx="4899" cy="288"/>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9525" algn="ctr">
                  <a:solidFill>
                    <a:srgbClr val="00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ClrTx/>
                <a:buFontTx/>
                <a:buNone/>
              </a:pPr>
              <a:r>
                <a:rPr kumimoji="1" lang="zh-CN" altLang="en-US" sz="2400">
                  <a:solidFill>
                    <a:schemeClr val="tx2"/>
                  </a:solidFill>
                  <a:latin typeface="Times New Roman" panose="02020603050405020304" pitchFamily="18" charset="0"/>
                  <a:ea typeface="宋体" panose="02010600030101010101" pitchFamily="2" charset="-122"/>
                </a:rPr>
                <a:t>若将两个信号电极的输出电流作如下处理：</a:t>
              </a:r>
            </a:p>
          </p:txBody>
        </p:sp>
        <p:graphicFrame>
          <p:nvGraphicFramePr>
            <p:cNvPr id="41992" name="Object 11"/>
            <p:cNvGraphicFramePr>
              <a:graphicFrameLocks noChangeAspect="1"/>
            </p:cNvGraphicFramePr>
            <p:nvPr/>
          </p:nvGraphicFramePr>
          <p:xfrm>
            <a:off x="1776" y="2880"/>
            <a:ext cx="897" cy="535"/>
          </p:xfrm>
          <a:graphic>
            <a:graphicData uri="http://schemas.openxmlformats.org/presentationml/2006/ole">
              <mc:AlternateContent xmlns:mc="http://schemas.openxmlformats.org/markup-compatibility/2006">
                <mc:Choice xmlns:v="urn:schemas-microsoft-com:vml" Requires="v">
                  <p:oleObj spid="_x0000_s70702" name="Equation" r:id="rId7" imgW="723586" imgH="431613" progId="Equation.DSMT4">
                    <p:embed/>
                  </p:oleObj>
                </mc:Choice>
                <mc:Fallback>
                  <p:oleObj name="Equation" r:id="rId7" imgW="723586" imgH="431613"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776" y="2880"/>
                          <a:ext cx="897" cy="53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Tree>
    <p:extLst>
      <p:ext uri="{BB962C8B-B14F-4D97-AF65-F5344CB8AC3E}">
        <p14:creationId xmlns:p14="http://schemas.microsoft.com/office/powerpoint/2010/main" val="58927077"/>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856069"/>
                                        </p:tgtEl>
                                        <p:attrNameLst>
                                          <p:attrName>style.visibility</p:attrName>
                                        </p:attrNameLst>
                                      </p:cBhvr>
                                      <p:to>
                                        <p:strVal val="visible"/>
                                      </p:to>
                                    </p:set>
                                    <p:anim calcmode="lin" valueType="num">
                                      <p:cBhvr additive="base">
                                        <p:cTn id="7" dur="500" fill="hold"/>
                                        <p:tgtEl>
                                          <p:spTgt spid="856069"/>
                                        </p:tgtEl>
                                        <p:attrNameLst>
                                          <p:attrName>ppt_x</p:attrName>
                                        </p:attrNameLst>
                                      </p:cBhvr>
                                      <p:tavLst>
                                        <p:tav tm="0">
                                          <p:val>
                                            <p:strVal val="#ppt_x"/>
                                          </p:val>
                                        </p:tav>
                                        <p:tav tm="100000">
                                          <p:val>
                                            <p:strVal val="#ppt_x"/>
                                          </p:val>
                                        </p:tav>
                                      </p:tavLst>
                                    </p:anim>
                                    <p:anim calcmode="lin" valueType="num">
                                      <p:cBhvr additive="base">
                                        <p:cTn id="8" dur="500" fill="hold"/>
                                        <p:tgtEl>
                                          <p:spTgt spid="856069"/>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56066"/>
                                        </p:tgtEl>
                                        <p:attrNameLst>
                                          <p:attrName>style.visibility</p:attrName>
                                        </p:attrNameLst>
                                      </p:cBhvr>
                                      <p:to>
                                        <p:strVal val="visible"/>
                                      </p:to>
                                    </p:set>
                                    <p:anim calcmode="lin" valueType="num">
                                      <p:cBhvr additive="base">
                                        <p:cTn id="13" dur="500" fill="hold"/>
                                        <p:tgtEl>
                                          <p:spTgt spid="856066"/>
                                        </p:tgtEl>
                                        <p:attrNameLst>
                                          <p:attrName>ppt_x</p:attrName>
                                        </p:attrNameLst>
                                      </p:cBhvr>
                                      <p:tavLst>
                                        <p:tav tm="0">
                                          <p:val>
                                            <p:strVal val="#ppt_x"/>
                                          </p:val>
                                        </p:tav>
                                        <p:tav tm="100000">
                                          <p:val>
                                            <p:strVal val="#ppt_x"/>
                                          </p:val>
                                        </p:tav>
                                      </p:tavLst>
                                    </p:anim>
                                    <p:anim calcmode="lin" valueType="num">
                                      <p:cBhvr additive="base">
                                        <p:cTn id="14" dur="500" fill="hold"/>
                                        <p:tgtEl>
                                          <p:spTgt spid="856066"/>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856073"/>
                                        </p:tgtEl>
                                        <p:attrNameLst>
                                          <p:attrName>style.visibility</p:attrName>
                                        </p:attrNameLst>
                                      </p:cBhvr>
                                      <p:to>
                                        <p:strVal val="visible"/>
                                      </p:to>
                                    </p:set>
                                    <p:anim calcmode="lin" valueType="num">
                                      <p:cBhvr additive="base">
                                        <p:cTn id="19" dur="500" fill="hold"/>
                                        <p:tgtEl>
                                          <p:spTgt spid="856073"/>
                                        </p:tgtEl>
                                        <p:attrNameLst>
                                          <p:attrName>ppt_x</p:attrName>
                                        </p:attrNameLst>
                                      </p:cBhvr>
                                      <p:tavLst>
                                        <p:tav tm="0">
                                          <p:val>
                                            <p:strVal val="#ppt_x"/>
                                          </p:val>
                                        </p:tav>
                                        <p:tav tm="100000">
                                          <p:val>
                                            <p:strVal val="#ppt_x"/>
                                          </p:val>
                                        </p:tav>
                                      </p:tavLst>
                                    </p:anim>
                                    <p:anim calcmode="lin" valueType="num">
                                      <p:cBhvr additive="base">
                                        <p:cTn id="20" dur="500" fill="hold"/>
                                        <p:tgtEl>
                                          <p:spTgt spid="856073"/>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856067"/>
                                        </p:tgtEl>
                                        <p:attrNameLst>
                                          <p:attrName>style.visibility</p:attrName>
                                        </p:attrNameLst>
                                      </p:cBhvr>
                                      <p:to>
                                        <p:strVal val="visible"/>
                                      </p:to>
                                    </p:set>
                                    <p:anim calcmode="lin" valueType="num">
                                      <p:cBhvr additive="base">
                                        <p:cTn id="25" dur="500" fill="hold"/>
                                        <p:tgtEl>
                                          <p:spTgt spid="856067"/>
                                        </p:tgtEl>
                                        <p:attrNameLst>
                                          <p:attrName>ppt_x</p:attrName>
                                        </p:attrNameLst>
                                      </p:cBhvr>
                                      <p:tavLst>
                                        <p:tav tm="0">
                                          <p:val>
                                            <p:strVal val="#ppt_x"/>
                                          </p:val>
                                        </p:tav>
                                        <p:tav tm="100000">
                                          <p:val>
                                            <p:strVal val="#ppt_x"/>
                                          </p:val>
                                        </p:tav>
                                      </p:tavLst>
                                    </p:anim>
                                    <p:anim calcmode="lin" valueType="num">
                                      <p:cBhvr additive="base">
                                        <p:cTn id="26" dur="500" fill="hold"/>
                                        <p:tgtEl>
                                          <p:spTgt spid="85606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6066" grpId="0"/>
      <p:bldP spid="856067"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ChangeArrowheads="1"/>
          </p:cNvSpPr>
          <p:nvPr/>
        </p:nvSpPr>
        <p:spPr bwMode="auto">
          <a:xfrm>
            <a:off x="533400" y="1524000"/>
            <a:ext cx="1571625" cy="561975"/>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9525" algn="ctr">
                <a:solidFill>
                  <a:srgbClr val="00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lnSpc>
                <a:spcPct val="110000"/>
              </a:lnSpc>
              <a:spcBef>
                <a:spcPct val="0"/>
              </a:spcBef>
              <a:buClrTx/>
              <a:buFontTx/>
              <a:buNone/>
            </a:pPr>
            <a:r>
              <a:rPr kumimoji="1" lang="zh-CN" altLang="en-US" b="1">
                <a:solidFill>
                  <a:srgbClr val="FF0000"/>
                </a:solidFill>
                <a:latin typeface="Times New Roman" panose="02020603050405020304" pitchFamily="18" charset="0"/>
                <a:ea typeface="宋体" panose="02010600030101010101" pitchFamily="2" charset="-122"/>
              </a:rPr>
              <a:t>二维</a:t>
            </a:r>
            <a:r>
              <a:rPr kumimoji="1" lang="en-US" altLang="zh-CN" b="1">
                <a:solidFill>
                  <a:srgbClr val="FF0000"/>
                </a:solidFill>
                <a:latin typeface="Times New Roman" panose="02020603050405020304" pitchFamily="18" charset="0"/>
                <a:ea typeface="宋体" panose="02010600030101010101" pitchFamily="2" charset="-122"/>
              </a:rPr>
              <a:t>PSD</a:t>
            </a:r>
          </a:p>
        </p:txBody>
      </p:sp>
      <p:grpSp>
        <p:nvGrpSpPr>
          <p:cNvPr id="43011" name="Group 3"/>
          <p:cNvGrpSpPr>
            <a:grpSpLocks/>
          </p:cNvGrpSpPr>
          <p:nvPr/>
        </p:nvGrpSpPr>
        <p:grpSpPr bwMode="auto">
          <a:xfrm>
            <a:off x="2819400" y="1600200"/>
            <a:ext cx="3736975" cy="3022600"/>
            <a:chOff x="1689" y="1791"/>
            <a:chExt cx="2354" cy="1904"/>
          </a:xfrm>
        </p:grpSpPr>
        <p:sp>
          <p:nvSpPr>
            <p:cNvPr id="43014" name="AutoShape 4"/>
            <p:cNvSpPr>
              <a:spLocks noChangeArrowheads="1"/>
            </p:cNvSpPr>
            <p:nvPr/>
          </p:nvSpPr>
          <p:spPr bwMode="auto">
            <a:xfrm>
              <a:off x="1746" y="2302"/>
              <a:ext cx="2013" cy="964"/>
            </a:xfrm>
            <a:prstGeom prst="cube">
              <a:avLst>
                <a:gd name="adj" fmla="val 63032"/>
              </a:avLst>
            </a:prstGeom>
            <a:gradFill rotWithShape="1">
              <a:gsLst>
                <a:gs pos="0">
                  <a:schemeClr val="accent1"/>
                </a:gs>
                <a:gs pos="100000">
                  <a:srgbClr val="CCFF99"/>
                </a:gs>
              </a:gsLst>
              <a:lin ang="5400000" scaled="1"/>
            </a:gra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43015" name="Line 5"/>
            <p:cNvSpPr>
              <a:spLocks noChangeShapeType="1"/>
            </p:cNvSpPr>
            <p:nvPr/>
          </p:nvSpPr>
          <p:spPr bwMode="auto">
            <a:xfrm>
              <a:off x="2511" y="2387"/>
              <a:ext cx="823" cy="0"/>
            </a:xfrm>
            <a:prstGeom prst="line">
              <a:avLst/>
            </a:prstGeom>
            <a:noFill/>
            <a:ln w="38100" cap="sq">
              <a:solidFill>
                <a:srgbClr val="990099"/>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3016" name="Line 6"/>
            <p:cNvSpPr>
              <a:spLocks noChangeShapeType="1"/>
            </p:cNvSpPr>
            <p:nvPr/>
          </p:nvSpPr>
          <p:spPr bwMode="auto">
            <a:xfrm flipV="1">
              <a:off x="2908" y="2075"/>
              <a:ext cx="284" cy="312"/>
            </a:xfrm>
            <a:prstGeom prst="line">
              <a:avLst/>
            </a:prstGeom>
            <a:noFill/>
            <a:ln w="38100" cap="sq">
              <a:solidFill>
                <a:srgbClr val="990099"/>
              </a:solidFill>
              <a:round/>
              <a:headEnd type="none" w="sm" len="sm"/>
              <a:tailEnd type="oval"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3017" name="Text Box 7"/>
            <p:cNvSpPr txBox="1">
              <a:spLocks noChangeArrowheads="1"/>
            </p:cNvSpPr>
            <p:nvPr/>
          </p:nvSpPr>
          <p:spPr bwMode="auto">
            <a:xfrm>
              <a:off x="3163" y="1791"/>
              <a:ext cx="28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ClrTx/>
                <a:buFontTx/>
                <a:buNone/>
              </a:pPr>
              <a:r>
                <a:rPr lang="en-US" altLang="zh-CN" sz="2400">
                  <a:latin typeface="Times New Roman" panose="02020603050405020304" pitchFamily="18" charset="0"/>
                  <a:ea typeface="宋体" panose="02010600030101010101" pitchFamily="2" charset="-122"/>
                </a:rPr>
                <a:t>B</a:t>
              </a:r>
            </a:p>
          </p:txBody>
        </p:sp>
        <p:sp>
          <p:nvSpPr>
            <p:cNvPr id="43018" name="Line 8"/>
            <p:cNvSpPr>
              <a:spLocks noChangeShapeType="1"/>
            </p:cNvSpPr>
            <p:nvPr/>
          </p:nvSpPr>
          <p:spPr bwMode="auto">
            <a:xfrm flipH="1">
              <a:off x="2030" y="2415"/>
              <a:ext cx="368" cy="369"/>
            </a:xfrm>
            <a:prstGeom prst="line">
              <a:avLst/>
            </a:prstGeom>
            <a:noFill/>
            <a:ln w="38100" cap="sq">
              <a:solidFill>
                <a:srgbClr val="6600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3019" name="Line 9"/>
            <p:cNvSpPr>
              <a:spLocks noChangeShapeType="1"/>
            </p:cNvSpPr>
            <p:nvPr/>
          </p:nvSpPr>
          <p:spPr bwMode="auto">
            <a:xfrm>
              <a:off x="1888" y="2557"/>
              <a:ext cx="368" cy="0"/>
            </a:xfrm>
            <a:prstGeom prst="line">
              <a:avLst/>
            </a:prstGeom>
            <a:noFill/>
            <a:ln w="38100" cap="sq">
              <a:solidFill>
                <a:srgbClr val="6600FF"/>
              </a:solidFill>
              <a:round/>
              <a:headEnd type="oval" w="lg" len="lg"/>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3020" name="Text Box 10"/>
            <p:cNvSpPr txBox="1">
              <a:spLocks noChangeArrowheads="1"/>
            </p:cNvSpPr>
            <p:nvPr/>
          </p:nvSpPr>
          <p:spPr bwMode="auto">
            <a:xfrm>
              <a:off x="1689" y="2245"/>
              <a:ext cx="28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ClrTx/>
                <a:buFontTx/>
                <a:buNone/>
              </a:pPr>
              <a:r>
                <a:rPr lang="en-US" altLang="zh-CN" sz="2400">
                  <a:latin typeface="Times New Roman" panose="02020603050405020304" pitchFamily="18" charset="0"/>
                  <a:ea typeface="宋体" panose="02010600030101010101" pitchFamily="2" charset="-122"/>
                </a:rPr>
                <a:t>C</a:t>
              </a:r>
            </a:p>
          </p:txBody>
        </p:sp>
        <p:sp>
          <p:nvSpPr>
            <p:cNvPr id="43021" name="Line 11"/>
            <p:cNvSpPr>
              <a:spLocks noChangeShapeType="1"/>
            </p:cNvSpPr>
            <p:nvPr/>
          </p:nvSpPr>
          <p:spPr bwMode="auto">
            <a:xfrm flipH="1">
              <a:off x="3079" y="2443"/>
              <a:ext cx="368" cy="369"/>
            </a:xfrm>
            <a:prstGeom prst="line">
              <a:avLst/>
            </a:prstGeom>
            <a:noFill/>
            <a:ln w="38100" cap="sq">
              <a:solidFill>
                <a:srgbClr val="6600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3022" name="Line 12"/>
            <p:cNvSpPr>
              <a:spLocks noChangeShapeType="1"/>
            </p:cNvSpPr>
            <p:nvPr/>
          </p:nvSpPr>
          <p:spPr bwMode="auto">
            <a:xfrm flipH="1">
              <a:off x="3277" y="2614"/>
              <a:ext cx="368" cy="0"/>
            </a:xfrm>
            <a:prstGeom prst="line">
              <a:avLst/>
            </a:prstGeom>
            <a:noFill/>
            <a:ln w="38100" cap="sq">
              <a:solidFill>
                <a:srgbClr val="6600FF"/>
              </a:solidFill>
              <a:round/>
              <a:headEnd type="oval" w="lg" len="lg"/>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3023" name="Text Box 13"/>
            <p:cNvSpPr txBox="1">
              <a:spLocks noChangeArrowheads="1"/>
            </p:cNvSpPr>
            <p:nvPr/>
          </p:nvSpPr>
          <p:spPr bwMode="auto">
            <a:xfrm>
              <a:off x="3759" y="2472"/>
              <a:ext cx="28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ClrTx/>
                <a:buFontTx/>
                <a:buNone/>
              </a:pPr>
              <a:r>
                <a:rPr lang="en-US" altLang="zh-CN" sz="2400">
                  <a:latin typeface="Times New Roman" panose="02020603050405020304" pitchFamily="18" charset="0"/>
                  <a:ea typeface="宋体" panose="02010600030101010101" pitchFamily="2" charset="-122"/>
                </a:rPr>
                <a:t>D</a:t>
              </a:r>
            </a:p>
          </p:txBody>
        </p:sp>
        <p:sp>
          <p:nvSpPr>
            <p:cNvPr id="43024" name="Line 14"/>
            <p:cNvSpPr>
              <a:spLocks noChangeShapeType="1"/>
            </p:cNvSpPr>
            <p:nvPr/>
          </p:nvSpPr>
          <p:spPr bwMode="auto">
            <a:xfrm>
              <a:off x="2171" y="2813"/>
              <a:ext cx="823" cy="0"/>
            </a:xfrm>
            <a:prstGeom prst="line">
              <a:avLst/>
            </a:prstGeom>
            <a:noFill/>
            <a:ln w="38100" cap="sq">
              <a:solidFill>
                <a:srgbClr val="990099"/>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3025" name="Line 15"/>
            <p:cNvSpPr>
              <a:spLocks noChangeShapeType="1"/>
            </p:cNvSpPr>
            <p:nvPr/>
          </p:nvSpPr>
          <p:spPr bwMode="auto">
            <a:xfrm flipH="1">
              <a:off x="2001" y="2812"/>
              <a:ext cx="568" cy="567"/>
            </a:xfrm>
            <a:prstGeom prst="line">
              <a:avLst/>
            </a:prstGeom>
            <a:noFill/>
            <a:ln w="38100" cap="sq">
              <a:solidFill>
                <a:srgbClr val="990099"/>
              </a:solidFill>
              <a:round/>
              <a:headEnd type="none" w="sm" len="sm"/>
              <a:tailEnd type="oval"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3026" name="Text Box 16"/>
            <p:cNvSpPr txBox="1">
              <a:spLocks noChangeArrowheads="1"/>
            </p:cNvSpPr>
            <p:nvPr/>
          </p:nvSpPr>
          <p:spPr bwMode="auto">
            <a:xfrm>
              <a:off x="1803" y="3351"/>
              <a:ext cx="28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ClrTx/>
                <a:buFontTx/>
                <a:buNone/>
              </a:pPr>
              <a:r>
                <a:rPr lang="en-US" altLang="zh-CN" sz="2400">
                  <a:latin typeface="Times New Roman" panose="02020603050405020304" pitchFamily="18" charset="0"/>
                  <a:ea typeface="宋体" panose="02010600030101010101" pitchFamily="2" charset="-122"/>
                </a:rPr>
                <a:t>A</a:t>
              </a:r>
            </a:p>
          </p:txBody>
        </p:sp>
        <p:sp>
          <p:nvSpPr>
            <p:cNvPr id="43027" name="Line 17"/>
            <p:cNvSpPr>
              <a:spLocks noChangeShapeType="1"/>
            </p:cNvSpPr>
            <p:nvPr/>
          </p:nvSpPr>
          <p:spPr bwMode="auto">
            <a:xfrm>
              <a:off x="2823" y="3266"/>
              <a:ext cx="0" cy="255"/>
            </a:xfrm>
            <a:prstGeom prst="line">
              <a:avLst/>
            </a:prstGeom>
            <a:noFill/>
            <a:ln w="38100" cap="sq">
              <a:solidFill>
                <a:schemeClr val="tx1"/>
              </a:solidFill>
              <a:round/>
              <a:headEnd type="none" w="sm" len="sm"/>
              <a:tailEnd type="oval"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3028" name="Text Box 18"/>
            <p:cNvSpPr txBox="1">
              <a:spLocks noChangeArrowheads="1"/>
            </p:cNvSpPr>
            <p:nvPr/>
          </p:nvSpPr>
          <p:spPr bwMode="auto">
            <a:xfrm>
              <a:off x="2880" y="3407"/>
              <a:ext cx="28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ClrTx/>
                <a:buFontTx/>
                <a:buNone/>
              </a:pPr>
              <a:r>
                <a:rPr lang="en-US" altLang="zh-CN" sz="2400">
                  <a:latin typeface="Times New Roman" panose="02020603050405020304" pitchFamily="18" charset="0"/>
                  <a:ea typeface="宋体" panose="02010600030101010101" pitchFamily="2" charset="-122"/>
                </a:rPr>
                <a:t>E</a:t>
              </a:r>
            </a:p>
          </p:txBody>
        </p:sp>
      </p:grpSp>
      <p:graphicFrame>
        <p:nvGraphicFramePr>
          <p:cNvPr id="857107" name="Object 19"/>
          <p:cNvGraphicFramePr>
            <a:graphicFrameLocks noChangeAspect="1"/>
          </p:cNvGraphicFramePr>
          <p:nvPr/>
        </p:nvGraphicFramePr>
        <p:xfrm>
          <a:off x="2514600" y="4953000"/>
          <a:ext cx="4367213" cy="1417638"/>
        </p:xfrm>
        <a:graphic>
          <a:graphicData uri="http://schemas.openxmlformats.org/presentationml/2006/ole">
            <mc:AlternateContent xmlns:mc="http://schemas.openxmlformats.org/markup-compatibility/2006">
              <mc:Choice xmlns:v="urn:schemas-microsoft-com:vml" Requires="v">
                <p:oleObj spid="_x0000_s71696" name="公式" r:id="rId4" imgW="1409700" imgH="457200" progId="Equation.3">
                  <p:embed/>
                </p:oleObj>
              </mc:Choice>
              <mc:Fallback>
                <p:oleObj name="公式" r:id="rId4" imgW="1409700" imgH="4572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14600" y="4953000"/>
                        <a:ext cx="4367213" cy="1417638"/>
                      </a:xfrm>
                      <a:prstGeom prst="rect">
                        <a:avLst/>
                      </a:prstGeom>
                      <a:gradFill rotWithShape="1">
                        <a:gsLst>
                          <a:gs pos="0">
                            <a:srgbClr val="FFFF00"/>
                          </a:gs>
                          <a:gs pos="100000">
                            <a:srgbClr val="FFFFFF"/>
                          </a:gs>
                        </a:gsLst>
                        <a:lin ang="54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3013" name="Rectangle 20"/>
          <p:cNvSpPr>
            <a:spLocks noChangeArrowheads="1"/>
          </p:cNvSpPr>
          <p:nvPr/>
        </p:nvSpPr>
        <p:spPr bwMode="white">
          <a:xfrm>
            <a:off x="1143000" y="457200"/>
            <a:ext cx="7391400" cy="487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lang="zh-CN" altLang="en-US" sz="2400" b="1">
                <a:solidFill>
                  <a:schemeClr val="bg1"/>
                </a:solidFill>
                <a:latin typeface="Arial" panose="020B0604020202020204" pitchFamily="34" charset="0"/>
                <a:ea typeface="宋体" panose="02010600030101010101" pitchFamily="2" charset="-122"/>
              </a:rPr>
              <a:t>位置传感器</a:t>
            </a:r>
          </a:p>
        </p:txBody>
      </p:sp>
    </p:spTree>
    <p:extLst>
      <p:ext uri="{BB962C8B-B14F-4D97-AF65-F5344CB8AC3E}">
        <p14:creationId xmlns:p14="http://schemas.microsoft.com/office/powerpoint/2010/main" val="4006416137"/>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857107"/>
                                        </p:tgtEl>
                                        <p:attrNameLst>
                                          <p:attrName>style.visibility</p:attrName>
                                        </p:attrNameLst>
                                      </p:cBhvr>
                                      <p:to>
                                        <p:strVal val="visible"/>
                                      </p:to>
                                    </p:set>
                                    <p:animEffect transition="in" filter="dissolve">
                                      <p:cBhvr>
                                        <p:cTn id="7" dur="500"/>
                                        <p:tgtEl>
                                          <p:spTgt spid="8571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9138" name="Rectangle 2"/>
          <p:cNvSpPr>
            <a:spLocks noGrp="1" noChangeArrowheads="1"/>
          </p:cNvSpPr>
          <p:nvPr>
            <p:ph type="body" idx="1"/>
          </p:nvPr>
        </p:nvSpPr>
        <p:spPr>
          <a:xfrm>
            <a:off x="152400" y="3962400"/>
            <a:ext cx="8664575" cy="2743200"/>
          </a:xfrm>
        </p:spPr>
        <p:txBody>
          <a:bodyPr/>
          <a:lstStyle/>
          <a:p>
            <a:pPr algn="just" eaLnBrk="1" hangingPunct="1">
              <a:lnSpc>
                <a:spcPct val="110000"/>
              </a:lnSpc>
              <a:buFont typeface="Wingdings" panose="05000000000000000000" pitchFamily="2" charset="2"/>
              <a:buNone/>
            </a:pPr>
            <a:r>
              <a:rPr lang="zh-CN" altLang="en-US" sz="2400" b="1" smtClean="0">
                <a:latin typeface="Times New Roman" panose="02020603050405020304" pitchFamily="18" charset="0"/>
                <a:ea typeface="宋体" panose="02010600030101010101" pitchFamily="2" charset="-122"/>
              </a:rPr>
              <a:t>            </a:t>
            </a:r>
            <a:r>
              <a:rPr lang="zh-CN" altLang="en-US" sz="2400" b="1" smtClean="0">
                <a:solidFill>
                  <a:srgbClr val="6600FF"/>
                </a:solidFill>
                <a:latin typeface="Times New Roman" panose="02020603050405020304" pitchFamily="18" charset="0"/>
                <a:ea typeface="宋体" panose="02010600030101010101" pitchFamily="2" charset="-122"/>
              </a:rPr>
              <a:t>随着集成电路技术的发展</a:t>
            </a:r>
            <a:r>
              <a:rPr lang="en-US" altLang="zh-CN" sz="2400" b="1" smtClean="0">
                <a:solidFill>
                  <a:srgbClr val="6600FF"/>
                </a:solidFill>
                <a:latin typeface="Times New Roman" panose="02020603050405020304" pitchFamily="18" charset="0"/>
                <a:ea typeface="宋体" panose="02010600030101010101" pitchFamily="2" charset="-122"/>
              </a:rPr>
              <a:t>,1969</a:t>
            </a:r>
            <a:r>
              <a:rPr lang="zh-CN" altLang="en-US" sz="2400" b="1" smtClean="0">
                <a:solidFill>
                  <a:srgbClr val="6600FF"/>
                </a:solidFill>
                <a:latin typeface="Times New Roman" panose="02020603050405020304" pitchFamily="18" charset="0"/>
                <a:ea typeface="宋体" panose="02010600030101010101" pitchFamily="2" charset="-122"/>
              </a:rPr>
              <a:t>年贝尔实验室的</a:t>
            </a:r>
            <a:r>
              <a:rPr lang="en-US" altLang="zh-CN" sz="2400" b="1" smtClean="0">
                <a:solidFill>
                  <a:srgbClr val="6600FF"/>
                </a:solidFill>
                <a:latin typeface="Times New Roman" panose="02020603050405020304" pitchFamily="18" charset="0"/>
                <a:ea typeface="宋体" panose="02010600030101010101" pitchFamily="2" charset="-122"/>
              </a:rPr>
              <a:t>W.S.Doyle</a:t>
            </a:r>
            <a:r>
              <a:rPr lang="zh-CN" altLang="en-US" sz="2400" b="1" smtClean="0">
                <a:solidFill>
                  <a:srgbClr val="6600FF"/>
                </a:solidFill>
                <a:latin typeface="Times New Roman" panose="02020603050405020304" pitchFamily="18" charset="0"/>
                <a:ea typeface="宋体" panose="02010600030101010101" pitchFamily="2" charset="-122"/>
              </a:rPr>
              <a:t>和</a:t>
            </a:r>
            <a:r>
              <a:rPr lang="en-US" altLang="zh-CN" sz="2400" b="1" smtClean="0">
                <a:solidFill>
                  <a:srgbClr val="6600FF"/>
                </a:solidFill>
                <a:latin typeface="Times New Roman" panose="02020603050405020304" pitchFamily="18" charset="0"/>
                <a:ea typeface="宋体" panose="02010600030101010101" pitchFamily="2" charset="-122"/>
              </a:rPr>
              <a:t>G.Smith</a:t>
            </a:r>
            <a:r>
              <a:rPr lang="zh-CN" altLang="en-US" sz="2400" b="1" smtClean="0">
                <a:solidFill>
                  <a:srgbClr val="6600FF"/>
                </a:solidFill>
                <a:latin typeface="Times New Roman" panose="02020603050405020304" pitchFamily="18" charset="0"/>
                <a:ea typeface="宋体" panose="02010600030101010101" pitchFamily="2" charset="-122"/>
              </a:rPr>
              <a:t>发明了</a:t>
            </a:r>
            <a:r>
              <a:rPr lang="zh-CN" altLang="en-US" sz="2400" b="1" smtClean="0">
                <a:solidFill>
                  <a:srgbClr val="FF0000"/>
                </a:solidFill>
                <a:latin typeface="Times New Roman" panose="02020603050405020304" pitchFamily="18" charset="0"/>
                <a:ea typeface="宋体" panose="02010600030101010101" pitchFamily="2" charset="-122"/>
              </a:rPr>
              <a:t>电荷耦合器件</a:t>
            </a:r>
            <a:r>
              <a:rPr lang="en-US" altLang="zh-CN" sz="2400" b="1" smtClean="0">
                <a:solidFill>
                  <a:srgbClr val="FF0000"/>
                </a:solidFill>
                <a:latin typeface="Times New Roman" panose="02020603050405020304" pitchFamily="18" charset="0"/>
                <a:ea typeface="宋体" panose="02010600030101010101" pitchFamily="2" charset="-122"/>
              </a:rPr>
              <a:t>(Charge-Coupled-Devices)</a:t>
            </a:r>
            <a:r>
              <a:rPr lang="en-US" altLang="zh-CN" sz="2400" b="1" smtClean="0">
                <a:solidFill>
                  <a:srgbClr val="9933FF"/>
                </a:solidFill>
                <a:latin typeface="Times New Roman" panose="02020603050405020304" pitchFamily="18" charset="0"/>
                <a:ea typeface="宋体" panose="02010600030101010101" pitchFamily="2" charset="-122"/>
              </a:rPr>
              <a:t>,</a:t>
            </a:r>
            <a:r>
              <a:rPr lang="zh-CN" altLang="en-US" sz="2400" b="1" smtClean="0">
                <a:solidFill>
                  <a:srgbClr val="6600FF"/>
                </a:solidFill>
                <a:latin typeface="Times New Roman" panose="02020603050405020304" pitchFamily="18" charset="0"/>
                <a:ea typeface="宋体" panose="02010600030101010101" pitchFamily="2" charset="-122"/>
              </a:rPr>
              <a:t>缩写或简称</a:t>
            </a:r>
            <a:r>
              <a:rPr lang="en-US" altLang="zh-CN" sz="2400" b="1" smtClean="0">
                <a:solidFill>
                  <a:srgbClr val="FF0000"/>
                </a:solidFill>
                <a:latin typeface="Times New Roman" panose="02020603050405020304" pitchFamily="18" charset="0"/>
                <a:ea typeface="宋体" panose="02010600030101010101" pitchFamily="2" charset="-122"/>
              </a:rPr>
              <a:t>CCD</a:t>
            </a:r>
            <a:r>
              <a:rPr lang="zh-CN" altLang="en-US" sz="2400" b="1" smtClean="0">
                <a:solidFill>
                  <a:srgbClr val="6600FF"/>
                </a:solidFill>
                <a:latin typeface="Times New Roman" panose="02020603050405020304" pitchFamily="18" charset="0"/>
                <a:ea typeface="宋体" panose="02010600030101010101" pitchFamily="2" charset="-122"/>
              </a:rPr>
              <a:t>。</a:t>
            </a:r>
          </a:p>
          <a:p>
            <a:pPr algn="just" eaLnBrk="1" hangingPunct="1">
              <a:lnSpc>
                <a:spcPct val="110000"/>
              </a:lnSpc>
              <a:buFont typeface="Wingdings" panose="05000000000000000000" pitchFamily="2" charset="2"/>
              <a:buNone/>
            </a:pPr>
            <a:r>
              <a:rPr lang="zh-CN" altLang="en-US" sz="2400" b="1" smtClean="0">
                <a:latin typeface="Times New Roman" panose="02020603050405020304" pitchFamily="18" charset="0"/>
                <a:ea typeface="宋体" panose="02010600030101010101" pitchFamily="2" charset="-122"/>
              </a:rPr>
              <a:t>            由于它具有结构简单，制造工序少，功耗低，信噪比好等优点，因而日益受到人们的重视，它的用途广泛，包括</a:t>
            </a:r>
            <a:r>
              <a:rPr lang="zh-CN" altLang="en-US" sz="2400" b="1" smtClean="0">
                <a:solidFill>
                  <a:schemeClr val="accent1"/>
                </a:solidFill>
                <a:latin typeface="Times New Roman" panose="02020603050405020304" pitchFamily="18" charset="0"/>
                <a:ea typeface="宋体" panose="02010600030101010101" pitchFamily="2" charset="-122"/>
              </a:rPr>
              <a:t>工业检测，数码相机，电视摄像</a:t>
            </a:r>
            <a:r>
              <a:rPr lang="zh-CN" altLang="en-US" sz="2400" b="1" smtClean="0">
                <a:latin typeface="Times New Roman" panose="02020603050405020304" pitchFamily="18" charset="0"/>
                <a:ea typeface="宋体" panose="02010600030101010101" pitchFamily="2" charset="-122"/>
              </a:rPr>
              <a:t>等。 </a:t>
            </a:r>
          </a:p>
        </p:txBody>
      </p:sp>
      <p:pic>
        <p:nvPicPr>
          <p:cNvPr id="45059" name="Picture 3" descr="35e940df1b5e383f4854033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43200" y="1066800"/>
            <a:ext cx="3562350" cy="225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060" name="Rectangle 4"/>
          <p:cNvSpPr>
            <a:spLocks noChangeArrowheads="1"/>
          </p:cNvSpPr>
          <p:nvPr/>
        </p:nvSpPr>
        <p:spPr bwMode="auto">
          <a:xfrm>
            <a:off x="1752600" y="3429000"/>
            <a:ext cx="57499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lang="en-US" altLang="zh-CN" sz="2400">
                <a:solidFill>
                  <a:schemeClr val="accent1"/>
                </a:solidFill>
                <a:latin typeface="楷体_GB2312" pitchFamily="49" charset="-122"/>
                <a:ea typeface="楷体_GB2312" pitchFamily="49" charset="-122"/>
              </a:rPr>
              <a:t>CCD</a:t>
            </a:r>
            <a:r>
              <a:rPr lang="zh-CN" altLang="en-US" sz="2400">
                <a:solidFill>
                  <a:schemeClr val="accent1"/>
                </a:solidFill>
                <a:latin typeface="楷体_GB2312" pitchFamily="49" charset="-122"/>
                <a:ea typeface="楷体_GB2312" pitchFamily="49" charset="-122"/>
              </a:rPr>
              <a:t>发明者</a:t>
            </a:r>
            <a:r>
              <a:rPr lang="en-US" altLang="zh-CN" sz="2400">
                <a:solidFill>
                  <a:schemeClr val="accent1"/>
                </a:solidFill>
                <a:latin typeface="Arial" panose="020B0604020202020204" pitchFamily="34" charset="0"/>
                <a:ea typeface="楷体_GB2312" pitchFamily="49" charset="-122"/>
              </a:rPr>
              <a:t>——</a:t>
            </a:r>
            <a:r>
              <a:rPr lang="zh-CN" altLang="en-US" sz="2400">
                <a:solidFill>
                  <a:schemeClr val="accent1"/>
                </a:solidFill>
                <a:latin typeface="楷体_GB2312" pitchFamily="49" charset="-122"/>
                <a:ea typeface="楷体_GB2312" pitchFamily="49" charset="-122"/>
              </a:rPr>
              <a:t>维拉</a:t>
            </a:r>
            <a:r>
              <a:rPr lang="en-US" altLang="zh-CN" sz="2400">
                <a:solidFill>
                  <a:schemeClr val="accent1"/>
                </a:solidFill>
                <a:latin typeface="Arial" panose="020B0604020202020204" pitchFamily="34" charset="0"/>
                <a:ea typeface="楷体_GB2312" pitchFamily="49" charset="-122"/>
              </a:rPr>
              <a:t>·</a:t>
            </a:r>
            <a:r>
              <a:rPr lang="zh-CN" altLang="en-US" sz="2400">
                <a:solidFill>
                  <a:schemeClr val="accent1"/>
                </a:solidFill>
                <a:latin typeface="楷体_GB2312" pitchFamily="49" charset="-122"/>
                <a:ea typeface="楷体_GB2312" pitchFamily="49" charset="-122"/>
              </a:rPr>
              <a:t>博伊尔和乔治</a:t>
            </a:r>
            <a:r>
              <a:rPr lang="en-US" altLang="zh-CN" sz="2400">
                <a:solidFill>
                  <a:schemeClr val="accent1"/>
                </a:solidFill>
                <a:latin typeface="Arial" panose="020B0604020202020204" pitchFamily="34" charset="0"/>
                <a:ea typeface="楷体_GB2312" pitchFamily="49" charset="-122"/>
              </a:rPr>
              <a:t>·</a:t>
            </a:r>
            <a:r>
              <a:rPr lang="zh-CN" altLang="en-US" sz="2400">
                <a:solidFill>
                  <a:schemeClr val="accent1"/>
                </a:solidFill>
                <a:latin typeface="楷体_GB2312" pitchFamily="49" charset="-122"/>
                <a:ea typeface="楷体_GB2312" pitchFamily="49" charset="-122"/>
              </a:rPr>
              <a:t>史密斯</a:t>
            </a:r>
            <a:r>
              <a:rPr lang="zh-CN" altLang="en-US" sz="1800">
                <a:latin typeface="Arial" panose="020B0604020202020204" pitchFamily="34" charset="0"/>
                <a:ea typeface="宋体" panose="02010600030101010101" pitchFamily="2" charset="-122"/>
              </a:rPr>
              <a:t> </a:t>
            </a:r>
          </a:p>
        </p:txBody>
      </p:sp>
      <p:sp>
        <p:nvSpPr>
          <p:cNvPr id="45061" name="Rectangle 5"/>
          <p:cNvSpPr>
            <a:spLocks noChangeArrowheads="1"/>
          </p:cNvSpPr>
          <p:nvPr/>
        </p:nvSpPr>
        <p:spPr bwMode="white">
          <a:xfrm>
            <a:off x="1143000" y="457200"/>
            <a:ext cx="7391400" cy="487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lang="zh-CN" altLang="en-US" sz="2400" b="1">
                <a:solidFill>
                  <a:schemeClr val="bg1"/>
                </a:solidFill>
                <a:latin typeface="Arial" panose="020B0604020202020204" pitchFamily="34" charset="0"/>
                <a:ea typeface="宋体" panose="02010600030101010101" pitchFamily="2" charset="-122"/>
              </a:rPr>
              <a:t>电荷耦合器</a:t>
            </a:r>
            <a:r>
              <a:rPr lang="en-US" altLang="zh-CN" sz="2400" b="1">
                <a:solidFill>
                  <a:schemeClr val="bg1"/>
                </a:solidFill>
                <a:latin typeface="Arial" panose="020B0604020202020204" pitchFamily="34" charset="0"/>
                <a:ea typeface="宋体" panose="02010600030101010101" pitchFamily="2" charset="-122"/>
              </a:rPr>
              <a:t>(CCD)</a:t>
            </a:r>
          </a:p>
        </p:txBody>
      </p:sp>
    </p:spTree>
    <p:extLst>
      <p:ext uri="{BB962C8B-B14F-4D97-AF65-F5344CB8AC3E}">
        <p14:creationId xmlns:p14="http://schemas.microsoft.com/office/powerpoint/2010/main" val="263966517"/>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859138">
                                            <p:txEl>
                                              <p:pRg st="0" end="0"/>
                                            </p:txEl>
                                          </p:spTgt>
                                        </p:tgtEl>
                                        <p:attrNameLst>
                                          <p:attrName>style.visibility</p:attrName>
                                        </p:attrNameLst>
                                      </p:cBhvr>
                                      <p:to>
                                        <p:strVal val="visible"/>
                                      </p:to>
                                    </p:set>
                                    <p:animEffect transition="in" filter="blinds(horizontal)">
                                      <p:cBhvr>
                                        <p:cTn id="7" dur="500"/>
                                        <p:tgtEl>
                                          <p:spTgt spid="859138">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859138">
                                            <p:txEl>
                                              <p:pRg st="1" end="1"/>
                                            </p:txEl>
                                          </p:spTgt>
                                        </p:tgtEl>
                                        <p:attrNameLst>
                                          <p:attrName>style.visibility</p:attrName>
                                        </p:attrNameLst>
                                      </p:cBhvr>
                                      <p:to>
                                        <p:strVal val="visible"/>
                                      </p:to>
                                    </p:set>
                                    <p:animEffect transition="in" filter="blinds(horizontal)">
                                      <p:cBhvr>
                                        <p:cTn id="12" dur="500"/>
                                        <p:tgtEl>
                                          <p:spTgt spid="85913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body" idx="1"/>
          </p:nvPr>
        </p:nvSpPr>
        <p:spPr>
          <a:xfrm>
            <a:off x="304800" y="1295400"/>
            <a:ext cx="8458200" cy="1371600"/>
          </a:xfrm>
        </p:spPr>
        <p:txBody>
          <a:bodyPr/>
          <a:lstStyle/>
          <a:p>
            <a:pPr eaLnBrk="1" hangingPunct="1">
              <a:lnSpc>
                <a:spcPct val="105000"/>
              </a:lnSpc>
              <a:spcBef>
                <a:spcPct val="45000"/>
              </a:spcBef>
            </a:pPr>
            <a:r>
              <a:rPr lang="en-US" altLang="zh-CN" b="1" smtClean="0">
                <a:solidFill>
                  <a:srgbClr val="FF0000"/>
                </a:solidFill>
                <a:ea typeface="宋体" panose="02010600030101010101" pitchFamily="2" charset="-122"/>
              </a:rPr>
              <a:t>MOS </a:t>
            </a:r>
            <a:r>
              <a:rPr lang="zh-CN" altLang="en-US" b="1" smtClean="0">
                <a:solidFill>
                  <a:srgbClr val="FF0000"/>
                </a:solidFill>
                <a:ea typeface="宋体" panose="02010600030101010101" pitchFamily="2" charset="-122"/>
              </a:rPr>
              <a:t>光敏元</a:t>
            </a:r>
            <a:endParaRPr lang="zh-CN" altLang="en-US" b="1" smtClean="0">
              <a:solidFill>
                <a:schemeClr val="tx2"/>
              </a:solidFill>
              <a:ea typeface="宋体" panose="02010600030101010101" pitchFamily="2" charset="-122"/>
            </a:endParaRPr>
          </a:p>
          <a:p>
            <a:pPr eaLnBrk="1" hangingPunct="1">
              <a:lnSpc>
                <a:spcPct val="105000"/>
              </a:lnSpc>
              <a:spcBef>
                <a:spcPct val="45000"/>
              </a:spcBef>
              <a:buFont typeface="Wingdings" panose="05000000000000000000" pitchFamily="2" charset="2"/>
              <a:buNone/>
            </a:pPr>
            <a:r>
              <a:rPr lang="zh-CN" altLang="en-US" sz="2400" b="1" smtClean="0">
                <a:solidFill>
                  <a:schemeClr val="tx2"/>
                </a:solidFill>
                <a:ea typeface="宋体" panose="02010600030101010101" pitchFamily="2" charset="-122"/>
              </a:rPr>
              <a:t>  构成</a:t>
            </a:r>
            <a:r>
              <a:rPr lang="en-US" altLang="zh-CN" sz="2400" b="1" smtClean="0">
                <a:solidFill>
                  <a:schemeClr val="tx2"/>
                </a:solidFill>
                <a:ea typeface="宋体" panose="02010600030101010101" pitchFamily="2" charset="-122"/>
              </a:rPr>
              <a:t>CCD</a:t>
            </a:r>
            <a:r>
              <a:rPr lang="zh-CN" altLang="en-US" sz="2400" b="1" smtClean="0">
                <a:solidFill>
                  <a:schemeClr val="tx2"/>
                </a:solidFill>
                <a:ea typeface="宋体" panose="02010600030101010101" pitchFamily="2" charset="-122"/>
              </a:rPr>
              <a:t>的基本单元是</a:t>
            </a:r>
            <a:r>
              <a:rPr lang="en-US" altLang="zh-CN" sz="2400" b="1" smtClean="0">
                <a:solidFill>
                  <a:schemeClr val="tx2"/>
                </a:solidFill>
                <a:ea typeface="宋体" panose="02010600030101010101" pitchFamily="2" charset="-122"/>
              </a:rPr>
              <a:t>MOS(</a:t>
            </a:r>
            <a:r>
              <a:rPr lang="zh-CN" altLang="en-US" sz="2400" b="1" u="sng" smtClean="0">
                <a:solidFill>
                  <a:schemeClr val="tx2"/>
                </a:solidFill>
                <a:ea typeface="宋体" panose="02010600030101010101" pitchFamily="2" charset="-122"/>
              </a:rPr>
              <a:t>金属</a:t>
            </a:r>
            <a:r>
              <a:rPr lang="en-US" altLang="zh-CN" sz="2400" b="1" u="sng" smtClean="0">
                <a:solidFill>
                  <a:schemeClr val="tx2"/>
                </a:solidFill>
                <a:ea typeface="宋体" panose="02010600030101010101" pitchFamily="2" charset="-122"/>
              </a:rPr>
              <a:t>—</a:t>
            </a:r>
            <a:r>
              <a:rPr lang="zh-CN" altLang="en-US" sz="2400" b="1" u="sng" smtClean="0">
                <a:solidFill>
                  <a:schemeClr val="tx2"/>
                </a:solidFill>
                <a:ea typeface="宋体" panose="02010600030101010101" pitchFamily="2" charset="-122"/>
              </a:rPr>
              <a:t>氧化物</a:t>
            </a:r>
            <a:r>
              <a:rPr lang="en-US" altLang="zh-CN" sz="2400" b="1" u="sng" smtClean="0">
                <a:solidFill>
                  <a:schemeClr val="tx2"/>
                </a:solidFill>
                <a:ea typeface="宋体" panose="02010600030101010101" pitchFamily="2" charset="-122"/>
              </a:rPr>
              <a:t>—</a:t>
            </a:r>
            <a:r>
              <a:rPr lang="zh-CN" altLang="en-US" sz="2400" b="1" u="sng" smtClean="0">
                <a:solidFill>
                  <a:schemeClr val="tx2"/>
                </a:solidFill>
                <a:ea typeface="宋体" panose="02010600030101010101" pitchFamily="2" charset="-122"/>
              </a:rPr>
              <a:t>半导体</a:t>
            </a:r>
            <a:r>
              <a:rPr lang="en-US" altLang="zh-CN" sz="2400" b="1" smtClean="0">
                <a:solidFill>
                  <a:schemeClr val="tx2"/>
                </a:solidFill>
                <a:ea typeface="宋体" panose="02010600030101010101" pitchFamily="2" charset="-122"/>
              </a:rPr>
              <a:t>)</a:t>
            </a:r>
            <a:r>
              <a:rPr lang="zh-CN" altLang="en-US" sz="2400" b="1" smtClean="0">
                <a:solidFill>
                  <a:schemeClr val="tx2"/>
                </a:solidFill>
                <a:ea typeface="宋体" panose="02010600030101010101" pitchFamily="2" charset="-122"/>
              </a:rPr>
              <a:t>结构。</a:t>
            </a:r>
          </a:p>
        </p:txBody>
      </p:sp>
      <p:sp>
        <p:nvSpPr>
          <p:cNvPr id="46083" name="Rectangle 3"/>
          <p:cNvSpPr>
            <a:spLocks noChangeArrowheads="1"/>
          </p:cNvSpPr>
          <p:nvPr/>
        </p:nvSpPr>
        <p:spPr bwMode="white">
          <a:xfrm>
            <a:off x="1143000" y="457200"/>
            <a:ext cx="7391400" cy="487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lang="zh-CN" altLang="en-US" sz="2400" b="1">
                <a:solidFill>
                  <a:schemeClr val="bg1"/>
                </a:solidFill>
                <a:latin typeface="Arial" panose="020B0604020202020204" pitchFamily="34" charset="0"/>
                <a:ea typeface="宋体" panose="02010600030101010101" pitchFamily="2" charset="-122"/>
              </a:rPr>
              <a:t>电荷耦合器</a:t>
            </a:r>
            <a:r>
              <a:rPr lang="en-US" altLang="zh-CN" sz="2400" b="1">
                <a:solidFill>
                  <a:schemeClr val="bg1"/>
                </a:solidFill>
                <a:latin typeface="Arial" panose="020B0604020202020204" pitchFamily="34" charset="0"/>
                <a:ea typeface="宋体" panose="02010600030101010101" pitchFamily="2" charset="-122"/>
              </a:rPr>
              <a:t>(CCD)</a:t>
            </a:r>
          </a:p>
        </p:txBody>
      </p:sp>
      <p:pic>
        <p:nvPicPr>
          <p:cNvPr id="860164" name="Picture 4" descr="图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6207" r="5518" b="17819"/>
          <a:stretch>
            <a:fillRect/>
          </a:stretch>
        </p:blipFill>
        <p:spPr bwMode="auto">
          <a:xfrm>
            <a:off x="1447800" y="2667000"/>
            <a:ext cx="6172200" cy="3733800"/>
          </a:xfrm>
          <a:prstGeom prst="rect">
            <a:avLst/>
          </a:prstGeom>
          <a:gradFill rotWithShape="1">
            <a:gsLst>
              <a:gs pos="0">
                <a:srgbClr val="CCFF99"/>
              </a:gs>
              <a:gs pos="50000">
                <a:srgbClr val="FFFFFF"/>
              </a:gs>
              <a:gs pos="100000">
                <a:srgbClr val="CCFF99"/>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09873210"/>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8601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1186" name="Rectangle 2"/>
          <p:cNvSpPr>
            <a:spLocks noGrp="1" noChangeArrowheads="1"/>
          </p:cNvSpPr>
          <p:nvPr>
            <p:ph type="body" idx="1"/>
          </p:nvPr>
        </p:nvSpPr>
        <p:spPr>
          <a:xfrm>
            <a:off x="0" y="4267200"/>
            <a:ext cx="9144000" cy="2286000"/>
          </a:xfrm>
        </p:spPr>
        <p:txBody>
          <a:bodyPr/>
          <a:lstStyle/>
          <a:p>
            <a:pPr eaLnBrk="1" hangingPunct="1">
              <a:lnSpc>
                <a:spcPct val="120000"/>
              </a:lnSpc>
              <a:spcBef>
                <a:spcPct val="0"/>
              </a:spcBef>
            </a:pPr>
            <a:r>
              <a:rPr lang="zh-CN" altLang="en-US" sz="2000" b="1" smtClean="0">
                <a:solidFill>
                  <a:schemeClr val="tx2"/>
                </a:solidFill>
                <a:ea typeface="宋体" panose="02010600030101010101" pitchFamily="2" charset="-122"/>
              </a:rPr>
              <a:t>在栅极加正偏压之前，</a:t>
            </a:r>
            <a:r>
              <a:rPr lang="en-US" altLang="zh-CN" sz="2000" b="1" smtClean="0">
                <a:solidFill>
                  <a:schemeClr val="tx2"/>
                </a:solidFill>
                <a:ea typeface="宋体" panose="02010600030101010101" pitchFamily="2" charset="-122"/>
              </a:rPr>
              <a:t>P</a:t>
            </a:r>
            <a:r>
              <a:rPr lang="zh-CN" altLang="en-US" sz="2000" b="1" smtClean="0">
                <a:solidFill>
                  <a:schemeClr val="tx2"/>
                </a:solidFill>
                <a:ea typeface="宋体" panose="02010600030101010101" pitchFamily="2" charset="-122"/>
              </a:rPr>
              <a:t>型半导体中的空穴（多子）的分布是均匀的。</a:t>
            </a:r>
          </a:p>
          <a:p>
            <a:pPr eaLnBrk="1" hangingPunct="1">
              <a:lnSpc>
                <a:spcPct val="120000"/>
              </a:lnSpc>
              <a:spcBef>
                <a:spcPct val="0"/>
              </a:spcBef>
            </a:pPr>
            <a:r>
              <a:rPr lang="zh-CN" altLang="en-US" sz="2000" b="1" smtClean="0">
                <a:solidFill>
                  <a:schemeClr val="tx2"/>
                </a:solidFill>
                <a:ea typeface="宋体" panose="02010600030101010101" pitchFamily="2" charset="-122"/>
              </a:rPr>
              <a:t>加正偏压后，空穴被排斥而产生</a:t>
            </a:r>
            <a:r>
              <a:rPr lang="zh-CN" altLang="en-US" sz="2000" b="1" smtClean="0">
                <a:solidFill>
                  <a:srgbClr val="FF0000"/>
                </a:solidFill>
                <a:ea typeface="宋体" panose="02010600030101010101" pitchFamily="2" charset="-122"/>
              </a:rPr>
              <a:t>耗尽区</a:t>
            </a:r>
            <a:r>
              <a:rPr lang="zh-CN" altLang="en-US" sz="2000" b="1" smtClean="0">
                <a:solidFill>
                  <a:schemeClr val="tx2"/>
                </a:solidFill>
                <a:ea typeface="宋体" panose="02010600030101010101" pitchFamily="2" charset="-122"/>
              </a:rPr>
              <a:t>，偏压增加，耗尽区向内延伸。</a:t>
            </a:r>
          </a:p>
          <a:p>
            <a:pPr eaLnBrk="1" hangingPunct="1">
              <a:lnSpc>
                <a:spcPct val="120000"/>
              </a:lnSpc>
              <a:spcBef>
                <a:spcPct val="0"/>
              </a:spcBef>
            </a:pPr>
            <a:r>
              <a:rPr lang="zh-CN" altLang="en-US" sz="2000" b="1" smtClean="0">
                <a:solidFill>
                  <a:schemeClr val="tx2"/>
                </a:solidFill>
                <a:ea typeface="宋体" panose="02010600030101010101" pitchFamily="2" charset="-122"/>
              </a:rPr>
              <a:t>当</a:t>
            </a:r>
            <a:r>
              <a:rPr lang="en-US" altLang="zh-CN" sz="2000" b="1" smtClean="0">
                <a:solidFill>
                  <a:schemeClr val="tx2"/>
                </a:solidFill>
                <a:ea typeface="宋体" panose="02010600030101010101" pitchFamily="2" charset="-122"/>
              </a:rPr>
              <a:t>U</a:t>
            </a:r>
            <a:r>
              <a:rPr lang="en-US" altLang="zh-CN" sz="2000" b="1" baseline="-25000" smtClean="0">
                <a:solidFill>
                  <a:schemeClr val="tx2"/>
                </a:solidFill>
                <a:ea typeface="宋体" panose="02010600030101010101" pitchFamily="2" charset="-122"/>
              </a:rPr>
              <a:t>G</a:t>
            </a:r>
            <a:r>
              <a:rPr lang="zh-CN" altLang="en-US" sz="2000" b="1" smtClean="0">
                <a:solidFill>
                  <a:schemeClr val="tx2"/>
                </a:solidFill>
                <a:ea typeface="宋体" panose="02010600030101010101" pitchFamily="2" charset="-122"/>
              </a:rPr>
              <a:t>＞ </a:t>
            </a:r>
            <a:r>
              <a:rPr lang="en-US" altLang="zh-CN" sz="2000" b="1" smtClean="0">
                <a:solidFill>
                  <a:schemeClr val="tx2"/>
                </a:solidFill>
                <a:ea typeface="宋体" panose="02010600030101010101" pitchFamily="2" charset="-122"/>
              </a:rPr>
              <a:t>U</a:t>
            </a:r>
            <a:r>
              <a:rPr lang="en-US" altLang="zh-CN" sz="2000" b="1" baseline="-25000" smtClean="0">
                <a:solidFill>
                  <a:schemeClr val="tx2"/>
                </a:solidFill>
                <a:ea typeface="宋体" panose="02010600030101010101" pitchFamily="2" charset="-122"/>
              </a:rPr>
              <a:t>th</a:t>
            </a:r>
            <a:r>
              <a:rPr lang="zh-CN" altLang="en-US" sz="2000" b="1" smtClean="0">
                <a:solidFill>
                  <a:schemeClr val="tx2"/>
                </a:solidFill>
                <a:ea typeface="宋体" panose="02010600030101010101" pitchFamily="2" charset="-122"/>
              </a:rPr>
              <a:t>时，半导体与绝缘体界面上的电势变得非常高，以致于将半导体内的电子</a:t>
            </a:r>
            <a:r>
              <a:rPr lang="en-US" altLang="zh-CN" sz="2000" b="1" smtClean="0">
                <a:solidFill>
                  <a:schemeClr val="tx2"/>
                </a:solidFill>
                <a:ea typeface="宋体" panose="02010600030101010101" pitchFamily="2" charset="-122"/>
              </a:rPr>
              <a:t>(</a:t>
            </a:r>
            <a:r>
              <a:rPr lang="zh-CN" altLang="en-US" sz="2000" b="1" smtClean="0">
                <a:solidFill>
                  <a:schemeClr val="tx2"/>
                </a:solidFill>
                <a:ea typeface="宋体" panose="02010600030101010101" pitchFamily="2" charset="-122"/>
              </a:rPr>
              <a:t>少子</a:t>
            </a:r>
            <a:r>
              <a:rPr lang="en-US" altLang="zh-CN" sz="2000" b="1" smtClean="0">
                <a:solidFill>
                  <a:schemeClr val="tx2"/>
                </a:solidFill>
                <a:ea typeface="宋体" panose="02010600030101010101" pitchFamily="2" charset="-122"/>
              </a:rPr>
              <a:t>)</a:t>
            </a:r>
            <a:r>
              <a:rPr lang="zh-CN" altLang="en-US" sz="2000" b="1" smtClean="0">
                <a:solidFill>
                  <a:schemeClr val="tx2"/>
                </a:solidFill>
                <a:ea typeface="宋体" panose="02010600030101010101" pitchFamily="2" charset="-122"/>
              </a:rPr>
              <a:t>吸引到表面，形成一层极薄但电荷浓度很高的</a:t>
            </a:r>
            <a:r>
              <a:rPr lang="zh-CN" altLang="en-US" sz="2000" b="1" smtClean="0">
                <a:solidFill>
                  <a:srgbClr val="FF0000"/>
                </a:solidFill>
                <a:ea typeface="宋体" panose="02010600030101010101" pitchFamily="2" charset="-122"/>
              </a:rPr>
              <a:t>反型层</a:t>
            </a:r>
            <a:r>
              <a:rPr lang="zh-CN" altLang="en-US" sz="2000" b="1" smtClean="0">
                <a:solidFill>
                  <a:schemeClr val="tx2"/>
                </a:solidFill>
                <a:ea typeface="宋体" panose="02010600030101010101" pitchFamily="2" charset="-122"/>
              </a:rPr>
              <a:t>。</a:t>
            </a:r>
          </a:p>
          <a:p>
            <a:pPr eaLnBrk="1" hangingPunct="1">
              <a:lnSpc>
                <a:spcPct val="120000"/>
              </a:lnSpc>
              <a:spcBef>
                <a:spcPct val="0"/>
              </a:spcBef>
            </a:pPr>
            <a:r>
              <a:rPr lang="zh-CN" altLang="en-US" sz="2000" b="1" smtClean="0">
                <a:solidFill>
                  <a:schemeClr val="tx2"/>
                </a:solidFill>
                <a:ea typeface="宋体" panose="02010600030101010101" pitchFamily="2" charset="-122"/>
              </a:rPr>
              <a:t>光照射到光敏元上时，会产生</a:t>
            </a:r>
            <a:r>
              <a:rPr lang="zh-CN" altLang="en-US" sz="2000" b="1" smtClean="0">
                <a:solidFill>
                  <a:srgbClr val="FF0000"/>
                </a:solidFill>
                <a:ea typeface="宋体" panose="02010600030101010101" pitchFamily="2" charset="-122"/>
              </a:rPr>
              <a:t>电子</a:t>
            </a:r>
            <a:r>
              <a:rPr lang="en-US" altLang="zh-CN" sz="2000" b="1" smtClean="0">
                <a:solidFill>
                  <a:srgbClr val="FF0000"/>
                </a:solidFill>
                <a:ea typeface="宋体" panose="02010600030101010101" pitchFamily="2" charset="-122"/>
              </a:rPr>
              <a:t>—</a:t>
            </a:r>
            <a:r>
              <a:rPr lang="zh-CN" altLang="en-US" sz="2000" b="1" smtClean="0">
                <a:solidFill>
                  <a:srgbClr val="FF0000"/>
                </a:solidFill>
                <a:ea typeface="宋体" panose="02010600030101010101" pitchFamily="2" charset="-122"/>
              </a:rPr>
              <a:t>空穴对</a:t>
            </a:r>
            <a:r>
              <a:rPr lang="zh-CN" altLang="en-US" sz="2000" b="1" smtClean="0">
                <a:solidFill>
                  <a:schemeClr val="tx2"/>
                </a:solidFill>
                <a:ea typeface="宋体" panose="02010600030101010101" pitchFamily="2" charset="-122"/>
              </a:rPr>
              <a:t>，即</a:t>
            </a:r>
            <a:r>
              <a:rPr lang="zh-CN" altLang="en-US" sz="2000" b="1" smtClean="0">
                <a:solidFill>
                  <a:srgbClr val="FF0000"/>
                </a:solidFill>
                <a:ea typeface="宋体" panose="02010600030101010101" pitchFamily="2" charset="-122"/>
              </a:rPr>
              <a:t>光生电荷</a:t>
            </a:r>
            <a:r>
              <a:rPr lang="zh-CN" altLang="en-US" sz="2000" b="1" smtClean="0">
                <a:solidFill>
                  <a:schemeClr val="tx2"/>
                </a:solidFill>
                <a:ea typeface="宋体" panose="02010600030101010101" pitchFamily="2" charset="-122"/>
              </a:rPr>
              <a:t>。</a:t>
            </a:r>
          </a:p>
          <a:p>
            <a:pPr eaLnBrk="1" hangingPunct="1">
              <a:lnSpc>
                <a:spcPct val="120000"/>
              </a:lnSpc>
              <a:spcBef>
                <a:spcPct val="0"/>
              </a:spcBef>
            </a:pPr>
            <a:r>
              <a:rPr lang="zh-CN" altLang="en-US" sz="2000" b="1" smtClean="0">
                <a:solidFill>
                  <a:schemeClr val="tx2"/>
                </a:solidFill>
                <a:ea typeface="宋体" panose="02010600030101010101" pitchFamily="2" charset="-122"/>
              </a:rPr>
              <a:t>电子被吸引并存储，实现</a:t>
            </a:r>
            <a:r>
              <a:rPr lang="zh-CN" altLang="en-US" sz="2000" b="1" smtClean="0">
                <a:solidFill>
                  <a:srgbClr val="FF0000"/>
                </a:solidFill>
                <a:ea typeface="宋体" panose="02010600030101010101" pitchFamily="2" charset="-122"/>
              </a:rPr>
              <a:t>光电转换</a:t>
            </a:r>
            <a:r>
              <a:rPr lang="zh-CN" altLang="en-US" sz="2000" b="1" smtClean="0">
                <a:solidFill>
                  <a:schemeClr val="tx2"/>
                </a:solidFill>
                <a:ea typeface="宋体" panose="02010600030101010101" pitchFamily="2" charset="-122"/>
              </a:rPr>
              <a:t>和对光照的</a:t>
            </a:r>
            <a:r>
              <a:rPr lang="zh-CN" altLang="en-US" sz="2000" b="1" smtClean="0">
                <a:solidFill>
                  <a:srgbClr val="FF0000"/>
                </a:solidFill>
                <a:ea typeface="宋体" panose="02010600030101010101" pitchFamily="2" charset="-122"/>
              </a:rPr>
              <a:t>记忆</a:t>
            </a:r>
            <a:r>
              <a:rPr lang="zh-CN" altLang="en-US" sz="2000" b="1" smtClean="0">
                <a:solidFill>
                  <a:schemeClr val="tx2"/>
                </a:solidFill>
                <a:ea typeface="宋体" panose="02010600030101010101" pitchFamily="2" charset="-122"/>
              </a:rPr>
              <a:t>。</a:t>
            </a:r>
          </a:p>
        </p:txBody>
      </p:sp>
      <p:grpSp>
        <p:nvGrpSpPr>
          <p:cNvPr id="47107" name="Group 3"/>
          <p:cNvGrpSpPr>
            <a:grpSpLocks/>
          </p:cNvGrpSpPr>
          <p:nvPr/>
        </p:nvGrpSpPr>
        <p:grpSpPr bwMode="auto">
          <a:xfrm>
            <a:off x="1219200" y="1558925"/>
            <a:ext cx="7038975" cy="2555875"/>
            <a:chOff x="960" y="1058"/>
            <a:chExt cx="4434" cy="1610"/>
          </a:xfrm>
        </p:grpSpPr>
        <p:pic>
          <p:nvPicPr>
            <p:cNvPr id="47111"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t="5553" b="17374"/>
            <a:stretch>
              <a:fillRect/>
            </a:stretch>
          </p:blipFill>
          <p:spPr bwMode="auto">
            <a:xfrm>
              <a:off x="960" y="1058"/>
              <a:ext cx="4434" cy="1610"/>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7112" name="Line 5"/>
            <p:cNvSpPr>
              <a:spLocks noChangeAspect="1" noChangeShapeType="1"/>
            </p:cNvSpPr>
            <p:nvPr/>
          </p:nvSpPr>
          <p:spPr bwMode="auto">
            <a:xfrm>
              <a:off x="4472" y="1706"/>
              <a:ext cx="407" cy="0"/>
            </a:xfrm>
            <a:prstGeom prst="line">
              <a:avLst/>
            </a:prstGeom>
            <a:noFill/>
            <a:ln w="28575">
              <a:solidFill>
                <a:srgbClr val="FF0000"/>
              </a:solidFill>
              <a:prstDash val="dash"/>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sp>
        <p:nvSpPr>
          <p:cNvPr id="47108" name="Rectangle 6"/>
          <p:cNvSpPr>
            <a:spLocks noGrp="1" noChangeArrowheads="1"/>
          </p:cNvSpPr>
          <p:nvPr>
            <p:ph type="title"/>
          </p:nvPr>
        </p:nvSpPr>
        <p:spPr>
          <a:xfrm>
            <a:off x="152400" y="1219200"/>
            <a:ext cx="2971800" cy="307975"/>
          </a:xfrm>
          <a:noFill/>
        </p:spPr>
        <p:txBody>
          <a:bodyPr/>
          <a:lstStyle/>
          <a:p>
            <a:pPr eaLnBrk="1" hangingPunct="1"/>
            <a:r>
              <a:rPr lang="zh-CN" altLang="en-US" sz="2400" b="0" smtClean="0">
                <a:solidFill>
                  <a:srgbClr val="FF0000"/>
                </a:solidFill>
                <a:ea typeface="黑体" panose="02010609060101010101" pitchFamily="49" charset="-122"/>
              </a:rPr>
              <a:t>电荷的产生和存储</a:t>
            </a:r>
            <a:r>
              <a:rPr lang="zh-CN" altLang="en-US" sz="2400" b="0" smtClean="0">
                <a:solidFill>
                  <a:srgbClr val="990033"/>
                </a:solidFill>
                <a:ea typeface="黑体" panose="02010609060101010101" pitchFamily="49" charset="-122"/>
              </a:rPr>
              <a:t> </a:t>
            </a:r>
          </a:p>
        </p:txBody>
      </p:sp>
      <p:sp>
        <p:nvSpPr>
          <p:cNvPr id="47109" name="Rectangle 7"/>
          <p:cNvSpPr>
            <a:spLocks noChangeArrowheads="1"/>
          </p:cNvSpPr>
          <p:nvPr/>
        </p:nvSpPr>
        <p:spPr bwMode="white">
          <a:xfrm>
            <a:off x="1143000" y="457200"/>
            <a:ext cx="7391400" cy="487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lang="zh-CN" altLang="en-US" sz="2400" b="1">
                <a:solidFill>
                  <a:schemeClr val="bg1"/>
                </a:solidFill>
                <a:latin typeface="Arial" panose="020B0604020202020204" pitchFamily="34" charset="0"/>
                <a:ea typeface="宋体" panose="02010600030101010101" pitchFamily="2" charset="-122"/>
              </a:rPr>
              <a:t>电荷耦合器</a:t>
            </a:r>
            <a:r>
              <a:rPr lang="en-US" altLang="zh-CN" sz="2400" b="1">
                <a:solidFill>
                  <a:schemeClr val="bg1"/>
                </a:solidFill>
                <a:latin typeface="Arial" panose="020B0604020202020204" pitchFamily="34" charset="0"/>
                <a:ea typeface="宋体" panose="02010600030101010101" pitchFamily="2" charset="-122"/>
              </a:rPr>
              <a:t>(CCD)</a:t>
            </a:r>
          </a:p>
        </p:txBody>
      </p:sp>
      <p:sp>
        <p:nvSpPr>
          <p:cNvPr id="47110" name="Rectangle 8"/>
          <p:cNvSpPr>
            <a:spLocks noChangeArrowheads="1"/>
          </p:cNvSpPr>
          <p:nvPr/>
        </p:nvSpPr>
        <p:spPr bwMode="white">
          <a:xfrm>
            <a:off x="1295400" y="609600"/>
            <a:ext cx="7391400" cy="487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zh-CN" altLang="en-US" b="1">
              <a:solidFill>
                <a:schemeClr val="bg1"/>
              </a:solidFill>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125818069"/>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861186">
                                            <p:txEl>
                                              <p:pRg st="0" end="0"/>
                                            </p:txEl>
                                          </p:spTgt>
                                        </p:tgtEl>
                                        <p:attrNameLst>
                                          <p:attrName>style.visibility</p:attrName>
                                        </p:attrNameLst>
                                      </p:cBhvr>
                                      <p:to>
                                        <p:strVal val="visible"/>
                                      </p:to>
                                    </p:set>
                                    <p:anim calcmode="lin" valueType="num">
                                      <p:cBhvr additive="base">
                                        <p:cTn id="7" dur="500" fill="hold"/>
                                        <p:tgtEl>
                                          <p:spTgt spid="86118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6118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861186">
                                            <p:txEl>
                                              <p:pRg st="1" end="1"/>
                                            </p:txEl>
                                          </p:spTgt>
                                        </p:tgtEl>
                                        <p:attrNameLst>
                                          <p:attrName>style.visibility</p:attrName>
                                        </p:attrNameLst>
                                      </p:cBhvr>
                                      <p:to>
                                        <p:strVal val="visible"/>
                                      </p:to>
                                    </p:set>
                                    <p:anim calcmode="lin" valueType="num">
                                      <p:cBhvr additive="base">
                                        <p:cTn id="13" dur="500" fill="hold"/>
                                        <p:tgtEl>
                                          <p:spTgt spid="861186">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86118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861186">
                                            <p:txEl>
                                              <p:pRg st="2" end="2"/>
                                            </p:txEl>
                                          </p:spTgt>
                                        </p:tgtEl>
                                        <p:attrNameLst>
                                          <p:attrName>style.visibility</p:attrName>
                                        </p:attrNameLst>
                                      </p:cBhvr>
                                      <p:to>
                                        <p:strVal val="visible"/>
                                      </p:to>
                                    </p:set>
                                    <p:anim calcmode="lin" valueType="num">
                                      <p:cBhvr additive="base">
                                        <p:cTn id="19" dur="500" fill="hold"/>
                                        <p:tgtEl>
                                          <p:spTgt spid="861186">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86118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861186">
                                            <p:txEl>
                                              <p:pRg st="3" end="3"/>
                                            </p:txEl>
                                          </p:spTgt>
                                        </p:tgtEl>
                                        <p:attrNameLst>
                                          <p:attrName>style.visibility</p:attrName>
                                        </p:attrNameLst>
                                      </p:cBhvr>
                                      <p:to>
                                        <p:strVal val="visible"/>
                                      </p:to>
                                    </p:set>
                                    <p:anim calcmode="lin" valueType="num">
                                      <p:cBhvr additive="base">
                                        <p:cTn id="25" dur="500" fill="hold"/>
                                        <p:tgtEl>
                                          <p:spTgt spid="861186">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861186">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nodeType="clickEffect">
                                  <p:stCondLst>
                                    <p:cond delay="0"/>
                                  </p:stCondLst>
                                  <p:childTnLst>
                                    <p:set>
                                      <p:cBhvr>
                                        <p:cTn id="30" dur="1" fill="hold">
                                          <p:stCondLst>
                                            <p:cond delay="0"/>
                                          </p:stCondLst>
                                        </p:cTn>
                                        <p:tgtEl>
                                          <p:spTgt spid="861186">
                                            <p:txEl>
                                              <p:pRg st="4" end="4"/>
                                            </p:txEl>
                                          </p:spTgt>
                                        </p:tgtEl>
                                        <p:attrNameLst>
                                          <p:attrName>style.visibility</p:attrName>
                                        </p:attrNameLst>
                                      </p:cBhvr>
                                      <p:to>
                                        <p:strVal val="visible"/>
                                      </p:to>
                                    </p:set>
                                    <p:anim calcmode="lin" valueType="num">
                                      <p:cBhvr additive="base">
                                        <p:cTn id="31" dur="500" fill="hold"/>
                                        <p:tgtEl>
                                          <p:spTgt spid="861186">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861186">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ChangeArrowheads="1"/>
          </p:cNvSpPr>
          <p:nvPr/>
        </p:nvSpPr>
        <p:spPr bwMode="auto">
          <a:xfrm>
            <a:off x="609600" y="2514600"/>
            <a:ext cx="7772400" cy="2133600"/>
          </a:xfrm>
          <a:prstGeom prst="rect">
            <a:avLst/>
          </a:prstGeom>
          <a:solidFill>
            <a:srgbClr val="800000">
              <a:alpha val="79999"/>
            </a:srgbClr>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48131" name="Rectangle 3"/>
          <p:cNvSpPr>
            <a:spLocks noChangeArrowheads="1"/>
          </p:cNvSpPr>
          <p:nvPr/>
        </p:nvSpPr>
        <p:spPr bwMode="auto">
          <a:xfrm>
            <a:off x="381000" y="1219200"/>
            <a:ext cx="3756025" cy="519113"/>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9525">
                <a:solidFill>
                  <a:srgbClr val="00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ClrTx/>
              <a:buFontTx/>
              <a:buNone/>
            </a:pPr>
            <a:r>
              <a:rPr kumimoji="1" lang="zh-CN" altLang="en-US" b="1">
                <a:solidFill>
                  <a:srgbClr val="FF0000"/>
                </a:solidFill>
                <a:latin typeface="Times New Roman" panose="02020603050405020304" pitchFamily="18" charset="0"/>
                <a:ea typeface="宋体" panose="02010600030101010101" pitchFamily="2" charset="-122"/>
              </a:rPr>
              <a:t>移位寄存器的工作原理</a:t>
            </a:r>
          </a:p>
        </p:txBody>
      </p:sp>
      <p:sp>
        <p:nvSpPr>
          <p:cNvPr id="48132" name="Text Box 4"/>
          <p:cNvSpPr txBox="1">
            <a:spLocks noChangeArrowheads="1"/>
          </p:cNvSpPr>
          <p:nvPr/>
        </p:nvSpPr>
        <p:spPr bwMode="auto">
          <a:xfrm>
            <a:off x="376238" y="1905000"/>
            <a:ext cx="7777162" cy="396875"/>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9525">
                <a:solidFill>
                  <a:srgbClr val="00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ClrTx/>
              <a:buFontTx/>
              <a:buNone/>
            </a:pPr>
            <a:r>
              <a:rPr kumimoji="1" lang="zh-CN" altLang="en-US" sz="2000">
                <a:solidFill>
                  <a:schemeClr val="accent1"/>
                </a:solidFill>
                <a:latin typeface="Times New Roman" panose="02020603050405020304" pitchFamily="18" charset="0"/>
                <a:ea typeface="宋体" panose="02010600030101010101" pitchFamily="2" charset="-122"/>
              </a:rPr>
              <a:t>    </a:t>
            </a:r>
            <a:r>
              <a:rPr kumimoji="1" lang="zh-CN" altLang="en-US" sz="2000" b="1">
                <a:solidFill>
                  <a:schemeClr val="accent1"/>
                </a:solidFill>
                <a:latin typeface="Times New Roman" panose="02020603050405020304" pitchFamily="18" charset="0"/>
                <a:ea typeface="宋体" panose="02010600030101010101" pitchFamily="2" charset="-122"/>
              </a:rPr>
              <a:t>如图四个彼此紧密排列的</a:t>
            </a:r>
            <a:r>
              <a:rPr kumimoji="1" lang="en-US" altLang="zh-CN" sz="2000" b="1">
                <a:solidFill>
                  <a:schemeClr val="accent1"/>
                </a:solidFill>
                <a:latin typeface="Times New Roman" panose="02020603050405020304" pitchFamily="18" charset="0"/>
                <a:ea typeface="宋体" panose="02010600030101010101" pitchFamily="2" charset="-122"/>
              </a:rPr>
              <a:t>MOS</a:t>
            </a:r>
            <a:r>
              <a:rPr kumimoji="1" lang="zh-CN" altLang="en-US" sz="2000" b="1">
                <a:solidFill>
                  <a:schemeClr val="accent1"/>
                </a:solidFill>
                <a:latin typeface="Times New Roman" panose="02020603050405020304" pitchFamily="18" charset="0"/>
                <a:ea typeface="宋体" panose="02010600030101010101" pitchFamily="2" charset="-122"/>
              </a:rPr>
              <a:t>结构：</a:t>
            </a:r>
          </a:p>
        </p:txBody>
      </p:sp>
      <p:sp>
        <p:nvSpPr>
          <p:cNvPr id="48133" name="Text Box 5"/>
          <p:cNvSpPr txBox="1">
            <a:spLocks noChangeArrowheads="1"/>
          </p:cNvSpPr>
          <p:nvPr/>
        </p:nvSpPr>
        <p:spPr bwMode="auto">
          <a:xfrm>
            <a:off x="609600" y="5060950"/>
            <a:ext cx="7777163" cy="1187450"/>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9525">
                <a:solidFill>
                  <a:srgbClr val="00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ClrTx/>
              <a:buFontTx/>
              <a:buNone/>
            </a:pPr>
            <a:r>
              <a:rPr kumimoji="1" lang="zh-CN" altLang="en-US" sz="2400" b="1">
                <a:solidFill>
                  <a:schemeClr val="tx2"/>
                </a:solidFill>
                <a:latin typeface="Times New Roman" panose="02020603050405020304" pitchFamily="18" charset="0"/>
                <a:ea typeface="宋体" panose="02010600030101010101" pitchFamily="2" charset="-122"/>
              </a:rPr>
              <a:t>从</a:t>
            </a:r>
            <a:r>
              <a:rPr kumimoji="1" lang="en-US" altLang="zh-CN" sz="2400" b="1">
                <a:solidFill>
                  <a:schemeClr val="tx2"/>
                </a:solidFill>
                <a:latin typeface="Times New Roman" panose="02020603050405020304" pitchFamily="18" charset="0"/>
                <a:ea typeface="宋体" panose="02010600030101010101" pitchFamily="2" charset="-122"/>
              </a:rPr>
              <a:t>t</a:t>
            </a:r>
            <a:r>
              <a:rPr kumimoji="1" lang="en-US" altLang="zh-CN" sz="2400" b="1" baseline="-25000">
                <a:solidFill>
                  <a:schemeClr val="tx2"/>
                </a:solidFill>
                <a:latin typeface="Times New Roman" panose="02020603050405020304" pitchFamily="18" charset="0"/>
                <a:ea typeface="宋体" panose="02010600030101010101" pitchFamily="2" charset="-122"/>
              </a:rPr>
              <a:t>1</a:t>
            </a:r>
            <a:r>
              <a:rPr kumimoji="1" lang="zh-CN" altLang="en-US" sz="2400" b="1">
                <a:solidFill>
                  <a:schemeClr val="tx2"/>
                </a:solidFill>
                <a:latin typeface="Times New Roman" panose="02020603050405020304" pitchFamily="18" charset="0"/>
                <a:ea typeface="宋体" panose="02010600030101010101" pitchFamily="2" charset="-122"/>
              </a:rPr>
              <a:t>到</a:t>
            </a:r>
            <a:r>
              <a:rPr kumimoji="1" lang="en-US" altLang="zh-CN" sz="2400" b="1">
                <a:solidFill>
                  <a:schemeClr val="tx2"/>
                </a:solidFill>
                <a:latin typeface="Times New Roman" panose="02020603050405020304" pitchFamily="18" charset="0"/>
                <a:ea typeface="宋体" panose="02010600030101010101" pitchFamily="2" charset="-122"/>
              </a:rPr>
              <a:t>t</a:t>
            </a:r>
            <a:r>
              <a:rPr kumimoji="1" lang="en-US" altLang="zh-CN" sz="2400" b="1" baseline="-25000">
                <a:solidFill>
                  <a:schemeClr val="tx2"/>
                </a:solidFill>
                <a:latin typeface="Times New Roman" panose="02020603050405020304" pitchFamily="18" charset="0"/>
                <a:ea typeface="宋体" panose="02010600030101010101" pitchFamily="2" charset="-122"/>
              </a:rPr>
              <a:t>3</a:t>
            </a:r>
            <a:r>
              <a:rPr kumimoji="1" lang="zh-CN" altLang="en-US" sz="2400" b="1">
                <a:solidFill>
                  <a:schemeClr val="tx2"/>
                </a:solidFill>
                <a:latin typeface="Times New Roman" panose="02020603050405020304" pitchFamily="18" charset="0"/>
                <a:ea typeface="宋体" panose="02010600030101010101" pitchFamily="2" charset="-122"/>
              </a:rPr>
              <a:t>时间里，深势阱从</a:t>
            </a:r>
            <a:r>
              <a:rPr kumimoji="1" lang="en-US" altLang="zh-CN" sz="2400" b="1">
                <a:solidFill>
                  <a:schemeClr val="tx2"/>
                </a:solidFill>
                <a:latin typeface="Times New Roman" panose="02020603050405020304" pitchFamily="18" charset="0"/>
                <a:ea typeface="宋体" panose="02010600030101010101" pitchFamily="2" charset="-122"/>
              </a:rPr>
              <a:t>1</a:t>
            </a:r>
            <a:r>
              <a:rPr kumimoji="1" lang="zh-CN" altLang="en-US" sz="2400" b="1">
                <a:solidFill>
                  <a:schemeClr val="tx2"/>
                </a:solidFill>
                <a:latin typeface="Times New Roman" panose="02020603050405020304" pitchFamily="18" charset="0"/>
                <a:ea typeface="宋体" panose="02010600030101010101" pitchFamily="2" charset="-122"/>
              </a:rPr>
              <a:t>电极下转移到</a:t>
            </a:r>
            <a:r>
              <a:rPr kumimoji="1" lang="en-US" altLang="zh-CN" sz="2400" b="1">
                <a:solidFill>
                  <a:schemeClr val="tx2"/>
                </a:solidFill>
                <a:latin typeface="Times New Roman" panose="02020603050405020304" pitchFamily="18" charset="0"/>
                <a:ea typeface="宋体" panose="02010600030101010101" pitchFamily="2" charset="-122"/>
              </a:rPr>
              <a:t>2</a:t>
            </a:r>
            <a:r>
              <a:rPr kumimoji="1" lang="zh-CN" altLang="en-US" sz="2400" b="1">
                <a:solidFill>
                  <a:schemeClr val="tx2"/>
                </a:solidFill>
                <a:latin typeface="Times New Roman" panose="02020603050405020304" pitchFamily="18" charset="0"/>
                <a:ea typeface="宋体" panose="02010600030101010101" pitchFamily="2" charset="-122"/>
              </a:rPr>
              <a:t>电极下，势阱中的信号电荷也向右传输了一位，如果不断地改变电极上的电压，就能使信号电荷可控地一位位的按顺序传输。</a:t>
            </a:r>
          </a:p>
        </p:txBody>
      </p:sp>
      <p:sp>
        <p:nvSpPr>
          <p:cNvPr id="48134" name="Rectangle 6"/>
          <p:cNvSpPr>
            <a:spLocks noChangeArrowheads="1"/>
          </p:cNvSpPr>
          <p:nvPr/>
        </p:nvSpPr>
        <p:spPr bwMode="white">
          <a:xfrm>
            <a:off x="1143000" y="457200"/>
            <a:ext cx="7391400" cy="487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lang="zh-CN" altLang="en-US" sz="2400" b="1">
                <a:solidFill>
                  <a:schemeClr val="bg1"/>
                </a:solidFill>
                <a:latin typeface="Arial" panose="020B0604020202020204" pitchFamily="34" charset="0"/>
                <a:ea typeface="宋体" panose="02010600030101010101" pitchFamily="2" charset="-122"/>
              </a:rPr>
              <a:t>电荷耦合器</a:t>
            </a:r>
            <a:r>
              <a:rPr lang="en-US" altLang="zh-CN" sz="2400" b="1">
                <a:solidFill>
                  <a:schemeClr val="bg1"/>
                </a:solidFill>
                <a:latin typeface="Arial" panose="020B0604020202020204" pitchFamily="34" charset="0"/>
                <a:ea typeface="宋体" panose="02010600030101010101" pitchFamily="2" charset="-122"/>
              </a:rPr>
              <a:t>(CCD)</a:t>
            </a:r>
          </a:p>
        </p:txBody>
      </p:sp>
      <p:grpSp>
        <p:nvGrpSpPr>
          <p:cNvPr id="48135" name="Group 7"/>
          <p:cNvGrpSpPr>
            <a:grpSpLocks/>
          </p:cNvGrpSpPr>
          <p:nvPr/>
        </p:nvGrpSpPr>
        <p:grpSpPr bwMode="auto">
          <a:xfrm>
            <a:off x="604838" y="2501900"/>
            <a:ext cx="7783512" cy="2114550"/>
            <a:chOff x="381" y="1768"/>
            <a:chExt cx="4903" cy="1332"/>
          </a:xfrm>
        </p:grpSpPr>
        <p:grpSp>
          <p:nvGrpSpPr>
            <p:cNvPr id="48136" name="Group 8"/>
            <p:cNvGrpSpPr>
              <a:grpSpLocks/>
            </p:cNvGrpSpPr>
            <p:nvPr/>
          </p:nvGrpSpPr>
          <p:grpSpPr bwMode="auto">
            <a:xfrm>
              <a:off x="381" y="1957"/>
              <a:ext cx="1229" cy="903"/>
              <a:chOff x="925" y="2663"/>
              <a:chExt cx="1229" cy="903"/>
            </a:xfrm>
          </p:grpSpPr>
          <p:grpSp>
            <p:nvGrpSpPr>
              <p:cNvPr id="48219" name="Group 9"/>
              <p:cNvGrpSpPr>
                <a:grpSpLocks/>
              </p:cNvGrpSpPr>
              <p:nvPr/>
            </p:nvGrpSpPr>
            <p:grpSpPr bwMode="auto">
              <a:xfrm>
                <a:off x="975" y="2886"/>
                <a:ext cx="1179" cy="680"/>
                <a:chOff x="975" y="2659"/>
                <a:chExt cx="1179" cy="680"/>
              </a:xfrm>
            </p:grpSpPr>
            <p:sp>
              <p:nvSpPr>
                <p:cNvPr id="48224" name="Line 10"/>
                <p:cNvSpPr>
                  <a:spLocks noChangeShapeType="1"/>
                </p:cNvSpPr>
                <p:nvPr/>
              </p:nvSpPr>
              <p:spPr bwMode="auto">
                <a:xfrm>
                  <a:off x="1247" y="3022"/>
                  <a:ext cx="0" cy="317"/>
                </a:xfrm>
                <a:prstGeom prst="line">
                  <a:avLst/>
                </a:prstGeom>
                <a:noFill/>
                <a:ln w="9525">
                  <a:solidFill>
                    <a:srgbClr val="00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48225" name="Line 11"/>
                <p:cNvSpPr>
                  <a:spLocks noChangeShapeType="1"/>
                </p:cNvSpPr>
                <p:nvPr/>
              </p:nvSpPr>
              <p:spPr bwMode="auto">
                <a:xfrm>
                  <a:off x="1247" y="3339"/>
                  <a:ext cx="272" cy="0"/>
                </a:xfrm>
                <a:prstGeom prst="line">
                  <a:avLst/>
                </a:prstGeom>
                <a:noFill/>
                <a:ln w="9525">
                  <a:solidFill>
                    <a:srgbClr val="00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48226" name="Line 12"/>
                <p:cNvSpPr>
                  <a:spLocks noChangeShapeType="1"/>
                </p:cNvSpPr>
                <p:nvPr/>
              </p:nvSpPr>
              <p:spPr bwMode="auto">
                <a:xfrm flipV="1">
                  <a:off x="1519" y="3022"/>
                  <a:ext cx="0" cy="317"/>
                </a:xfrm>
                <a:prstGeom prst="line">
                  <a:avLst/>
                </a:prstGeom>
                <a:noFill/>
                <a:ln w="9525">
                  <a:solidFill>
                    <a:srgbClr val="00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48227" name="Line 13"/>
                <p:cNvSpPr>
                  <a:spLocks noChangeShapeType="1"/>
                </p:cNvSpPr>
                <p:nvPr/>
              </p:nvSpPr>
              <p:spPr bwMode="auto">
                <a:xfrm>
                  <a:off x="1247" y="3158"/>
                  <a:ext cx="272" cy="0"/>
                </a:xfrm>
                <a:prstGeom prst="line">
                  <a:avLst/>
                </a:prstGeom>
                <a:noFill/>
                <a:ln w="9525">
                  <a:solidFill>
                    <a:srgbClr val="00FFFF"/>
                  </a:solidFill>
                  <a:prstDash val="dash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48228" name="Line 14"/>
                <p:cNvSpPr>
                  <a:spLocks noChangeShapeType="1"/>
                </p:cNvSpPr>
                <p:nvPr/>
              </p:nvSpPr>
              <p:spPr bwMode="auto">
                <a:xfrm>
                  <a:off x="1247" y="3294"/>
                  <a:ext cx="272" cy="0"/>
                </a:xfrm>
                <a:prstGeom prst="line">
                  <a:avLst/>
                </a:prstGeom>
                <a:noFill/>
                <a:ln w="9525">
                  <a:solidFill>
                    <a:srgbClr val="00FFFF"/>
                  </a:solidFill>
                  <a:prstDash val="lgDash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48229" name="Line 15"/>
                <p:cNvSpPr>
                  <a:spLocks noChangeShapeType="1"/>
                </p:cNvSpPr>
                <p:nvPr/>
              </p:nvSpPr>
              <p:spPr bwMode="auto">
                <a:xfrm>
                  <a:off x="1247" y="3249"/>
                  <a:ext cx="272" cy="0"/>
                </a:xfrm>
                <a:prstGeom prst="line">
                  <a:avLst/>
                </a:prstGeom>
                <a:noFill/>
                <a:ln w="9525">
                  <a:solidFill>
                    <a:srgbClr val="00FFFF"/>
                  </a:solidFill>
                  <a:prstDash val="lgDashDot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48230" name="Line 16"/>
                <p:cNvSpPr>
                  <a:spLocks noChangeShapeType="1"/>
                </p:cNvSpPr>
                <p:nvPr/>
              </p:nvSpPr>
              <p:spPr bwMode="auto">
                <a:xfrm>
                  <a:off x="1247" y="3203"/>
                  <a:ext cx="272" cy="0"/>
                </a:xfrm>
                <a:prstGeom prst="line">
                  <a:avLst/>
                </a:prstGeom>
                <a:noFill/>
                <a:ln w="9525">
                  <a:solidFill>
                    <a:srgbClr val="00FFFF"/>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grpSp>
              <p:nvGrpSpPr>
                <p:cNvPr id="48231" name="Group 17"/>
                <p:cNvGrpSpPr>
                  <a:grpSpLocks/>
                </p:cNvGrpSpPr>
                <p:nvPr/>
              </p:nvGrpSpPr>
              <p:grpSpPr bwMode="auto">
                <a:xfrm>
                  <a:off x="975" y="2659"/>
                  <a:ext cx="1179" cy="363"/>
                  <a:chOff x="975" y="2659"/>
                  <a:chExt cx="1179" cy="363"/>
                </a:xfrm>
              </p:grpSpPr>
              <p:grpSp>
                <p:nvGrpSpPr>
                  <p:cNvPr id="48232" name="Group 18"/>
                  <p:cNvGrpSpPr>
                    <a:grpSpLocks/>
                  </p:cNvGrpSpPr>
                  <p:nvPr/>
                </p:nvGrpSpPr>
                <p:grpSpPr bwMode="auto">
                  <a:xfrm>
                    <a:off x="975" y="2849"/>
                    <a:ext cx="1179" cy="173"/>
                    <a:chOff x="975" y="2849"/>
                    <a:chExt cx="1179" cy="173"/>
                  </a:xfrm>
                </p:grpSpPr>
                <p:sp>
                  <p:nvSpPr>
                    <p:cNvPr id="48245" name="Line 19"/>
                    <p:cNvSpPr>
                      <a:spLocks noChangeShapeType="1"/>
                    </p:cNvSpPr>
                    <p:nvPr/>
                  </p:nvSpPr>
                  <p:spPr bwMode="auto">
                    <a:xfrm>
                      <a:off x="975" y="3022"/>
                      <a:ext cx="272" cy="0"/>
                    </a:xfrm>
                    <a:prstGeom prst="line">
                      <a:avLst/>
                    </a:prstGeom>
                    <a:noFill/>
                    <a:ln w="9525">
                      <a:solidFill>
                        <a:srgbClr val="00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48246" name="Line 20"/>
                    <p:cNvSpPr>
                      <a:spLocks noChangeShapeType="1"/>
                    </p:cNvSpPr>
                    <p:nvPr/>
                  </p:nvSpPr>
                  <p:spPr bwMode="auto">
                    <a:xfrm>
                      <a:off x="1519" y="3022"/>
                      <a:ext cx="635" cy="0"/>
                    </a:xfrm>
                    <a:prstGeom prst="line">
                      <a:avLst/>
                    </a:prstGeom>
                    <a:noFill/>
                    <a:ln w="9525">
                      <a:solidFill>
                        <a:srgbClr val="00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48247" name="Rectangle 21" descr="宽上对角线"/>
                    <p:cNvSpPr>
                      <a:spLocks noChangeArrowheads="1"/>
                    </p:cNvSpPr>
                    <p:nvPr/>
                  </p:nvSpPr>
                  <p:spPr bwMode="auto">
                    <a:xfrm>
                      <a:off x="975" y="2958"/>
                      <a:ext cx="1179" cy="45"/>
                    </a:xfrm>
                    <a:prstGeom prst="rect">
                      <a:avLst/>
                    </a:prstGeom>
                    <a:pattFill prst="wdUpDiag">
                      <a:fgClr>
                        <a:srgbClr val="000000"/>
                      </a:fgClr>
                      <a:bgClr>
                        <a:srgbClr val="FFFFFF"/>
                      </a:bgClr>
                    </a:pattFill>
                    <a:ln>
                      <a:noFill/>
                    </a:ln>
                    <a:effectLst/>
                    <a:extLst>
                      <a:ext uri="{91240B29-F687-4F45-9708-019B960494DF}">
                        <a14:hiddenLine xmlns:a14="http://schemas.microsoft.com/office/drawing/2010/main" w="9525">
                          <a:solidFill>
                            <a:srgbClr val="00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48248" name="Rectangle 22"/>
                    <p:cNvSpPr>
                      <a:spLocks noChangeArrowheads="1"/>
                    </p:cNvSpPr>
                    <p:nvPr/>
                  </p:nvSpPr>
                  <p:spPr bwMode="auto">
                    <a:xfrm>
                      <a:off x="1274" y="2849"/>
                      <a:ext cx="227" cy="113"/>
                    </a:xfrm>
                    <a:prstGeom prst="rect">
                      <a:avLst/>
                    </a:prstGeom>
                    <a:solidFill>
                      <a:srgbClr val="000000"/>
                    </a:solidFill>
                    <a:ln>
                      <a:noFill/>
                    </a:ln>
                    <a:effectLst/>
                    <a:extLst>
                      <a:ext uri="{91240B29-F687-4F45-9708-019B960494DF}">
                        <a14:hiddenLine xmlns:a14="http://schemas.microsoft.com/office/drawing/2010/main" w="9525">
                          <a:solidFill>
                            <a:srgbClr val="00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48249" name="Rectangle 23"/>
                    <p:cNvSpPr>
                      <a:spLocks noChangeArrowheads="1"/>
                    </p:cNvSpPr>
                    <p:nvPr/>
                  </p:nvSpPr>
                  <p:spPr bwMode="auto">
                    <a:xfrm>
                      <a:off x="993" y="2858"/>
                      <a:ext cx="227" cy="113"/>
                    </a:xfrm>
                    <a:prstGeom prst="rect">
                      <a:avLst/>
                    </a:prstGeom>
                    <a:solidFill>
                      <a:srgbClr val="000000"/>
                    </a:solidFill>
                    <a:ln>
                      <a:noFill/>
                    </a:ln>
                    <a:effectLst/>
                    <a:extLst>
                      <a:ext uri="{91240B29-F687-4F45-9708-019B960494DF}">
                        <a14:hiddenLine xmlns:a14="http://schemas.microsoft.com/office/drawing/2010/main" w="9525">
                          <a:solidFill>
                            <a:srgbClr val="00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48250" name="Rectangle 24"/>
                    <p:cNvSpPr>
                      <a:spLocks noChangeArrowheads="1"/>
                    </p:cNvSpPr>
                    <p:nvPr/>
                  </p:nvSpPr>
                  <p:spPr bwMode="auto">
                    <a:xfrm>
                      <a:off x="1555" y="2850"/>
                      <a:ext cx="227" cy="113"/>
                    </a:xfrm>
                    <a:prstGeom prst="rect">
                      <a:avLst/>
                    </a:prstGeom>
                    <a:solidFill>
                      <a:srgbClr val="000000"/>
                    </a:solidFill>
                    <a:ln>
                      <a:noFill/>
                    </a:ln>
                    <a:effectLst/>
                    <a:extLst>
                      <a:ext uri="{91240B29-F687-4F45-9708-019B960494DF}">
                        <a14:hiddenLine xmlns:a14="http://schemas.microsoft.com/office/drawing/2010/main" w="9525">
                          <a:solidFill>
                            <a:srgbClr val="00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48251" name="Rectangle 25"/>
                    <p:cNvSpPr>
                      <a:spLocks noChangeArrowheads="1"/>
                    </p:cNvSpPr>
                    <p:nvPr/>
                  </p:nvSpPr>
                  <p:spPr bwMode="auto">
                    <a:xfrm>
                      <a:off x="1846" y="2858"/>
                      <a:ext cx="227" cy="113"/>
                    </a:xfrm>
                    <a:prstGeom prst="rect">
                      <a:avLst/>
                    </a:prstGeom>
                    <a:solidFill>
                      <a:srgbClr val="000000"/>
                    </a:solidFill>
                    <a:ln>
                      <a:noFill/>
                    </a:ln>
                    <a:effectLst/>
                    <a:extLst>
                      <a:ext uri="{91240B29-F687-4F45-9708-019B960494DF}">
                        <a14:hiddenLine xmlns:a14="http://schemas.microsoft.com/office/drawing/2010/main" w="9525">
                          <a:solidFill>
                            <a:srgbClr val="00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grpSp>
              <p:grpSp>
                <p:nvGrpSpPr>
                  <p:cNvPr id="48233" name="Group 26"/>
                  <p:cNvGrpSpPr>
                    <a:grpSpLocks/>
                  </p:cNvGrpSpPr>
                  <p:nvPr/>
                </p:nvGrpSpPr>
                <p:grpSpPr bwMode="auto">
                  <a:xfrm>
                    <a:off x="1075" y="2659"/>
                    <a:ext cx="45" cy="190"/>
                    <a:chOff x="1075" y="2659"/>
                    <a:chExt cx="45" cy="190"/>
                  </a:xfrm>
                </p:grpSpPr>
                <p:sp>
                  <p:nvSpPr>
                    <p:cNvPr id="48243" name="Line 27"/>
                    <p:cNvSpPr>
                      <a:spLocks noChangeShapeType="1"/>
                    </p:cNvSpPr>
                    <p:nvPr/>
                  </p:nvSpPr>
                  <p:spPr bwMode="auto">
                    <a:xfrm>
                      <a:off x="1102" y="2704"/>
                      <a:ext cx="0" cy="145"/>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48244" name="Oval 28"/>
                    <p:cNvSpPr>
                      <a:spLocks noChangeArrowheads="1"/>
                    </p:cNvSpPr>
                    <p:nvPr/>
                  </p:nvSpPr>
                  <p:spPr bwMode="auto">
                    <a:xfrm>
                      <a:off x="1075" y="2659"/>
                      <a:ext cx="45" cy="45"/>
                    </a:xfrm>
                    <a:prstGeom prst="ellipse">
                      <a:avLst/>
                    </a:prstGeom>
                    <a:noFill/>
                    <a:ln w="9525">
                      <a:solidFill>
                        <a:srgbClr val="000000"/>
                      </a:solidFill>
                      <a:round/>
                      <a:headEnd/>
                      <a:tailEnd/>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grpSp>
              <p:grpSp>
                <p:nvGrpSpPr>
                  <p:cNvPr id="48234" name="Group 29"/>
                  <p:cNvGrpSpPr>
                    <a:grpSpLocks/>
                  </p:cNvGrpSpPr>
                  <p:nvPr/>
                </p:nvGrpSpPr>
                <p:grpSpPr bwMode="auto">
                  <a:xfrm>
                    <a:off x="1356" y="2659"/>
                    <a:ext cx="45" cy="190"/>
                    <a:chOff x="1075" y="2659"/>
                    <a:chExt cx="45" cy="190"/>
                  </a:xfrm>
                </p:grpSpPr>
                <p:sp>
                  <p:nvSpPr>
                    <p:cNvPr id="48241" name="Line 30"/>
                    <p:cNvSpPr>
                      <a:spLocks noChangeShapeType="1"/>
                    </p:cNvSpPr>
                    <p:nvPr/>
                  </p:nvSpPr>
                  <p:spPr bwMode="auto">
                    <a:xfrm>
                      <a:off x="1102" y="2704"/>
                      <a:ext cx="0" cy="145"/>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48242" name="Oval 31"/>
                    <p:cNvSpPr>
                      <a:spLocks noChangeArrowheads="1"/>
                    </p:cNvSpPr>
                    <p:nvPr/>
                  </p:nvSpPr>
                  <p:spPr bwMode="auto">
                    <a:xfrm>
                      <a:off x="1075" y="2659"/>
                      <a:ext cx="45" cy="45"/>
                    </a:xfrm>
                    <a:prstGeom prst="ellipse">
                      <a:avLst/>
                    </a:prstGeom>
                    <a:noFill/>
                    <a:ln w="9525">
                      <a:solidFill>
                        <a:srgbClr val="000000"/>
                      </a:solidFill>
                      <a:round/>
                      <a:headEnd/>
                      <a:tailEnd/>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grpSp>
              <p:grpSp>
                <p:nvGrpSpPr>
                  <p:cNvPr id="48235" name="Group 32"/>
                  <p:cNvGrpSpPr>
                    <a:grpSpLocks/>
                  </p:cNvGrpSpPr>
                  <p:nvPr/>
                </p:nvGrpSpPr>
                <p:grpSpPr bwMode="auto">
                  <a:xfrm>
                    <a:off x="1643" y="2659"/>
                    <a:ext cx="45" cy="190"/>
                    <a:chOff x="1075" y="2659"/>
                    <a:chExt cx="45" cy="190"/>
                  </a:xfrm>
                </p:grpSpPr>
                <p:sp>
                  <p:nvSpPr>
                    <p:cNvPr id="48239" name="Line 33"/>
                    <p:cNvSpPr>
                      <a:spLocks noChangeShapeType="1"/>
                    </p:cNvSpPr>
                    <p:nvPr/>
                  </p:nvSpPr>
                  <p:spPr bwMode="auto">
                    <a:xfrm>
                      <a:off x="1102" y="2704"/>
                      <a:ext cx="0" cy="145"/>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48240" name="Oval 34"/>
                    <p:cNvSpPr>
                      <a:spLocks noChangeArrowheads="1"/>
                    </p:cNvSpPr>
                    <p:nvPr/>
                  </p:nvSpPr>
                  <p:spPr bwMode="auto">
                    <a:xfrm>
                      <a:off x="1075" y="2659"/>
                      <a:ext cx="45" cy="45"/>
                    </a:xfrm>
                    <a:prstGeom prst="ellipse">
                      <a:avLst/>
                    </a:prstGeom>
                    <a:noFill/>
                    <a:ln w="9525">
                      <a:solidFill>
                        <a:srgbClr val="000000"/>
                      </a:solidFill>
                      <a:round/>
                      <a:headEnd/>
                      <a:tailEnd/>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grpSp>
              <p:grpSp>
                <p:nvGrpSpPr>
                  <p:cNvPr id="48236" name="Group 35"/>
                  <p:cNvGrpSpPr>
                    <a:grpSpLocks/>
                  </p:cNvGrpSpPr>
                  <p:nvPr/>
                </p:nvGrpSpPr>
                <p:grpSpPr bwMode="auto">
                  <a:xfrm>
                    <a:off x="1918" y="2668"/>
                    <a:ext cx="45" cy="190"/>
                    <a:chOff x="1075" y="2659"/>
                    <a:chExt cx="45" cy="190"/>
                  </a:xfrm>
                </p:grpSpPr>
                <p:sp>
                  <p:nvSpPr>
                    <p:cNvPr id="48237" name="Line 36"/>
                    <p:cNvSpPr>
                      <a:spLocks noChangeShapeType="1"/>
                    </p:cNvSpPr>
                    <p:nvPr/>
                  </p:nvSpPr>
                  <p:spPr bwMode="auto">
                    <a:xfrm>
                      <a:off x="1102" y="2704"/>
                      <a:ext cx="0" cy="145"/>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48238" name="Oval 37"/>
                    <p:cNvSpPr>
                      <a:spLocks noChangeArrowheads="1"/>
                    </p:cNvSpPr>
                    <p:nvPr/>
                  </p:nvSpPr>
                  <p:spPr bwMode="auto">
                    <a:xfrm>
                      <a:off x="1075" y="2659"/>
                      <a:ext cx="45" cy="45"/>
                    </a:xfrm>
                    <a:prstGeom prst="ellipse">
                      <a:avLst/>
                    </a:prstGeom>
                    <a:noFill/>
                    <a:ln w="9525">
                      <a:solidFill>
                        <a:srgbClr val="000000"/>
                      </a:solidFill>
                      <a:round/>
                      <a:headEnd/>
                      <a:tailEnd/>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grpSp>
            </p:grpSp>
          </p:grpSp>
          <p:sp>
            <p:nvSpPr>
              <p:cNvPr id="48220" name="Text Box 38"/>
              <p:cNvSpPr txBox="1">
                <a:spLocks noChangeArrowheads="1"/>
              </p:cNvSpPr>
              <p:nvPr/>
            </p:nvSpPr>
            <p:spPr bwMode="auto">
              <a:xfrm>
                <a:off x="925" y="2672"/>
                <a:ext cx="354" cy="231"/>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9525">
                    <a:solidFill>
                      <a:srgbClr val="00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ClrTx/>
                  <a:buFontTx/>
                  <a:buNone/>
                </a:pPr>
                <a:r>
                  <a:rPr kumimoji="1" lang="en-US" altLang="zh-CN" sz="1800">
                    <a:latin typeface="Times New Roman" panose="02020603050405020304" pitchFamily="18" charset="0"/>
                    <a:ea typeface="宋体" panose="02010600030101010101" pitchFamily="2" charset="-122"/>
                  </a:rPr>
                  <a:t>2V</a:t>
                </a:r>
              </a:p>
            </p:txBody>
          </p:sp>
          <p:sp>
            <p:nvSpPr>
              <p:cNvPr id="48221" name="Text Box 39"/>
              <p:cNvSpPr txBox="1">
                <a:spLocks noChangeArrowheads="1"/>
              </p:cNvSpPr>
              <p:nvPr/>
            </p:nvSpPr>
            <p:spPr bwMode="auto">
              <a:xfrm>
                <a:off x="1791" y="2663"/>
                <a:ext cx="354" cy="231"/>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9525">
                    <a:solidFill>
                      <a:srgbClr val="00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ClrTx/>
                  <a:buFontTx/>
                  <a:buNone/>
                </a:pPr>
                <a:r>
                  <a:rPr kumimoji="1" lang="en-US" altLang="zh-CN" sz="1800">
                    <a:latin typeface="Times New Roman" panose="02020603050405020304" pitchFamily="18" charset="0"/>
                    <a:ea typeface="宋体" panose="02010600030101010101" pitchFamily="2" charset="-122"/>
                  </a:rPr>
                  <a:t>2V</a:t>
                </a:r>
              </a:p>
            </p:txBody>
          </p:sp>
          <p:sp>
            <p:nvSpPr>
              <p:cNvPr id="48222" name="Text Box 40"/>
              <p:cNvSpPr txBox="1">
                <a:spLocks noChangeArrowheads="1"/>
              </p:cNvSpPr>
              <p:nvPr/>
            </p:nvSpPr>
            <p:spPr bwMode="auto">
              <a:xfrm>
                <a:off x="1493" y="2664"/>
                <a:ext cx="354" cy="231"/>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9525">
                    <a:solidFill>
                      <a:srgbClr val="00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ClrTx/>
                  <a:buFontTx/>
                  <a:buNone/>
                </a:pPr>
                <a:r>
                  <a:rPr kumimoji="1" lang="en-US" altLang="zh-CN" sz="1800">
                    <a:latin typeface="Times New Roman" panose="02020603050405020304" pitchFamily="18" charset="0"/>
                    <a:ea typeface="宋体" panose="02010600030101010101" pitchFamily="2" charset="-122"/>
                  </a:rPr>
                  <a:t>2V</a:t>
                </a:r>
              </a:p>
            </p:txBody>
          </p:sp>
          <p:sp>
            <p:nvSpPr>
              <p:cNvPr id="48223" name="Text Box 41"/>
              <p:cNvSpPr txBox="1">
                <a:spLocks noChangeArrowheads="1"/>
              </p:cNvSpPr>
              <p:nvPr/>
            </p:nvSpPr>
            <p:spPr bwMode="auto">
              <a:xfrm>
                <a:off x="1165" y="2663"/>
                <a:ext cx="399" cy="231"/>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9525">
                    <a:solidFill>
                      <a:srgbClr val="00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ClrTx/>
                  <a:buFontTx/>
                  <a:buNone/>
                </a:pPr>
                <a:r>
                  <a:rPr kumimoji="1" lang="en-US" altLang="zh-CN" sz="1800">
                    <a:latin typeface="Times New Roman" panose="02020603050405020304" pitchFamily="18" charset="0"/>
                    <a:ea typeface="宋体" panose="02010600030101010101" pitchFamily="2" charset="-122"/>
                  </a:rPr>
                  <a:t>10V</a:t>
                </a:r>
              </a:p>
            </p:txBody>
          </p:sp>
        </p:grpSp>
        <p:sp>
          <p:nvSpPr>
            <p:cNvPr id="48137" name="Rectangle 42"/>
            <p:cNvSpPr>
              <a:spLocks noChangeArrowheads="1"/>
            </p:cNvSpPr>
            <p:nvPr/>
          </p:nvSpPr>
          <p:spPr bwMode="auto">
            <a:xfrm>
              <a:off x="579" y="2841"/>
              <a:ext cx="636" cy="250"/>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9525">
                  <a:solidFill>
                    <a:srgbClr val="00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ClrTx/>
                <a:buFontTx/>
                <a:buNone/>
              </a:pPr>
              <a:r>
                <a:rPr kumimoji="1" lang="en-US" altLang="zh-CN" sz="2000">
                  <a:solidFill>
                    <a:schemeClr val="tx2"/>
                  </a:solidFill>
                  <a:latin typeface="Times New Roman" panose="02020603050405020304" pitchFamily="18" charset="0"/>
                  <a:ea typeface="宋体" panose="02010600030101010101" pitchFamily="2" charset="-122"/>
                </a:rPr>
                <a:t>t = t</a:t>
              </a:r>
              <a:r>
                <a:rPr kumimoji="1" lang="en-US" altLang="zh-CN" sz="2000" baseline="-25000">
                  <a:solidFill>
                    <a:schemeClr val="tx2"/>
                  </a:solidFill>
                  <a:latin typeface="Times New Roman" panose="02020603050405020304" pitchFamily="18" charset="0"/>
                  <a:ea typeface="宋体" panose="02010600030101010101" pitchFamily="2" charset="-122"/>
                </a:rPr>
                <a:t>1</a:t>
              </a:r>
              <a:r>
                <a:rPr kumimoji="1" lang="en-US" altLang="zh-CN" sz="2000">
                  <a:solidFill>
                    <a:schemeClr val="tx2"/>
                  </a:solidFill>
                  <a:latin typeface="Times New Roman" panose="02020603050405020304" pitchFamily="18" charset="0"/>
                  <a:ea typeface="宋体" panose="02010600030101010101" pitchFamily="2" charset="-122"/>
                </a:rPr>
                <a:t>= 0</a:t>
              </a:r>
            </a:p>
          </p:txBody>
        </p:sp>
        <p:grpSp>
          <p:nvGrpSpPr>
            <p:cNvPr id="48138" name="Group 43"/>
            <p:cNvGrpSpPr>
              <a:grpSpLocks/>
            </p:cNvGrpSpPr>
            <p:nvPr/>
          </p:nvGrpSpPr>
          <p:grpSpPr bwMode="auto">
            <a:xfrm>
              <a:off x="2229" y="1983"/>
              <a:ext cx="1206" cy="889"/>
              <a:chOff x="2218" y="2677"/>
              <a:chExt cx="1206" cy="889"/>
            </a:xfrm>
          </p:grpSpPr>
          <p:grpSp>
            <p:nvGrpSpPr>
              <p:cNvPr id="48188" name="Group 44"/>
              <p:cNvGrpSpPr>
                <a:grpSpLocks/>
              </p:cNvGrpSpPr>
              <p:nvPr/>
            </p:nvGrpSpPr>
            <p:grpSpPr bwMode="auto">
              <a:xfrm>
                <a:off x="2245" y="2886"/>
                <a:ext cx="1179" cy="680"/>
                <a:chOff x="2245" y="2659"/>
                <a:chExt cx="1179" cy="680"/>
              </a:xfrm>
            </p:grpSpPr>
            <p:sp>
              <p:nvSpPr>
                <p:cNvPr id="48193" name="Line 45"/>
                <p:cNvSpPr>
                  <a:spLocks noChangeShapeType="1"/>
                </p:cNvSpPr>
                <p:nvPr/>
              </p:nvSpPr>
              <p:spPr bwMode="auto">
                <a:xfrm>
                  <a:off x="2245" y="3022"/>
                  <a:ext cx="272" cy="0"/>
                </a:xfrm>
                <a:prstGeom prst="line">
                  <a:avLst/>
                </a:prstGeom>
                <a:noFill/>
                <a:ln w="9525">
                  <a:solidFill>
                    <a:srgbClr val="00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48194" name="Line 46"/>
                <p:cNvSpPr>
                  <a:spLocks noChangeShapeType="1"/>
                </p:cNvSpPr>
                <p:nvPr/>
              </p:nvSpPr>
              <p:spPr bwMode="auto">
                <a:xfrm>
                  <a:off x="3059" y="3022"/>
                  <a:ext cx="340" cy="0"/>
                </a:xfrm>
                <a:prstGeom prst="line">
                  <a:avLst/>
                </a:prstGeom>
                <a:noFill/>
                <a:ln w="9525">
                  <a:solidFill>
                    <a:srgbClr val="00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grpSp>
              <p:nvGrpSpPr>
                <p:cNvPr id="48195" name="Group 47"/>
                <p:cNvGrpSpPr>
                  <a:grpSpLocks/>
                </p:cNvGrpSpPr>
                <p:nvPr/>
              </p:nvGrpSpPr>
              <p:grpSpPr bwMode="auto">
                <a:xfrm>
                  <a:off x="2245" y="2659"/>
                  <a:ext cx="1179" cy="344"/>
                  <a:chOff x="2245" y="2659"/>
                  <a:chExt cx="1179" cy="344"/>
                </a:xfrm>
              </p:grpSpPr>
              <p:sp>
                <p:nvSpPr>
                  <p:cNvPr id="48202" name="Rectangle 48" descr="宽上对角线"/>
                  <p:cNvSpPr>
                    <a:spLocks noChangeArrowheads="1"/>
                  </p:cNvSpPr>
                  <p:nvPr/>
                </p:nvSpPr>
                <p:spPr bwMode="auto">
                  <a:xfrm>
                    <a:off x="2245" y="2958"/>
                    <a:ext cx="1179" cy="45"/>
                  </a:xfrm>
                  <a:prstGeom prst="rect">
                    <a:avLst/>
                  </a:prstGeom>
                  <a:pattFill prst="wdUpDiag">
                    <a:fgClr>
                      <a:srgbClr val="000000"/>
                    </a:fgClr>
                    <a:bgClr>
                      <a:srgbClr val="FFFFFF"/>
                    </a:bgClr>
                  </a:pattFill>
                  <a:ln>
                    <a:noFill/>
                  </a:ln>
                  <a:effectLst/>
                  <a:extLst>
                    <a:ext uri="{91240B29-F687-4F45-9708-019B960494DF}">
                      <a14:hiddenLine xmlns:a14="http://schemas.microsoft.com/office/drawing/2010/main" w="9525">
                        <a:solidFill>
                          <a:srgbClr val="00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48203" name="Rectangle 49"/>
                  <p:cNvSpPr>
                    <a:spLocks noChangeArrowheads="1"/>
                  </p:cNvSpPr>
                  <p:nvPr/>
                </p:nvSpPr>
                <p:spPr bwMode="auto">
                  <a:xfrm>
                    <a:off x="2544" y="2849"/>
                    <a:ext cx="227" cy="113"/>
                  </a:xfrm>
                  <a:prstGeom prst="rect">
                    <a:avLst/>
                  </a:prstGeom>
                  <a:solidFill>
                    <a:srgbClr val="000000"/>
                  </a:solidFill>
                  <a:ln>
                    <a:noFill/>
                  </a:ln>
                  <a:effectLst/>
                  <a:extLst>
                    <a:ext uri="{91240B29-F687-4F45-9708-019B960494DF}">
                      <a14:hiddenLine xmlns:a14="http://schemas.microsoft.com/office/drawing/2010/main" w="9525">
                        <a:solidFill>
                          <a:srgbClr val="00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48204" name="Rectangle 50"/>
                  <p:cNvSpPr>
                    <a:spLocks noChangeArrowheads="1"/>
                  </p:cNvSpPr>
                  <p:nvPr/>
                </p:nvSpPr>
                <p:spPr bwMode="auto">
                  <a:xfrm>
                    <a:off x="2263" y="2858"/>
                    <a:ext cx="227" cy="113"/>
                  </a:xfrm>
                  <a:prstGeom prst="rect">
                    <a:avLst/>
                  </a:prstGeom>
                  <a:solidFill>
                    <a:srgbClr val="000000"/>
                  </a:solidFill>
                  <a:ln>
                    <a:noFill/>
                  </a:ln>
                  <a:effectLst/>
                  <a:extLst>
                    <a:ext uri="{91240B29-F687-4F45-9708-019B960494DF}">
                      <a14:hiddenLine xmlns:a14="http://schemas.microsoft.com/office/drawing/2010/main" w="9525">
                        <a:solidFill>
                          <a:srgbClr val="00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48205" name="Rectangle 51"/>
                  <p:cNvSpPr>
                    <a:spLocks noChangeArrowheads="1"/>
                  </p:cNvSpPr>
                  <p:nvPr/>
                </p:nvSpPr>
                <p:spPr bwMode="auto">
                  <a:xfrm>
                    <a:off x="2825" y="2850"/>
                    <a:ext cx="227" cy="113"/>
                  </a:xfrm>
                  <a:prstGeom prst="rect">
                    <a:avLst/>
                  </a:prstGeom>
                  <a:solidFill>
                    <a:srgbClr val="000000"/>
                  </a:solidFill>
                  <a:ln>
                    <a:noFill/>
                  </a:ln>
                  <a:effectLst/>
                  <a:extLst>
                    <a:ext uri="{91240B29-F687-4F45-9708-019B960494DF}">
                      <a14:hiddenLine xmlns:a14="http://schemas.microsoft.com/office/drawing/2010/main" w="9525">
                        <a:solidFill>
                          <a:srgbClr val="00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48206" name="Rectangle 52"/>
                  <p:cNvSpPr>
                    <a:spLocks noChangeArrowheads="1"/>
                  </p:cNvSpPr>
                  <p:nvPr/>
                </p:nvSpPr>
                <p:spPr bwMode="auto">
                  <a:xfrm>
                    <a:off x="3116" y="2858"/>
                    <a:ext cx="227" cy="113"/>
                  </a:xfrm>
                  <a:prstGeom prst="rect">
                    <a:avLst/>
                  </a:prstGeom>
                  <a:solidFill>
                    <a:srgbClr val="000000"/>
                  </a:solidFill>
                  <a:ln>
                    <a:noFill/>
                  </a:ln>
                  <a:effectLst/>
                  <a:extLst>
                    <a:ext uri="{91240B29-F687-4F45-9708-019B960494DF}">
                      <a14:hiddenLine xmlns:a14="http://schemas.microsoft.com/office/drawing/2010/main" w="9525">
                        <a:solidFill>
                          <a:srgbClr val="00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grpSp>
                <p:nvGrpSpPr>
                  <p:cNvPr id="48207" name="Group 53"/>
                  <p:cNvGrpSpPr>
                    <a:grpSpLocks/>
                  </p:cNvGrpSpPr>
                  <p:nvPr/>
                </p:nvGrpSpPr>
                <p:grpSpPr bwMode="auto">
                  <a:xfrm>
                    <a:off x="2345" y="2659"/>
                    <a:ext cx="45" cy="190"/>
                    <a:chOff x="1075" y="2659"/>
                    <a:chExt cx="45" cy="190"/>
                  </a:xfrm>
                </p:grpSpPr>
                <p:sp>
                  <p:nvSpPr>
                    <p:cNvPr id="48217" name="Line 54"/>
                    <p:cNvSpPr>
                      <a:spLocks noChangeShapeType="1"/>
                    </p:cNvSpPr>
                    <p:nvPr/>
                  </p:nvSpPr>
                  <p:spPr bwMode="auto">
                    <a:xfrm>
                      <a:off x="1102" y="2704"/>
                      <a:ext cx="0" cy="145"/>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48218" name="Oval 55"/>
                    <p:cNvSpPr>
                      <a:spLocks noChangeArrowheads="1"/>
                    </p:cNvSpPr>
                    <p:nvPr/>
                  </p:nvSpPr>
                  <p:spPr bwMode="auto">
                    <a:xfrm>
                      <a:off x="1075" y="2659"/>
                      <a:ext cx="45" cy="45"/>
                    </a:xfrm>
                    <a:prstGeom prst="ellipse">
                      <a:avLst/>
                    </a:prstGeom>
                    <a:noFill/>
                    <a:ln w="9525">
                      <a:solidFill>
                        <a:srgbClr val="000000"/>
                      </a:solidFill>
                      <a:round/>
                      <a:headEnd/>
                      <a:tailEnd/>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grpSp>
              <p:grpSp>
                <p:nvGrpSpPr>
                  <p:cNvPr id="48208" name="Group 56"/>
                  <p:cNvGrpSpPr>
                    <a:grpSpLocks/>
                  </p:cNvGrpSpPr>
                  <p:nvPr/>
                </p:nvGrpSpPr>
                <p:grpSpPr bwMode="auto">
                  <a:xfrm>
                    <a:off x="2626" y="2659"/>
                    <a:ext cx="45" cy="190"/>
                    <a:chOff x="1075" y="2659"/>
                    <a:chExt cx="45" cy="190"/>
                  </a:xfrm>
                </p:grpSpPr>
                <p:sp>
                  <p:nvSpPr>
                    <p:cNvPr id="48215" name="Line 57"/>
                    <p:cNvSpPr>
                      <a:spLocks noChangeShapeType="1"/>
                    </p:cNvSpPr>
                    <p:nvPr/>
                  </p:nvSpPr>
                  <p:spPr bwMode="auto">
                    <a:xfrm>
                      <a:off x="1102" y="2704"/>
                      <a:ext cx="0" cy="145"/>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48216" name="Oval 58"/>
                    <p:cNvSpPr>
                      <a:spLocks noChangeArrowheads="1"/>
                    </p:cNvSpPr>
                    <p:nvPr/>
                  </p:nvSpPr>
                  <p:spPr bwMode="auto">
                    <a:xfrm>
                      <a:off x="1075" y="2659"/>
                      <a:ext cx="45" cy="45"/>
                    </a:xfrm>
                    <a:prstGeom prst="ellipse">
                      <a:avLst/>
                    </a:prstGeom>
                    <a:noFill/>
                    <a:ln w="9525">
                      <a:solidFill>
                        <a:srgbClr val="000000"/>
                      </a:solidFill>
                      <a:round/>
                      <a:headEnd/>
                      <a:tailEnd/>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grpSp>
              <p:grpSp>
                <p:nvGrpSpPr>
                  <p:cNvPr id="48209" name="Group 59"/>
                  <p:cNvGrpSpPr>
                    <a:grpSpLocks/>
                  </p:cNvGrpSpPr>
                  <p:nvPr/>
                </p:nvGrpSpPr>
                <p:grpSpPr bwMode="auto">
                  <a:xfrm>
                    <a:off x="2913" y="2659"/>
                    <a:ext cx="45" cy="190"/>
                    <a:chOff x="1075" y="2659"/>
                    <a:chExt cx="45" cy="190"/>
                  </a:xfrm>
                </p:grpSpPr>
                <p:sp>
                  <p:nvSpPr>
                    <p:cNvPr id="48213" name="Line 60"/>
                    <p:cNvSpPr>
                      <a:spLocks noChangeShapeType="1"/>
                    </p:cNvSpPr>
                    <p:nvPr/>
                  </p:nvSpPr>
                  <p:spPr bwMode="auto">
                    <a:xfrm>
                      <a:off x="1102" y="2704"/>
                      <a:ext cx="0" cy="145"/>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48214" name="Oval 61"/>
                    <p:cNvSpPr>
                      <a:spLocks noChangeArrowheads="1"/>
                    </p:cNvSpPr>
                    <p:nvPr/>
                  </p:nvSpPr>
                  <p:spPr bwMode="auto">
                    <a:xfrm>
                      <a:off x="1075" y="2659"/>
                      <a:ext cx="45" cy="45"/>
                    </a:xfrm>
                    <a:prstGeom prst="ellipse">
                      <a:avLst/>
                    </a:prstGeom>
                    <a:noFill/>
                    <a:ln w="9525">
                      <a:solidFill>
                        <a:srgbClr val="000000"/>
                      </a:solidFill>
                      <a:round/>
                      <a:headEnd/>
                      <a:tailEnd/>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grpSp>
              <p:grpSp>
                <p:nvGrpSpPr>
                  <p:cNvPr id="48210" name="Group 62"/>
                  <p:cNvGrpSpPr>
                    <a:grpSpLocks/>
                  </p:cNvGrpSpPr>
                  <p:nvPr/>
                </p:nvGrpSpPr>
                <p:grpSpPr bwMode="auto">
                  <a:xfrm>
                    <a:off x="3188" y="2668"/>
                    <a:ext cx="45" cy="190"/>
                    <a:chOff x="1075" y="2659"/>
                    <a:chExt cx="45" cy="190"/>
                  </a:xfrm>
                </p:grpSpPr>
                <p:sp>
                  <p:nvSpPr>
                    <p:cNvPr id="48211" name="Line 63"/>
                    <p:cNvSpPr>
                      <a:spLocks noChangeShapeType="1"/>
                    </p:cNvSpPr>
                    <p:nvPr/>
                  </p:nvSpPr>
                  <p:spPr bwMode="auto">
                    <a:xfrm>
                      <a:off x="1102" y="2704"/>
                      <a:ext cx="0" cy="145"/>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48212" name="Oval 64"/>
                    <p:cNvSpPr>
                      <a:spLocks noChangeArrowheads="1"/>
                    </p:cNvSpPr>
                    <p:nvPr/>
                  </p:nvSpPr>
                  <p:spPr bwMode="auto">
                    <a:xfrm>
                      <a:off x="1075" y="2659"/>
                      <a:ext cx="45" cy="45"/>
                    </a:xfrm>
                    <a:prstGeom prst="ellipse">
                      <a:avLst/>
                    </a:prstGeom>
                    <a:noFill/>
                    <a:ln w="9525">
                      <a:solidFill>
                        <a:srgbClr val="000000"/>
                      </a:solidFill>
                      <a:round/>
                      <a:headEnd/>
                      <a:tailEnd/>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grpSp>
            </p:grpSp>
            <p:sp>
              <p:nvSpPr>
                <p:cNvPr id="48196" name="Line 65"/>
                <p:cNvSpPr>
                  <a:spLocks noChangeShapeType="1"/>
                </p:cNvSpPr>
                <p:nvPr/>
              </p:nvSpPr>
              <p:spPr bwMode="auto">
                <a:xfrm>
                  <a:off x="2517" y="3022"/>
                  <a:ext cx="0" cy="317"/>
                </a:xfrm>
                <a:prstGeom prst="line">
                  <a:avLst/>
                </a:prstGeom>
                <a:noFill/>
                <a:ln w="9525">
                  <a:solidFill>
                    <a:srgbClr val="00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48197" name="Line 66"/>
                <p:cNvSpPr>
                  <a:spLocks noChangeShapeType="1"/>
                </p:cNvSpPr>
                <p:nvPr/>
              </p:nvSpPr>
              <p:spPr bwMode="auto">
                <a:xfrm>
                  <a:off x="3061" y="3022"/>
                  <a:ext cx="0" cy="317"/>
                </a:xfrm>
                <a:prstGeom prst="line">
                  <a:avLst/>
                </a:prstGeom>
                <a:noFill/>
                <a:ln w="9525">
                  <a:solidFill>
                    <a:srgbClr val="00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48198" name="Line 67"/>
                <p:cNvSpPr>
                  <a:spLocks noChangeShapeType="1"/>
                </p:cNvSpPr>
                <p:nvPr/>
              </p:nvSpPr>
              <p:spPr bwMode="auto">
                <a:xfrm>
                  <a:off x="2517" y="3339"/>
                  <a:ext cx="535" cy="0"/>
                </a:xfrm>
                <a:prstGeom prst="line">
                  <a:avLst/>
                </a:prstGeom>
                <a:noFill/>
                <a:ln w="9525">
                  <a:solidFill>
                    <a:srgbClr val="00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48199" name="Line 68"/>
                <p:cNvSpPr>
                  <a:spLocks noChangeShapeType="1"/>
                </p:cNvSpPr>
                <p:nvPr/>
              </p:nvSpPr>
              <p:spPr bwMode="auto">
                <a:xfrm>
                  <a:off x="2517" y="3231"/>
                  <a:ext cx="535" cy="0"/>
                </a:xfrm>
                <a:prstGeom prst="line">
                  <a:avLst/>
                </a:prstGeom>
                <a:noFill/>
                <a:ln w="9525">
                  <a:solidFill>
                    <a:srgbClr val="00FFFF"/>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48200" name="Line 69"/>
                <p:cNvSpPr>
                  <a:spLocks noChangeShapeType="1"/>
                </p:cNvSpPr>
                <p:nvPr/>
              </p:nvSpPr>
              <p:spPr bwMode="auto">
                <a:xfrm>
                  <a:off x="2518" y="3267"/>
                  <a:ext cx="535" cy="0"/>
                </a:xfrm>
                <a:prstGeom prst="line">
                  <a:avLst/>
                </a:prstGeom>
                <a:noFill/>
                <a:ln w="9525">
                  <a:solidFill>
                    <a:srgbClr val="00FFFF"/>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48201" name="Line 70"/>
                <p:cNvSpPr>
                  <a:spLocks noChangeShapeType="1"/>
                </p:cNvSpPr>
                <p:nvPr/>
              </p:nvSpPr>
              <p:spPr bwMode="auto">
                <a:xfrm>
                  <a:off x="2517" y="3303"/>
                  <a:ext cx="535" cy="0"/>
                </a:xfrm>
                <a:prstGeom prst="line">
                  <a:avLst/>
                </a:prstGeom>
                <a:noFill/>
                <a:ln w="9525">
                  <a:solidFill>
                    <a:srgbClr val="00FFFF"/>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grpSp>
          <p:sp>
            <p:nvSpPr>
              <p:cNvPr id="48189" name="Text Box 71"/>
              <p:cNvSpPr txBox="1">
                <a:spLocks noChangeArrowheads="1"/>
              </p:cNvSpPr>
              <p:nvPr/>
            </p:nvSpPr>
            <p:spPr bwMode="auto">
              <a:xfrm>
                <a:off x="3061" y="2681"/>
                <a:ext cx="354" cy="231"/>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9525">
                    <a:solidFill>
                      <a:srgbClr val="00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ClrTx/>
                  <a:buFontTx/>
                  <a:buNone/>
                </a:pPr>
                <a:r>
                  <a:rPr kumimoji="1" lang="en-US" altLang="zh-CN" sz="1800">
                    <a:latin typeface="Times New Roman" panose="02020603050405020304" pitchFamily="18" charset="0"/>
                    <a:ea typeface="宋体" panose="02010600030101010101" pitchFamily="2" charset="-122"/>
                  </a:rPr>
                  <a:t>2V</a:t>
                </a:r>
              </a:p>
            </p:txBody>
          </p:sp>
          <p:sp>
            <p:nvSpPr>
              <p:cNvPr id="48190" name="Text Box 72"/>
              <p:cNvSpPr txBox="1">
                <a:spLocks noChangeArrowheads="1"/>
              </p:cNvSpPr>
              <p:nvPr/>
            </p:nvSpPr>
            <p:spPr bwMode="auto">
              <a:xfrm>
                <a:off x="2218" y="2677"/>
                <a:ext cx="354" cy="231"/>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9525">
                    <a:solidFill>
                      <a:srgbClr val="00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ClrTx/>
                  <a:buFontTx/>
                  <a:buNone/>
                </a:pPr>
                <a:r>
                  <a:rPr kumimoji="1" lang="en-US" altLang="zh-CN" sz="1800">
                    <a:latin typeface="Times New Roman" panose="02020603050405020304" pitchFamily="18" charset="0"/>
                    <a:ea typeface="宋体" panose="02010600030101010101" pitchFamily="2" charset="-122"/>
                  </a:rPr>
                  <a:t>2V</a:t>
                </a:r>
              </a:p>
            </p:txBody>
          </p:sp>
          <p:sp>
            <p:nvSpPr>
              <p:cNvPr id="48191" name="Text Box 73"/>
              <p:cNvSpPr txBox="1">
                <a:spLocks noChangeArrowheads="1"/>
              </p:cNvSpPr>
              <p:nvPr/>
            </p:nvSpPr>
            <p:spPr bwMode="auto">
              <a:xfrm>
                <a:off x="2427" y="2677"/>
                <a:ext cx="399" cy="231"/>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9525">
                    <a:solidFill>
                      <a:srgbClr val="00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ClrTx/>
                  <a:buFontTx/>
                  <a:buNone/>
                </a:pPr>
                <a:r>
                  <a:rPr kumimoji="1" lang="en-US" altLang="zh-CN" sz="1800">
                    <a:latin typeface="Times New Roman" panose="02020603050405020304" pitchFamily="18" charset="0"/>
                    <a:ea typeface="宋体" panose="02010600030101010101" pitchFamily="2" charset="-122"/>
                  </a:rPr>
                  <a:t>10V</a:t>
                </a:r>
              </a:p>
            </p:txBody>
          </p:sp>
          <p:sp>
            <p:nvSpPr>
              <p:cNvPr id="48192" name="Text Box 74"/>
              <p:cNvSpPr txBox="1">
                <a:spLocks noChangeArrowheads="1"/>
              </p:cNvSpPr>
              <p:nvPr/>
            </p:nvSpPr>
            <p:spPr bwMode="auto">
              <a:xfrm>
                <a:off x="2717" y="2677"/>
                <a:ext cx="399" cy="231"/>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9525">
                    <a:solidFill>
                      <a:srgbClr val="00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ClrTx/>
                  <a:buFontTx/>
                  <a:buNone/>
                </a:pPr>
                <a:r>
                  <a:rPr kumimoji="1" lang="en-US" altLang="zh-CN" sz="1800">
                    <a:latin typeface="Times New Roman" panose="02020603050405020304" pitchFamily="18" charset="0"/>
                    <a:ea typeface="宋体" panose="02010600030101010101" pitchFamily="2" charset="-122"/>
                  </a:rPr>
                  <a:t>10V</a:t>
                </a:r>
              </a:p>
            </p:txBody>
          </p:sp>
        </p:grpSp>
        <p:sp>
          <p:nvSpPr>
            <p:cNvPr id="48139" name="Rectangle 75"/>
            <p:cNvSpPr>
              <a:spLocks noChangeArrowheads="1"/>
            </p:cNvSpPr>
            <p:nvPr/>
          </p:nvSpPr>
          <p:spPr bwMode="auto">
            <a:xfrm>
              <a:off x="2591" y="2850"/>
              <a:ext cx="426" cy="250"/>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9525">
                  <a:solidFill>
                    <a:srgbClr val="00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ClrTx/>
                <a:buFontTx/>
                <a:buNone/>
              </a:pPr>
              <a:r>
                <a:rPr kumimoji="1" lang="en-US" altLang="zh-CN" sz="2000">
                  <a:solidFill>
                    <a:schemeClr val="tx2"/>
                  </a:solidFill>
                  <a:latin typeface="Times New Roman" panose="02020603050405020304" pitchFamily="18" charset="0"/>
                  <a:ea typeface="宋体" panose="02010600030101010101" pitchFamily="2" charset="-122"/>
                </a:rPr>
                <a:t>t = t</a:t>
              </a:r>
              <a:r>
                <a:rPr kumimoji="1" lang="en-US" altLang="zh-CN" sz="2000" baseline="-25000">
                  <a:solidFill>
                    <a:schemeClr val="tx2"/>
                  </a:solidFill>
                  <a:latin typeface="Times New Roman" panose="02020603050405020304" pitchFamily="18" charset="0"/>
                  <a:ea typeface="宋体" panose="02010600030101010101" pitchFamily="2" charset="-122"/>
                </a:rPr>
                <a:t>2</a:t>
              </a:r>
            </a:p>
          </p:txBody>
        </p:sp>
        <p:sp>
          <p:nvSpPr>
            <p:cNvPr id="48140" name="AutoShape 76"/>
            <p:cNvSpPr>
              <a:spLocks noChangeArrowheads="1"/>
            </p:cNvSpPr>
            <p:nvPr/>
          </p:nvSpPr>
          <p:spPr bwMode="auto">
            <a:xfrm>
              <a:off x="1688" y="2427"/>
              <a:ext cx="512" cy="164"/>
            </a:xfrm>
            <a:prstGeom prst="rightArrow">
              <a:avLst>
                <a:gd name="adj1" fmla="val 50000"/>
                <a:gd name="adj2" fmla="val 78049"/>
              </a:avLst>
            </a:prstGeom>
            <a:noFill/>
            <a:ln w="9525">
              <a:solidFill>
                <a:srgbClr val="00FFFF"/>
              </a:solidFill>
              <a:miter lim="800000"/>
              <a:headEnd/>
              <a:tailEnd/>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grpSp>
          <p:nvGrpSpPr>
            <p:cNvPr id="48141" name="Group 77"/>
            <p:cNvGrpSpPr>
              <a:grpSpLocks/>
            </p:cNvGrpSpPr>
            <p:nvPr/>
          </p:nvGrpSpPr>
          <p:grpSpPr bwMode="auto">
            <a:xfrm>
              <a:off x="4028" y="1969"/>
              <a:ext cx="1256" cy="893"/>
              <a:chOff x="3438" y="2673"/>
              <a:chExt cx="1256" cy="893"/>
            </a:xfrm>
          </p:grpSpPr>
          <p:grpSp>
            <p:nvGrpSpPr>
              <p:cNvPr id="48156" name="Group 78"/>
              <p:cNvGrpSpPr>
                <a:grpSpLocks/>
              </p:cNvGrpSpPr>
              <p:nvPr/>
            </p:nvGrpSpPr>
            <p:grpSpPr bwMode="auto">
              <a:xfrm>
                <a:off x="3508" y="2886"/>
                <a:ext cx="1186" cy="680"/>
                <a:chOff x="3508" y="2659"/>
                <a:chExt cx="1186" cy="680"/>
              </a:xfrm>
            </p:grpSpPr>
            <p:grpSp>
              <p:nvGrpSpPr>
                <p:cNvPr id="48161" name="Group 79"/>
                <p:cNvGrpSpPr>
                  <a:grpSpLocks/>
                </p:cNvGrpSpPr>
                <p:nvPr/>
              </p:nvGrpSpPr>
              <p:grpSpPr bwMode="auto">
                <a:xfrm>
                  <a:off x="3515" y="2659"/>
                  <a:ext cx="1179" cy="344"/>
                  <a:chOff x="2245" y="2659"/>
                  <a:chExt cx="1179" cy="344"/>
                </a:xfrm>
              </p:grpSpPr>
              <p:sp>
                <p:nvSpPr>
                  <p:cNvPr id="48171" name="Rectangle 80" descr="宽上对角线"/>
                  <p:cNvSpPr>
                    <a:spLocks noChangeArrowheads="1"/>
                  </p:cNvSpPr>
                  <p:nvPr/>
                </p:nvSpPr>
                <p:spPr bwMode="auto">
                  <a:xfrm>
                    <a:off x="2245" y="2958"/>
                    <a:ext cx="1179" cy="45"/>
                  </a:xfrm>
                  <a:prstGeom prst="rect">
                    <a:avLst/>
                  </a:prstGeom>
                  <a:pattFill prst="wdUpDiag">
                    <a:fgClr>
                      <a:srgbClr val="000000"/>
                    </a:fgClr>
                    <a:bgClr>
                      <a:srgbClr val="FFFFFF"/>
                    </a:bgClr>
                  </a:pattFill>
                  <a:ln>
                    <a:noFill/>
                  </a:ln>
                  <a:effectLst/>
                  <a:extLst>
                    <a:ext uri="{91240B29-F687-4F45-9708-019B960494DF}">
                      <a14:hiddenLine xmlns:a14="http://schemas.microsoft.com/office/drawing/2010/main" w="9525">
                        <a:solidFill>
                          <a:srgbClr val="00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48172" name="Rectangle 81"/>
                  <p:cNvSpPr>
                    <a:spLocks noChangeArrowheads="1"/>
                  </p:cNvSpPr>
                  <p:nvPr/>
                </p:nvSpPr>
                <p:spPr bwMode="auto">
                  <a:xfrm>
                    <a:off x="2544" y="2849"/>
                    <a:ext cx="227" cy="113"/>
                  </a:xfrm>
                  <a:prstGeom prst="rect">
                    <a:avLst/>
                  </a:prstGeom>
                  <a:solidFill>
                    <a:srgbClr val="000000"/>
                  </a:solidFill>
                  <a:ln>
                    <a:noFill/>
                  </a:ln>
                  <a:effectLst/>
                  <a:extLst>
                    <a:ext uri="{91240B29-F687-4F45-9708-019B960494DF}">
                      <a14:hiddenLine xmlns:a14="http://schemas.microsoft.com/office/drawing/2010/main" w="9525">
                        <a:solidFill>
                          <a:srgbClr val="00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48173" name="Rectangle 82"/>
                  <p:cNvSpPr>
                    <a:spLocks noChangeArrowheads="1"/>
                  </p:cNvSpPr>
                  <p:nvPr/>
                </p:nvSpPr>
                <p:spPr bwMode="auto">
                  <a:xfrm>
                    <a:off x="2263" y="2858"/>
                    <a:ext cx="227" cy="113"/>
                  </a:xfrm>
                  <a:prstGeom prst="rect">
                    <a:avLst/>
                  </a:prstGeom>
                  <a:solidFill>
                    <a:srgbClr val="000000"/>
                  </a:solidFill>
                  <a:ln>
                    <a:noFill/>
                  </a:ln>
                  <a:effectLst/>
                  <a:extLst>
                    <a:ext uri="{91240B29-F687-4F45-9708-019B960494DF}">
                      <a14:hiddenLine xmlns:a14="http://schemas.microsoft.com/office/drawing/2010/main" w="9525">
                        <a:solidFill>
                          <a:srgbClr val="00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48174" name="Rectangle 83"/>
                  <p:cNvSpPr>
                    <a:spLocks noChangeArrowheads="1"/>
                  </p:cNvSpPr>
                  <p:nvPr/>
                </p:nvSpPr>
                <p:spPr bwMode="auto">
                  <a:xfrm>
                    <a:off x="2825" y="2850"/>
                    <a:ext cx="227" cy="113"/>
                  </a:xfrm>
                  <a:prstGeom prst="rect">
                    <a:avLst/>
                  </a:prstGeom>
                  <a:solidFill>
                    <a:srgbClr val="000000"/>
                  </a:solidFill>
                  <a:ln>
                    <a:noFill/>
                  </a:ln>
                  <a:effectLst/>
                  <a:extLst>
                    <a:ext uri="{91240B29-F687-4F45-9708-019B960494DF}">
                      <a14:hiddenLine xmlns:a14="http://schemas.microsoft.com/office/drawing/2010/main" w="9525">
                        <a:solidFill>
                          <a:srgbClr val="00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48175" name="Rectangle 84"/>
                  <p:cNvSpPr>
                    <a:spLocks noChangeArrowheads="1"/>
                  </p:cNvSpPr>
                  <p:nvPr/>
                </p:nvSpPr>
                <p:spPr bwMode="auto">
                  <a:xfrm>
                    <a:off x="3116" y="2858"/>
                    <a:ext cx="227" cy="113"/>
                  </a:xfrm>
                  <a:prstGeom prst="rect">
                    <a:avLst/>
                  </a:prstGeom>
                  <a:solidFill>
                    <a:srgbClr val="000000"/>
                  </a:solidFill>
                  <a:ln>
                    <a:noFill/>
                  </a:ln>
                  <a:effectLst/>
                  <a:extLst>
                    <a:ext uri="{91240B29-F687-4F45-9708-019B960494DF}">
                      <a14:hiddenLine xmlns:a14="http://schemas.microsoft.com/office/drawing/2010/main" w="9525">
                        <a:solidFill>
                          <a:srgbClr val="00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grpSp>
                <p:nvGrpSpPr>
                  <p:cNvPr id="48176" name="Group 85"/>
                  <p:cNvGrpSpPr>
                    <a:grpSpLocks/>
                  </p:cNvGrpSpPr>
                  <p:nvPr/>
                </p:nvGrpSpPr>
                <p:grpSpPr bwMode="auto">
                  <a:xfrm>
                    <a:off x="2345" y="2659"/>
                    <a:ext cx="45" cy="190"/>
                    <a:chOff x="1075" y="2659"/>
                    <a:chExt cx="45" cy="190"/>
                  </a:xfrm>
                </p:grpSpPr>
                <p:sp>
                  <p:nvSpPr>
                    <p:cNvPr id="48186" name="Line 86"/>
                    <p:cNvSpPr>
                      <a:spLocks noChangeShapeType="1"/>
                    </p:cNvSpPr>
                    <p:nvPr/>
                  </p:nvSpPr>
                  <p:spPr bwMode="auto">
                    <a:xfrm>
                      <a:off x="1102" y="2704"/>
                      <a:ext cx="0" cy="145"/>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48187" name="Oval 87"/>
                    <p:cNvSpPr>
                      <a:spLocks noChangeArrowheads="1"/>
                    </p:cNvSpPr>
                    <p:nvPr/>
                  </p:nvSpPr>
                  <p:spPr bwMode="auto">
                    <a:xfrm>
                      <a:off x="1075" y="2659"/>
                      <a:ext cx="45" cy="45"/>
                    </a:xfrm>
                    <a:prstGeom prst="ellipse">
                      <a:avLst/>
                    </a:prstGeom>
                    <a:noFill/>
                    <a:ln w="9525">
                      <a:solidFill>
                        <a:srgbClr val="000000"/>
                      </a:solidFill>
                      <a:round/>
                      <a:headEnd/>
                      <a:tailEnd/>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grpSp>
              <p:grpSp>
                <p:nvGrpSpPr>
                  <p:cNvPr id="48177" name="Group 88"/>
                  <p:cNvGrpSpPr>
                    <a:grpSpLocks/>
                  </p:cNvGrpSpPr>
                  <p:nvPr/>
                </p:nvGrpSpPr>
                <p:grpSpPr bwMode="auto">
                  <a:xfrm>
                    <a:off x="2626" y="2659"/>
                    <a:ext cx="45" cy="190"/>
                    <a:chOff x="1075" y="2659"/>
                    <a:chExt cx="45" cy="190"/>
                  </a:xfrm>
                </p:grpSpPr>
                <p:sp>
                  <p:nvSpPr>
                    <p:cNvPr id="48184" name="Line 89"/>
                    <p:cNvSpPr>
                      <a:spLocks noChangeShapeType="1"/>
                    </p:cNvSpPr>
                    <p:nvPr/>
                  </p:nvSpPr>
                  <p:spPr bwMode="auto">
                    <a:xfrm>
                      <a:off x="1102" y="2704"/>
                      <a:ext cx="0" cy="145"/>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48185" name="Oval 90"/>
                    <p:cNvSpPr>
                      <a:spLocks noChangeArrowheads="1"/>
                    </p:cNvSpPr>
                    <p:nvPr/>
                  </p:nvSpPr>
                  <p:spPr bwMode="auto">
                    <a:xfrm>
                      <a:off x="1075" y="2659"/>
                      <a:ext cx="45" cy="45"/>
                    </a:xfrm>
                    <a:prstGeom prst="ellipse">
                      <a:avLst/>
                    </a:prstGeom>
                    <a:noFill/>
                    <a:ln w="9525">
                      <a:solidFill>
                        <a:srgbClr val="000000"/>
                      </a:solidFill>
                      <a:round/>
                      <a:headEnd/>
                      <a:tailEnd/>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grpSp>
              <p:grpSp>
                <p:nvGrpSpPr>
                  <p:cNvPr id="48178" name="Group 91"/>
                  <p:cNvGrpSpPr>
                    <a:grpSpLocks/>
                  </p:cNvGrpSpPr>
                  <p:nvPr/>
                </p:nvGrpSpPr>
                <p:grpSpPr bwMode="auto">
                  <a:xfrm>
                    <a:off x="2913" y="2659"/>
                    <a:ext cx="45" cy="190"/>
                    <a:chOff x="1075" y="2659"/>
                    <a:chExt cx="45" cy="190"/>
                  </a:xfrm>
                </p:grpSpPr>
                <p:sp>
                  <p:nvSpPr>
                    <p:cNvPr id="48182" name="Line 92"/>
                    <p:cNvSpPr>
                      <a:spLocks noChangeShapeType="1"/>
                    </p:cNvSpPr>
                    <p:nvPr/>
                  </p:nvSpPr>
                  <p:spPr bwMode="auto">
                    <a:xfrm>
                      <a:off x="1102" y="2704"/>
                      <a:ext cx="0" cy="145"/>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48183" name="Oval 93"/>
                    <p:cNvSpPr>
                      <a:spLocks noChangeArrowheads="1"/>
                    </p:cNvSpPr>
                    <p:nvPr/>
                  </p:nvSpPr>
                  <p:spPr bwMode="auto">
                    <a:xfrm>
                      <a:off x="1075" y="2659"/>
                      <a:ext cx="45" cy="45"/>
                    </a:xfrm>
                    <a:prstGeom prst="ellipse">
                      <a:avLst/>
                    </a:prstGeom>
                    <a:noFill/>
                    <a:ln w="9525">
                      <a:solidFill>
                        <a:srgbClr val="000000"/>
                      </a:solidFill>
                      <a:round/>
                      <a:headEnd/>
                      <a:tailEnd/>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grpSp>
              <p:grpSp>
                <p:nvGrpSpPr>
                  <p:cNvPr id="48179" name="Group 94"/>
                  <p:cNvGrpSpPr>
                    <a:grpSpLocks/>
                  </p:cNvGrpSpPr>
                  <p:nvPr/>
                </p:nvGrpSpPr>
                <p:grpSpPr bwMode="auto">
                  <a:xfrm>
                    <a:off x="3188" y="2668"/>
                    <a:ext cx="45" cy="190"/>
                    <a:chOff x="1075" y="2659"/>
                    <a:chExt cx="45" cy="190"/>
                  </a:xfrm>
                </p:grpSpPr>
                <p:sp>
                  <p:nvSpPr>
                    <p:cNvPr id="48180" name="Line 95"/>
                    <p:cNvSpPr>
                      <a:spLocks noChangeShapeType="1"/>
                    </p:cNvSpPr>
                    <p:nvPr/>
                  </p:nvSpPr>
                  <p:spPr bwMode="auto">
                    <a:xfrm>
                      <a:off x="1102" y="2704"/>
                      <a:ext cx="0" cy="145"/>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48181" name="Oval 96"/>
                    <p:cNvSpPr>
                      <a:spLocks noChangeArrowheads="1"/>
                    </p:cNvSpPr>
                    <p:nvPr/>
                  </p:nvSpPr>
                  <p:spPr bwMode="auto">
                    <a:xfrm>
                      <a:off x="1075" y="2659"/>
                      <a:ext cx="45" cy="45"/>
                    </a:xfrm>
                    <a:prstGeom prst="ellipse">
                      <a:avLst/>
                    </a:prstGeom>
                    <a:noFill/>
                    <a:ln w="9525">
                      <a:solidFill>
                        <a:srgbClr val="000000"/>
                      </a:solidFill>
                      <a:round/>
                      <a:headEnd/>
                      <a:tailEnd/>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grpSp>
            </p:grpSp>
            <p:sp>
              <p:nvSpPr>
                <p:cNvPr id="48162" name="Line 97"/>
                <p:cNvSpPr>
                  <a:spLocks noChangeShapeType="1"/>
                </p:cNvSpPr>
                <p:nvPr/>
              </p:nvSpPr>
              <p:spPr bwMode="auto">
                <a:xfrm>
                  <a:off x="3508" y="3022"/>
                  <a:ext cx="521" cy="0"/>
                </a:xfrm>
                <a:prstGeom prst="line">
                  <a:avLst/>
                </a:prstGeom>
                <a:noFill/>
                <a:ln w="9525">
                  <a:solidFill>
                    <a:srgbClr val="00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48163" name="Line 98"/>
                <p:cNvSpPr>
                  <a:spLocks noChangeShapeType="1"/>
                </p:cNvSpPr>
                <p:nvPr/>
              </p:nvSpPr>
              <p:spPr bwMode="auto">
                <a:xfrm>
                  <a:off x="4341" y="3022"/>
                  <a:ext cx="340" cy="0"/>
                </a:xfrm>
                <a:prstGeom prst="line">
                  <a:avLst/>
                </a:prstGeom>
                <a:noFill/>
                <a:ln w="9525">
                  <a:solidFill>
                    <a:srgbClr val="00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48164" name="Line 99"/>
                <p:cNvSpPr>
                  <a:spLocks noChangeShapeType="1"/>
                </p:cNvSpPr>
                <p:nvPr/>
              </p:nvSpPr>
              <p:spPr bwMode="auto">
                <a:xfrm>
                  <a:off x="4014" y="3022"/>
                  <a:ext cx="0" cy="317"/>
                </a:xfrm>
                <a:prstGeom prst="line">
                  <a:avLst/>
                </a:prstGeom>
                <a:noFill/>
                <a:ln w="9525">
                  <a:solidFill>
                    <a:srgbClr val="00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48165" name="Line 100"/>
                <p:cNvSpPr>
                  <a:spLocks noChangeShapeType="1"/>
                </p:cNvSpPr>
                <p:nvPr/>
              </p:nvSpPr>
              <p:spPr bwMode="auto">
                <a:xfrm>
                  <a:off x="4332" y="3022"/>
                  <a:ext cx="0" cy="317"/>
                </a:xfrm>
                <a:prstGeom prst="line">
                  <a:avLst/>
                </a:prstGeom>
                <a:noFill/>
                <a:ln w="9525">
                  <a:solidFill>
                    <a:srgbClr val="00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48166" name="Line 101"/>
                <p:cNvSpPr>
                  <a:spLocks noChangeShapeType="1"/>
                </p:cNvSpPr>
                <p:nvPr/>
              </p:nvSpPr>
              <p:spPr bwMode="auto">
                <a:xfrm>
                  <a:off x="4014" y="3339"/>
                  <a:ext cx="306" cy="0"/>
                </a:xfrm>
                <a:prstGeom prst="line">
                  <a:avLst/>
                </a:prstGeom>
                <a:noFill/>
                <a:ln w="9525">
                  <a:solidFill>
                    <a:srgbClr val="00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48167" name="Line 102"/>
                <p:cNvSpPr>
                  <a:spLocks noChangeShapeType="1"/>
                </p:cNvSpPr>
                <p:nvPr/>
              </p:nvSpPr>
              <p:spPr bwMode="auto">
                <a:xfrm>
                  <a:off x="4014" y="3158"/>
                  <a:ext cx="306" cy="0"/>
                </a:xfrm>
                <a:prstGeom prst="line">
                  <a:avLst/>
                </a:prstGeom>
                <a:noFill/>
                <a:ln w="9525">
                  <a:solidFill>
                    <a:srgbClr val="00FFFF"/>
                  </a:solidFill>
                  <a:prstDash val="dash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48168" name="Line 103"/>
                <p:cNvSpPr>
                  <a:spLocks noChangeShapeType="1"/>
                </p:cNvSpPr>
                <p:nvPr/>
              </p:nvSpPr>
              <p:spPr bwMode="auto">
                <a:xfrm>
                  <a:off x="4014" y="3203"/>
                  <a:ext cx="306" cy="0"/>
                </a:xfrm>
                <a:prstGeom prst="line">
                  <a:avLst/>
                </a:prstGeom>
                <a:noFill/>
                <a:ln w="9525">
                  <a:solidFill>
                    <a:srgbClr val="00FFFF"/>
                  </a:solidFill>
                  <a:prstDash val="dash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48169" name="Line 104"/>
                <p:cNvSpPr>
                  <a:spLocks noChangeShapeType="1"/>
                </p:cNvSpPr>
                <p:nvPr/>
              </p:nvSpPr>
              <p:spPr bwMode="auto">
                <a:xfrm>
                  <a:off x="4014" y="3249"/>
                  <a:ext cx="306" cy="0"/>
                </a:xfrm>
                <a:prstGeom prst="line">
                  <a:avLst/>
                </a:prstGeom>
                <a:noFill/>
                <a:ln w="9525">
                  <a:solidFill>
                    <a:srgbClr val="00FFFF"/>
                  </a:solidFill>
                  <a:prstDash val="dash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48170" name="Line 105"/>
                <p:cNvSpPr>
                  <a:spLocks noChangeShapeType="1"/>
                </p:cNvSpPr>
                <p:nvPr/>
              </p:nvSpPr>
              <p:spPr bwMode="auto">
                <a:xfrm>
                  <a:off x="4014" y="3294"/>
                  <a:ext cx="306" cy="0"/>
                </a:xfrm>
                <a:prstGeom prst="line">
                  <a:avLst/>
                </a:prstGeom>
                <a:noFill/>
                <a:ln w="9525">
                  <a:solidFill>
                    <a:srgbClr val="00FFFF"/>
                  </a:solidFill>
                  <a:prstDash val="dash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grpSp>
          <p:sp>
            <p:nvSpPr>
              <p:cNvPr id="48157" name="Text Box 106"/>
              <p:cNvSpPr txBox="1">
                <a:spLocks noChangeArrowheads="1"/>
              </p:cNvSpPr>
              <p:nvPr/>
            </p:nvSpPr>
            <p:spPr bwMode="auto">
              <a:xfrm>
                <a:off x="3438" y="2681"/>
                <a:ext cx="354" cy="231"/>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9525">
                    <a:solidFill>
                      <a:srgbClr val="00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ClrTx/>
                  <a:buFontTx/>
                  <a:buNone/>
                </a:pPr>
                <a:r>
                  <a:rPr kumimoji="1" lang="en-US" altLang="zh-CN" sz="1800">
                    <a:latin typeface="Times New Roman" panose="02020603050405020304" pitchFamily="18" charset="0"/>
                    <a:ea typeface="宋体" panose="02010600030101010101" pitchFamily="2" charset="-122"/>
                  </a:rPr>
                  <a:t>2V</a:t>
                </a:r>
              </a:p>
            </p:txBody>
          </p:sp>
          <p:sp>
            <p:nvSpPr>
              <p:cNvPr id="48158" name="Text Box 107"/>
              <p:cNvSpPr txBox="1">
                <a:spLocks noChangeArrowheads="1"/>
              </p:cNvSpPr>
              <p:nvPr/>
            </p:nvSpPr>
            <p:spPr bwMode="auto">
              <a:xfrm>
                <a:off x="4335" y="2682"/>
                <a:ext cx="354" cy="231"/>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9525">
                    <a:solidFill>
                      <a:srgbClr val="00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ClrTx/>
                  <a:buFontTx/>
                  <a:buNone/>
                </a:pPr>
                <a:r>
                  <a:rPr kumimoji="1" lang="en-US" altLang="zh-CN" sz="1800">
                    <a:latin typeface="Times New Roman" panose="02020603050405020304" pitchFamily="18" charset="0"/>
                    <a:ea typeface="宋体" panose="02010600030101010101" pitchFamily="2" charset="-122"/>
                  </a:rPr>
                  <a:t>2V</a:t>
                </a:r>
              </a:p>
            </p:txBody>
          </p:sp>
          <p:sp>
            <p:nvSpPr>
              <p:cNvPr id="48159" name="Text Box 108"/>
              <p:cNvSpPr txBox="1">
                <a:spLocks noChangeArrowheads="1"/>
              </p:cNvSpPr>
              <p:nvPr/>
            </p:nvSpPr>
            <p:spPr bwMode="auto">
              <a:xfrm>
                <a:off x="3760" y="2673"/>
                <a:ext cx="354" cy="231"/>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9525">
                    <a:solidFill>
                      <a:srgbClr val="00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ClrTx/>
                  <a:buFontTx/>
                  <a:buNone/>
                </a:pPr>
                <a:r>
                  <a:rPr kumimoji="1" lang="en-US" altLang="zh-CN" sz="1800">
                    <a:latin typeface="Times New Roman" panose="02020603050405020304" pitchFamily="18" charset="0"/>
                    <a:ea typeface="宋体" panose="02010600030101010101" pitchFamily="2" charset="-122"/>
                  </a:rPr>
                  <a:t>2V</a:t>
                </a:r>
              </a:p>
            </p:txBody>
          </p:sp>
          <p:sp>
            <p:nvSpPr>
              <p:cNvPr id="48160" name="Text Box 109"/>
              <p:cNvSpPr txBox="1">
                <a:spLocks noChangeArrowheads="1"/>
              </p:cNvSpPr>
              <p:nvPr/>
            </p:nvSpPr>
            <p:spPr bwMode="auto">
              <a:xfrm>
                <a:off x="4001" y="2691"/>
                <a:ext cx="399" cy="231"/>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9525">
                    <a:solidFill>
                      <a:srgbClr val="00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ClrTx/>
                  <a:buFontTx/>
                  <a:buNone/>
                </a:pPr>
                <a:r>
                  <a:rPr kumimoji="1" lang="en-US" altLang="zh-CN" sz="1800">
                    <a:latin typeface="Times New Roman" panose="02020603050405020304" pitchFamily="18" charset="0"/>
                    <a:ea typeface="宋体" panose="02010600030101010101" pitchFamily="2" charset="-122"/>
                  </a:rPr>
                  <a:t>10V</a:t>
                </a:r>
              </a:p>
            </p:txBody>
          </p:sp>
        </p:grpSp>
        <p:sp>
          <p:nvSpPr>
            <p:cNvPr id="48142" name="Rectangle 110"/>
            <p:cNvSpPr>
              <a:spLocks noChangeArrowheads="1"/>
            </p:cNvSpPr>
            <p:nvPr/>
          </p:nvSpPr>
          <p:spPr bwMode="auto">
            <a:xfrm>
              <a:off x="4554" y="2808"/>
              <a:ext cx="426" cy="250"/>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9525">
                  <a:solidFill>
                    <a:srgbClr val="00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ClrTx/>
                <a:buFontTx/>
                <a:buNone/>
              </a:pPr>
              <a:r>
                <a:rPr kumimoji="1" lang="en-US" altLang="zh-CN" sz="2000">
                  <a:solidFill>
                    <a:schemeClr val="tx2"/>
                  </a:solidFill>
                  <a:latin typeface="Times New Roman" panose="02020603050405020304" pitchFamily="18" charset="0"/>
                  <a:ea typeface="宋体" panose="02010600030101010101" pitchFamily="2" charset="-122"/>
                </a:rPr>
                <a:t>t = t</a:t>
              </a:r>
              <a:r>
                <a:rPr kumimoji="1" lang="en-US" altLang="zh-CN" sz="2000" baseline="-25000">
                  <a:solidFill>
                    <a:schemeClr val="tx2"/>
                  </a:solidFill>
                  <a:latin typeface="Times New Roman" panose="02020603050405020304" pitchFamily="18" charset="0"/>
                  <a:ea typeface="宋体" panose="02010600030101010101" pitchFamily="2" charset="-122"/>
                </a:rPr>
                <a:t>3</a:t>
              </a:r>
            </a:p>
          </p:txBody>
        </p:sp>
        <p:sp>
          <p:nvSpPr>
            <p:cNvPr id="48143" name="AutoShape 111"/>
            <p:cNvSpPr>
              <a:spLocks noChangeArrowheads="1"/>
            </p:cNvSpPr>
            <p:nvPr/>
          </p:nvSpPr>
          <p:spPr bwMode="auto">
            <a:xfrm>
              <a:off x="3502" y="2432"/>
              <a:ext cx="512" cy="164"/>
            </a:xfrm>
            <a:prstGeom prst="rightArrow">
              <a:avLst>
                <a:gd name="adj1" fmla="val 50000"/>
                <a:gd name="adj2" fmla="val 78049"/>
              </a:avLst>
            </a:prstGeom>
            <a:noFill/>
            <a:ln w="9525">
              <a:solidFill>
                <a:srgbClr val="00FFFF"/>
              </a:solidFill>
              <a:miter lim="800000"/>
              <a:headEnd/>
              <a:tailEnd/>
            </a:ln>
            <a:effectLst/>
            <a:extLst>
              <a:ext uri="{909E8E84-426E-40DD-AFC4-6F175D3DCCD1}">
                <a14:hiddenFill xmlns:a14="http://schemas.microsoft.com/office/drawing/2010/main">
                  <a:solidFill>
                    <a:srgbClr val="0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grpSp>
          <p:nvGrpSpPr>
            <p:cNvPr id="48144" name="Group 112"/>
            <p:cNvGrpSpPr>
              <a:grpSpLocks/>
            </p:cNvGrpSpPr>
            <p:nvPr/>
          </p:nvGrpSpPr>
          <p:grpSpPr bwMode="auto">
            <a:xfrm>
              <a:off x="720" y="1768"/>
              <a:ext cx="768" cy="256"/>
              <a:chOff x="720" y="1768"/>
              <a:chExt cx="768" cy="256"/>
            </a:xfrm>
          </p:grpSpPr>
          <p:sp>
            <p:nvSpPr>
              <p:cNvPr id="48153" name="Text Box 113"/>
              <p:cNvSpPr txBox="1">
                <a:spLocks noChangeArrowheads="1"/>
              </p:cNvSpPr>
              <p:nvPr/>
            </p:nvSpPr>
            <p:spPr bwMode="auto">
              <a:xfrm>
                <a:off x="720" y="1774"/>
                <a:ext cx="205"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r>
                  <a:rPr lang="en-US" altLang="zh-CN" sz="2000">
                    <a:solidFill>
                      <a:srgbClr val="FF0000"/>
                    </a:solidFill>
                    <a:latin typeface="Arial" panose="020B0604020202020204" pitchFamily="34" charset="0"/>
                    <a:ea typeface="宋体" panose="02010600030101010101" pitchFamily="2" charset="-122"/>
                  </a:rPr>
                  <a:t>1</a:t>
                </a:r>
              </a:p>
            </p:txBody>
          </p:sp>
          <p:sp>
            <p:nvSpPr>
              <p:cNvPr id="48154" name="Text Box 114"/>
              <p:cNvSpPr txBox="1">
                <a:spLocks noChangeArrowheads="1"/>
              </p:cNvSpPr>
              <p:nvPr/>
            </p:nvSpPr>
            <p:spPr bwMode="auto">
              <a:xfrm>
                <a:off x="1003" y="1768"/>
                <a:ext cx="205"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r>
                  <a:rPr lang="en-US" altLang="zh-CN" sz="2000">
                    <a:solidFill>
                      <a:srgbClr val="FF0000"/>
                    </a:solidFill>
                    <a:latin typeface="Arial" panose="020B0604020202020204" pitchFamily="34" charset="0"/>
                    <a:ea typeface="宋体" panose="02010600030101010101" pitchFamily="2" charset="-122"/>
                  </a:rPr>
                  <a:t>2</a:t>
                </a:r>
              </a:p>
            </p:txBody>
          </p:sp>
          <p:sp>
            <p:nvSpPr>
              <p:cNvPr id="48155" name="Text Box 115"/>
              <p:cNvSpPr txBox="1">
                <a:spLocks noChangeArrowheads="1"/>
              </p:cNvSpPr>
              <p:nvPr/>
            </p:nvSpPr>
            <p:spPr bwMode="auto">
              <a:xfrm>
                <a:off x="1283" y="1768"/>
                <a:ext cx="205"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r>
                  <a:rPr lang="en-US" altLang="zh-CN" sz="2000">
                    <a:solidFill>
                      <a:srgbClr val="FF0000"/>
                    </a:solidFill>
                    <a:latin typeface="Arial" panose="020B0604020202020204" pitchFamily="34" charset="0"/>
                    <a:ea typeface="宋体" panose="02010600030101010101" pitchFamily="2" charset="-122"/>
                  </a:rPr>
                  <a:t>3</a:t>
                </a:r>
              </a:p>
            </p:txBody>
          </p:sp>
        </p:grpSp>
        <p:grpSp>
          <p:nvGrpSpPr>
            <p:cNvPr id="48145" name="Group 116"/>
            <p:cNvGrpSpPr>
              <a:grpSpLocks/>
            </p:cNvGrpSpPr>
            <p:nvPr/>
          </p:nvGrpSpPr>
          <p:grpSpPr bwMode="auto">
            <a:xfrm>
              <a:off x="2544" y="1776"/>
              <a:ext cx="768" cy="256"/>
              <a:chOff x="720" y="1768"/>
              <a:chExt cx="768" cy="256"/>
            </a:xfrm>
          </p:grpSpPr>
          <p:sp>
            <p:nvSpPr>
              <p:cNvPr id="48150" name="Text Box 117"/>
              <p:cNvSpPr txBox="1">
                <a:spLocks noChangeArrowheads="1"/>
              </p:cNvSpPr>
              <p:nvPr/>
            </p:nvSpPr>
            <p:spPr bwMode="auto">
              <a:xfrm>
                <a:off x="720" y="1774"/>
                <a:ext cx="205"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r>
                  <a:rPr lang="en-US" altLang="zh-CN" sz="2000">
                    <a:solidFill>
                      <a:srgbClr val="FF0000"/>
                    </a:solidFill>
                    <a:latin typeface="Arial" panose="020B0604020202020204" pitchFamily="34" charset="0"/>
                    <a:ea typeface="宋体" panose="02010600030101010101" pitchFamily="2" charset="-122"/>
                  </a:rPr>
                  <a:t>1</a:t>
                </a:r>
              </a:p>
            </p:txBody>
          </p:sp>
          <p:sp>
            <p:nvSpPr>
              <p:cNvPr id="48151" name="Text Box 118"/>
              <p:cNvSpPr txBox="1">
                <a:spLocks noChangeArrowheads="1"/>
              </p:cNvSpPr>
              <p:nvPr/>
            </p:nvSpPr>
            <p:spPr bwMode="auto">
              <a:xfrm>
                <a:off x="1003" y="1768"/>
                <a:ext cx="205"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r>
                  <a:rPr lang="en-US" altLang="zh-CN" sz="2000">
                    <a:solidFill>
                      <a:srgbClr val="FF0000"/>
                    </a:solidFill>
                    <a:latin typeface="Arial" panose="020B0604020202020204" pitchFamily="34" charset="0"/>
                    <a:ea typeface="宋体" panose="02010600030101010101" pitchFamily="2" charset="-122"/>
                  </a:rPr>
                  <a:t>2</a:t>
                </a:r>
              </a:p>
            </p:txBody>
          </p:sp>
          <p:sp>
            <p:nvSpPr>
              <p:cNvPr id="48152" name="Text Box 119"/>
              <p:cNvSpPr txBox="1">
                <a:spLocks noChangeArrowheads="1"/>
              </p:cNvSpPr>
              <p:nvPr/>
            </p:nvSpPr>
            <p:spPr bwMode="auto">
              <a:xfrm>
                <a:off x="1283" y="1768"/>
                <a:ext cx="205"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r>
                  <a:rPr lang="en-US" altLang="zh-CN" sz="2000">
                    <a:solidFill>
                      <a:srgbClr val="FF0000"/>
                    </a:solidFill>
                    <a:latin typeface="Arial" panose="020B0604020202020204" pitchFamily="34" charset="0"/>
                    <a:ea typeface="宋体" panose="02010600030101010101" pitchFamily="2" charset="-122"/>
                  </a:rPr>
                  <a:t>3</a:t>
                </a:r>
              </a:p>
            </p:txBody>
          </p:sp>
        </p:grpSp>
        <p:grpSp>
          <p:nvGrpSpPr>
            <p:cNvPr id="48146" name="Group 120"/>
            <p:cNvGrpSpPr>
              <a:grpSpLocks/>
            </p:cNvGrpSpPr>
            <p:nvPr/>
          </p:nvGrpSpPr>
          <p:grpSpPr bwMode="auto">
            <a:xfrm>
              <a:off x="4416" y="1808"/>
              <a:ext cx="768" cy="256"/>
              <a:chOff x="720" y="1768"/>
              <a:chExt cx="768" cy="256"/>
            </a:xfrm>
          </p:grpSpPr>
          <p:sp>
            <p:nvSpPr>
              <p:cNvPr id="48147" name="Text Box 121"/>
              <p:cNvSpPr txBox="1">
                <a:spLocks noChangeArrowheads="1"/>
              </p:cNvSpPr>
              <p:nvPr/>
            </p:nvSpPr>
            <p:spPr bwMode="auto">
              <a:xfrm>
                <a:off x="720" y="1774"/>
                <a:ext cx="205"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r>
                  <a:rPr lang="en-US" altLang="zh-CN" sz="2000">
                    <a:solidFill>
                      <a:srgbClr val="FF0000"/>
                    </a:solidFill>
                    <a:latin typeface="Arial" panose="020B0604020202020204" pitchFamily="34" charset="0"/>
                    <a:ea typeface="宋体" panose="02010600030101010101" pitchFamily="2" charset="-122"/>
                  </a:rPr>
                  <a:t>1</a:t>
                </a:r>
              </a:p>
            </p:txBody>
          </p:sp>
          <p:sp>
            <p:nvSpPr>
              <p:cNvPr id="48148" name="Text Box 122"/>
              <p:cNvSpPr txBox="1">
                <a:spLocks noChangeArrowheads="1"/>
              </p:cNvSpPr>
              <p:nvPr/>
            </p:nvSpPr>
            <p:spPr bwMode="auto">
              <a:xfrm>
                <a:off x="1003" y="1768"/>
                <a:ext cx="205"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r>
                  <a:rPr lang="en-US" altLang="zh-CN" sz="2000">
                    <a:solidFill>
                      <a:srgbClr val="FF0000"/>
                    </a:solidFill>
                    <a:latin typeface="Arial" panose="020B0604020202020204" pitchFamily="34" charset="0"/>
                    <a:ea typeface="宋体" panose="02010600030101010101" pitchFamily="2" charset="-122"/>
                  </a:rPr>
                  <a:t>2</a:t>
                </a:r>
              </a:p>
            </p:txBody>
          </p:sp>
          <p:sp>
            <p:nvSpPr>
              <p:cNvPr id="48149" name="Text Box 123"/>
              <p:cNvSpPr txBox="1">
                <a:spLocks noChangeArrowheads="1"/>
              </p:cNvSpPr>
              <p:nvPr/>
            </p:nvSpPr>
            <p:spPr bwMode="auto">
              <a:xfrm>
                <a:off x="1283" y="1768"/>
                <a:ext cx="205"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r>
                  <a:rPr lang="en-US" altLang="zh-CN" sz="2000">
                    <a:solidFill>
                      <a:srgbClr val="FF0000"/>
                    </a:solidFill>
                    <a:latin typeface="Arial" panose="020B0604020202020204" pitchFamily="34" charset="0"/>
                    <a:ea typeface="宋体" panose="02010600030101010101" pitchFamily="2" charset="-122"/>
                  </a:rPr>
                  <a:t>3</a:t>
                </a:r>
              </a:p>
            </p:txBody>
          </p:sp>
        </p:grpSp>
      </p:grpSp>
    </p:spTree>
    <p:extLst>
      <p:ext uri="{BB962C8B-B14F-4D97-AF65-F5344CB8AC3E}">
        <p14:creationId xmlns:p14="http://schemas.microsoft.com/office/powerpoint/2010/main" val="2692019891"/>
      </p:ext>
    </p:extLst>
  </p:cSld>
  <p:clrMapOvr>
    <a:masterClrMapping/>
  </p:clrMapOvr>
  <p:transition>
    <p:blinds dir="vert"/>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4563" name="Rectangle 3"/>
          <p:cNvSpPr>
            <a:spLocks noChangeArrowheads="1"/>
          </p:cNvSpPr>
          <p:nvPr/>
        </p:nvSpPr>
        <p:spPr bwMode="white">
          <a:xfrm>
            <a:off x="1143000" y="457200"/>
            <a:ext cx="7391400" cy="487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a:defRPr sz="2800" b="1">
                <a:solidFill>
                  <a:schemeClr val="bg1"/>
                </a:solidFill>
                <a:latin typeface="Arial" panose="020B0604020202020204" pitchFamily="34" charset="0"/>
              </a:defRPr>
            </a:lvl1pPr>
            <a:lvl2pPr algn="l">
              <a:defRPr sz="2800" b="1">
                <a:solidFill>
                  <a:schemeClr val="bg1"/>
                </a:solidFill>
                <a:latin typeface="Arial" panose="020B0604020202020204" pitchFamily="34" charset="0"/>
              </a:defRPr>
            </a:lvl2pPr>
            <a:lvl3pPr algn="l">
              <a:defRPr sz="2800" b="1">
                <a:solidFill>
                  <a:schemeClr val="bg1"/>
                </a:solidFill>
                <a:latin typeface="Arial" panose="020B0604020202020204" pitchFamily="34" charset="0"/>
              </a:defRPr>
            </a:lvl3pPr>
            <a:lvl4pPr algn="l">
              <a:defRPr sz="2800" b="1">
                <a:solidFill>
                  <a:schemeClr val="bg1"/>
                </a:solidFill>
                <a:latin typeface="Arial" panose="020B0604020202020204" pitchFamily="34" charset="0"/>
              </a:defRPr>
            </a:lvl4pPr>
            <a:lvl5pPr algn="l">
              <a:defRPr sz="2800" b="1">
                <a:solidFill>
                  <a:schemeClr val="bg1"/>
                </a:solidFill>
                <a:latin typeface="Arial" panose="020B0604020202020204" pitchFamily="34" charset="0"/>
              </a:defRPr>
            </a:lvl5pPr>
            <a:lvl6pPr marL="457200" fontAlgn="base">
              <a:spcBef>
                <a:spcPct val="0"/>
              </a:spcBef>
              <a:spcAft>
                <a:spcPct val="0"/>
              </a:spcAft>
              <a:defRPr sz="2800" b="1">
                <a:solidFill>
                  <a:schemeClr val="bg1"/>
                </a:solidFill>
                <a:latin typeface="Arial" panose="020B0604020202020204" pitchFamily="34" charset="0"/>
              </a:defRPr>
            </a:lvl6pPr>
            <a:lvl7pPr marL="914400" fontAlgn="base">
              <a:spcBef>
                <a:spcPct val="0"/>
              </a:spcBef>
              <a:spcAft>
                <a:spcPct val="0"/>
              </a:spcAft>
              <a:defRPr sz="2800" b="1">
                <a:solidFill>
                  <a:schemeClr val="bg1"/>
                </a:solidFill>
                <a:latin typeface="Arial" panose="020B0604020202020204" pitchFamily="34" charset="0"/>
              </a:defRPr>
            </a:lvl7pPr>
            <a:lvl8pPr marL="1371600" fontAlgn="base">
              <a:spcBef>
                <a:spcPct val="0"/>
              </a:spcBef>
              <a:spcAft>
                <a:spcPct val="0"/>
              </a:spcAft>
              <a:defRPr sz="2800" b="1">
                <a:solidFill>
                  <a:schemeClr val="bg1"/>
                </a:solidFill>
                <a:latin typeface="Arial" panose="020B0604020202020204" pitchFamily="34" charset="0"/>
              </a:defRPr>
            </a:lvl8pPr>
            <a:lvl9pPr marL="1828800" fontAlgn="base">
              <a:spcBef>
                <a:spcPct val="0"/>
              </a:spcBef>
              <a:spcAft>
                <a:spcPct val="0"/>
              </a:spcAft>
              <a:defRPr sz="2800" b="1">
                <a:solidFill>
                  <a:schemeClr val="bg1"/>
                </a:solidFill>
                <a:latin typeface="Arial" panose="020B0604020202020204" pitchFamily="34" charset="0"/>
              </a:defRPr>
            </a:lvl9pPr>
          </a:lstStyle>
          <a:p>
            <a:pPr eaLnBrk="1" hangingPunct="1">
              <a:defRPr/>
            </a:pPr>
            <a:r>
              <a:rPr lang="zh-CN" altLang="en-US" b="0" smtClean="0">
                <a:effectLst>
                  <a:outerShdw blurRad="38100" dist="38100" dir="2700000" algn="tl">
                    <a:srgbClr val="C0C0C0"/>
                  </a:outerShdw>
                </a:effectLst>
                <a:latin typeface="Times New Roman" panose="02020603050405020304" pitchFamily="18" charset="0"/>
                <a:ea typeface="宋体" panose="02010600030101010101" pitchFamily="2" charset="-122"/>
              </a:rPr>
              <a:t>主要内容</a:t>
            </a:r>
          </a:p>
        </p:txBody>
      </p:sp>
      <p:sp>
        <p:nvSpPr>
          <p:cNvPr id="12291" name="Text Box 4"/>
          <p:cNvSpPr txBox="1">
            <a:spLocks noChangeArrowheads="1"/>
          </p:cNvSpPr>
          <p:nvPr/>
        </p:nvSpPr>
        <p:spPr bwMode="auto">
          <a:xfrm>
            <a:off x="152400" y="1684338"/>
            <a:ext cx="609600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r>
              <a:rPr lang="zh-CN" altLang="en-US" sz="3200" b="1">
                <a:ea typeface="楷体_GB2312" pitchFamily="49" charset="-122"/>
              </a:rPr>
              <a:t>外光电效应</a:t>
            </a:r>
            <a:r>
              <a:rPr lang="en-US" altLang="zh-CN" sz="3200" b="1">
                <a:ea typeface="楷体_GB2312" pitchFamily="49" charset="-122"/>
              </a:rPr>
              <a:t>——</a:t>
            </a:r>
            <a:r>
              <a:rPr lang="zh-CN" altLang="en-US" sz="3200" b="1">
                <a:solidFill>
                  <a:srgbClr val="9933FF"/>
                </a:solidFill>
                <a:ea typeface="楷体_GB2312" pitchFamily="49" charset="-122"/>
              </a:rPr>
              <a:t>光电发射效应 </a:t>
            </a:r>
            <a:endParaRPr lang="en-US" altLang="zh-CN" sz="3200" b="1">
              <a:solidFill>
                <a:srgbClr val="9933FF"/>
              </a:solidFill>
              <a:ea typeface="楷体_GB2312" pitchFamily="49" charset="-122"/>
            </a:endParaRPr>
          </a:p>
        </p:txBody>
      </p:sp>
      <p:sp>
        <p:nvSpPr>
          <p:cNvPr id="834565" name="Rectangle 5"/>
          <p:cNvSpPr>
            <a:spLocks noChangeArrowheads="1"/>
          </p:cNvSpPr>
          <p:nvPr/>
        </p:nvSpPr>
        <p:spPr bwMode="auto">
          <a:xfrm>
            <a:off x="3041650" y="2286000"/>
            <a:ext cx="37401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1" hangingPunct="1">
              <a:defRPr/>
            </a:pPr>
            <a:r>
              <a:rPr lang="zh-CN" altLang="en-US" sz="2800">
                <a:solidFill>
                  <a:srgbClr val="0000FF"/>
                </a:solidFill>
                <a:effectLst>
                  <a:outerShdw blurRad="38100" dist="38100" dir="2700000" algn="tl">
                    <a:srgbClr val="C0C0C0"/>
                  </a:outerShdw>
                </a:effectLst>
                <a:ea typeface="楷体_GB2312" pitchFamily="49" charset="-122"/>
              </a:rPr>
              <a:t>相应器件：光电倍增管</a:t>
            </a:r>
          </a:p>
        </p:txBody>
      </p:sp>
      <p:sp>
        <p:nvSpPr>
          <p:cNvPr id="12293" name="Rectangle 7"/>
          <p:cNvSpPr>
            <a:spLocks noChangeArrowheads="1"/>
          </p:cNvSpPr>
          <p:nvPr/>
        </p:nvSpPr>
        <p:spPr bwMode="auto">
          <a:xfrm>
            <a:off x="379413" y="4294188"/>
            <a:ext cx="2363787"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r>
              <a:rPr lang="zh-CN" altLang="en-US" sz="3200" b="1">
                <a:ea typeface="楷体_GB2312" pitchFamily="49" charset="-122"/>
              </a:rPr>
              <a:t>内光电效应 </a:t>
            </a:r>
            <a:endParaRPr lang="zh-CN" altLang="en-US" sz="3200" b="1">
              <a:solidFill>
                <a:srgbClr val="6600FF"/>
              </a:solidFill>
              <a:ea typeface="楷体_GB2312" pitchFamily="49" charset="-122"/>
            </a:endParaRPr>
          </a:p>
        </p:txBody>
      </p:sp>
      <p:sp>
        <p:nvSpPr>
          <p:cNvPr id="12294" name="AutoShape 8"/>
          <p:cNvSpPr>
            <a:spLocks/>
          </p:cNvSpPr>
          <p:nvPr/>
        </p:nvSpPr>
        <p:spPr bwMode="auto">
          <a:xfrm>
            <a:off x="2667000" y="3886200"/>
            <a:ext cx="152400" cy="1447800"/>
          </a:xfrm>
          <a:prstGeom prst="leftBrace">
            <a:avLst>
              <a:gd name="adj1" fmla="val 79167"/>
              <a:gd name="adj2" fmla="val 50000"/>
            </a:avLst>
          </a:prstGeom>
          <a:noFill/>
          <a:ln w="2540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12295" name="Rectangle 10"/>
          <p:cNvSpPr>
            <a:spLocks noChangeArrowheads="1"/>
          </p:cNvSpPr>
          <p:nvPr/>
        </p:nvSpPr>
        <p:spPr bwMode="auto">
          <a:xfrm>
            <a:off x="2743200" y="3671888"/>
            <a:ext cx="25146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r>
              <a:rPr lang="zh-CN" altLang="en-US" b="1">
                <a:solidFill>
                  <a:srgbClr val="6600FF"/>
                </a:solidFill>
                <a:ea typeface="楷体_GB2312" pitchFamily="49" charset="-122"/>
              </a:rPr>
              <a:t>光电导效应 </a:t>
            </a:r>
          </a:p>
        </p:txBody>
      </p:sp>
      <p:sp>
        <p:nvSpPr>
          <p:cNvPr id="834571" name="Rectangle 11"/>
          <p:cNvSpPr>
            <a:spLocks noChangeArrowheads="1"/>
          </p:cNvSpPr>
          <p:nvPr/>
        </p:nvSpPr>
        <p:spPr bwMode="auto">
          <a:xfrm>
            <a:off x="3041650" y="4205288"/>
            <a:ext cx="587375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1" hangingPunct="1">
              <a:defRPr/>
            </a:pPr>
            <a:r>
              <a:rPr lang="zh-CN" altLang="en-US" sz="2800">
                <a:solidFill>
                  <a:srgbClr val="0000FF"/>
                </a:solidFill>
                <a:effectLst>
                  <a:outerShdw blurRad="38100" dist="38100" dir="2700000" algn="tl">
                    <a:srgbClr val="C0C0C0"/>
                  </a:outerShdw>
                </a:effectLst>
                <a:ea typeface="楷体_GB2312" pitchFamily="49" charset="-122"/>
              </a:rPr>
              <a:t>相应器件：光敏电阻、光电导摄像管</a:t>
            </a:r>
          </a:p>
        </p:txBody>
      </p:sp>
      <p:sp>
        <p:nvSpPr>
          <p:cNvPr id="12297" name="Rectangle 12"/>
          <p:cNvSpPr>
            <a:spLocks noChangeArrowheads="1"/>
          </p:cNvSpPr>
          <p:nvPr/>
        </p:nvSpPr>
        <p:spPr bwMode="auto">
          <a:xfrm>
            <a:off x="2717800" y="4989513"/>
            <a:ext cx="20828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r>
              <a:rPr lang="zh-CN" altLang="en-US" b="1">
                <a:solidFill>
                  <a:srgbClr val="9933FF"/>
                </a:solidFill>
                <a:latin typeface="Arial" panose="020B0604020202020204" pitchFamily="34" charset="0"/>
                <a:ea typeface="楷体_GB2312" pitchFamily="49" charset="-122"/>
              </a:rPr>
              <a:t>光伏效应 </a:t>
            </a:r>
          </a:p>
        </p:txBody>
      </p:sp>
      <p:sp>
        <p:nvSpPr>
          <p:cNvPr id="834573" name="Rectangle 13"/>
          <p:cNvSpPr>
            <a:spLocks noChangeArrowheads="1"/>
          </p:cNvSpPr>
          <p:nvPr/>
        </p:nvSpPr>
        <p:spPr bwMode="auto">
          <a:xfrm>
            <a:off x="2590800" y="5500688"/>
            <a:ext cx="561975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lvl="1" eaLnBrk="1" hangingPunct="1">
              <a:spcBef>
                <a:spcPct val="20000"/>
              </a:spcBef>
              <a:buClr>
                <a:schemeClr val="accent1"/>
              </a:buClr>
              <a:buFont typeface="Wingdings" panose="05000000000000000000" pitchFamily="2" charset="2"/>
              <a:buNone/>
              <a:defRPr/>
            </a:pPr>
            <a:r>
              <a:rPr lang="zh-CN" altLang="en-US" sz="2800">
                <a:solidFill>
                  <a:schemeClr val="accent1"/>
                </a:solidFill>
                <a:effectLst>
                  <a:outerShdw blurRad="38100" dist="38100" dir="2700000" algn="tl">
                    <a:srgbClr val="C0C0C0"/>
                  </a:outerShdw>
                </a:effectLst>
                <a:ea typeface="楷体_GB2312" pitchFamily="49" charset="-122"/>
              </a:rPr>
              <a:t>相应器件：光电池、光敏二极管</a:t>
            </a:r>
          </a:p>
        </p:txBody>
      </p:sp>
    </p:spTree>
  </p:cSld>
  <p:clrMapOvr>
    <a:masterClrMapping/>
  </p:clrMapOvr>
  <p:transition>
    <p:blinds dir="vert"/>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304800" y="1295400"/>
            <a:ext cx="7391400" cy="288925"/>
          </a:xfrm>
        </p:spPr>
        <p:txBody>
          <a:bodyPr/>
          <a:lstStyle/>
          <a:p>
            <a:pPr eaLnBrk="1" hangingPunct="1"/>
            <a:r>
              <a:rPr lang="zh-CN" altLang="en-US" sz="2400" smtClean="0">
                <a:solidFill>
                  <a:srgbClr val="990033"/>
                </a:solidFill>
                <a:ea typeface="黑体" panose="02010609060101010101" pitchFamily="49" charset="-122"/>
              </a:rPr>
              <a:t>电荷的转移（耦合）</a:t>
            </a:r>
          </a:p>
        </p:txBody>
      </p:sp>
      <p:sp>
        <p:nvSpPr>
          <p:cNvPr id="49155" name="Rectangle 3"/>
          <p:cNvSpPr>
            <a:spLocks noGrp="1" noChangeArrowheads="1"/>
          </p:cNvSpPr>
          <p:nvPr>
            <p:ph type="body" idx="1"/>
          </p:nvPr>
        </p:nvSpPr>
        <p:spPr>
          <a:xfrm>
            <a:off x="457200" y="1752600"/>
            <a:ext cx="8305800" cy="4876800"/>
          </a:xfrm>
        </p:spPr>
        <p:txBody>
          <a:bodyPr/>
          <a:lstStyle/>
          <a:p>
            <a:pPr eaLnBrk="1" hangingPunct="1">
              <a:lnSpc>
                <a:spcPct val="120000"/>
              </a:lnSpc>
            </a:pPr>
            <a:r>
              <a:rPr lang="zh-CN" altLang="en-US" sz="2400" smtClean="0">
                <a:ea typeface="宋体" panose="02010600030101010101" pitchFamily="2" charset="-122"/>
              </a:rPr>
              <a:t>第一个电极保持</a:t>
            </a:r>
            <a:r>
              <a:rPr lang="en-US" altLang="zh-CN" sz="2400" smtClean="0">
                <a:ea typeface="宋体" panose="02010600030101010101" pitchFamily="2" charset="-122"/>
              </a:rPr>
              <a:t>10V</a:t>
            </a:r>
            <a:r>
              <a:rPr lang="zh-CN" altLang="en-US" sz="2400" smtClean="0">
                <a:ea typeface="宋体" panose="02010600030101010101" pitchFamily="2" charset="-122"/>
              </a:rPr>
              <a:t>，第二个电极上的电压由</a:t>
            </a:r>
            <a:r>
              <a:rPr lang="en-US" altLang="zh-CN" sz="2400" smtClean="0">
                <a:ea typeface="宋体" panose="02010600030101010101" pitchFamily="2" charset="-122"/>
              </a:rPr>
              <a:t>2V</a:t>
            </a:r>
            <a:r>
              <a:rPr lang="zh-CN" altLang="en-US" sz="2400" smtClean="0">
                <a:ea typeface="宋体" panose="02010600030101010101" pitchFamily="2" charset="-122"/>
              </a:rPr>
              <a:t>变到</a:t>
            </a:r>
            <a:r>
              <a:rPr lang="en-US" altLang="zh-CN" sz="2400" smtClean="0">
                <a:ea typeface="宋体" panose="02010600030101010101" pitchFamily="2" charset="-122"/>
              </a:rPr>
              <a:t>10V</a:t>
            </a:r>
            <a:r>
              <a:rPr lang="zh-CN" altLang="en-US" sz="2400" smtClean="0">
                <a:ea typeface="宋体" panose="02010600030101010101" pitchFamily="2" charset="-122"/>
              </a:rPr>
              <a:t>，因这两个电极靠得很紧</a:t>
            </a:r>
            <a:r>
              <a:rPr lang="en-US" altLang="zh-CN" sz="2400" smtClean="0">
                <a:ea typeface="宋体" panose="02010600030101010101" pitchFamily="2" charset="-122"/>
              </a:rPr>
              <a:t>(</a:t>
            </a:r>
            <a:r>
              <a:rPr lang="zh-CN" altLang="en-US" sz="2400" smtClean="0">
                <a:ea typeface="宋体" panose="02010600030101010101" pitchFamily="2" charset="-122"/>
              </a:rPr>
              <a:t>间隔只有几微米</a:t>
            </a:r>
            <a:r>
              <a:rPr lang="en-US" altLang="zh-CN" sz="2400" smtClean="0">
                <a:ea typeface="宋体" panose="02010600030101010101" pitchFamily="2" charset="-122"/>
              </a:rPr>
              <a:t>)</a:t>
            </a:r>
            <a:r>
              <a:rPr lang="zh-CN" altLang="en-US" sz="2400" smtClean="0">
                <a:ea typeface="宋体" panose="02010600030101010101" pitchFamily="2" charset="-122"/>
              </a:rPr>
              <a:t>，它们各自的对应势阱将合并在一起。原来在第一个电极下的电荷变为这两个电极下势阱所共有。</a:t>
            </a:r>
          </a:p>
          <a:p>
            <a:pPr eaLnBrk="1" hangingPunct="1">
              <a:lnSpc>
                <a:spcPct val="120000"/>
              </a:lnSpc>
            </a:pPr>
            <a:r>
              <a:rPr lang="zh-CN" altLang="en-US" sz="2400" smtClean="0">
                <a:ea typeface="宋体" panose="02010600030101010101" pitchFamily="2" charset="-122"/>
              </a:rPr>
              <a:t>若此后第一个电极电压由</a:t>
            </a:r>
            <a:r>
              <a:rPr lang="en-US" altLang="zh-CN" sz="2400" smtClean="0">
                <a:ea typeface="宋体" panose="02010600030101010101" pitchFamily="2" charset="-122"/>
              </a:rPr>
              <a:t>10V</a:t>
            </a:r>
            <a:r>
              <a:rPr lang="zh-CN" altLang="en-US" sz="2400" smtClean="0">
                <a:ea typeface="宋体" panose="02010600030101010101" pitchFamily="2" charset="-122"/>
              </a:rPr>
              <a:t>变为</a:t>
            </a:r>
            <a:r>
              <a:rPr lang="en-US" altLang="zh-CN" sz="2400" smtClean="0">
                <a:ea typeface="宋体" panose="02010600030101010101" pitchFamily="2" charset="-122"/>
              </a:rPr>
              <a:t>2V</a:t>
            </a:r>
            <a:r>
              <a:rPr lang="zh-CN" altLang="en-US" sz="2400" smtClean="0">
                <a:ea typeface="宋体" panose="02010600030101010101" pitchFamily="2" charset="-122"/>
              </a:rPr>
              <a:t>，第二个电极电压仍为</a:t>
            </a:r>
            <a:r>
              <a:rPr lang="en-US" altLang="zh-CN" sz="2400" smtClean="0">
                <a:ea typeface="宋体" panose="02010600030101010101" pitchFamily="2" charset="-122"/>
              </a:rPr>
              <a:t>10V</a:t>
            </a:r>
            <a:r>
              <a:rPr lang="zh-CN" altLang="en-US" sz="2400" smtClean="0">
                <a:ea typeface="宋体" panose="02010600030101010101" pitchFamily="2" charset="-122"/>
              </a:rPr>
              <a:t>，则共有的电荷转移到第二个电极下的势阱中。这样，深势阱及电荷包向右移动了一个位置。</a:t>
            </a:r>
          </a:p>
          <a:p>
            <a:pPr eaLnBrk="1" hangingPunct="1">
              <a:lnSpc>
                <a:spcPct val="120000"/>
              </a:lnSpc>
            </a:pPr>
            <a:r>
              <a:rPr lang="en-US" altLang="zh-CN" sz="2400" smtClean="0">
                <a:ea typeface="宋体" panose="02010600030101010101" pitchFamily="2" charset="-122"/>
              </a:rPr>
              <a:t>CCD</a:t>
            </a:r>
            <a:r>
              <a:rPr lang="zh-CN" altLang="en-US" sz="2400" smtClean="0">
                <a:ea typeface="宋体" panose="02010600030101010101" pitchFamily="2" charset="-122"/>
              </a:rPr>
              <a:t>电极间隙必须很小，电荷才能不受阻碍地自一个电极转移到相邻电极。对绝大多数</a:t>
            </a:r>
            <a:r>
              <a:rPr lang="en-US" altLang="zh-CN" sz="2400" smtClean="0">
                <a:ea typeface="宋体" panose="02010600030101010101" pitchFamily="2" charset="-122"/>
              </a:rPr>
              <a:t>CCD</a:t>
            </a:r>
            <a:r>
              <a:rPr lang="zh-CN" altLang="en-US" sz="2400" smtClean="0">
                <a:ea typeface="宋体" panose="02010600030101010101" pitchFamily="2" charset="-122"/>
              </a:rPr>
              <a:t>，</a:t>
            </a:r>
            <a:r>
              <a:rPr lang="en-US" altLang="zh-CN" sz="2400" smtClean="0">
                <a:ea typeface="宋体" panose="02010600030101010101" pitchFamily="2" charset="-122"/>
              </a:rPr>
              <a:t>1μm</a:t>
            </a:r>
            <a:r>
              <a:rPr lang="zh-CN" altLang="en-US" sz="2400" smtClean="0">
                <a:ea typeface="宋体" panose="02010600030101010101" pitchFamily="2" charset="-122"/>
              </a:rPr>
              <a:t>的间隙长度是足够了。</a:t>
            </a:r>
          </a:p>
        </p:txBody>
      </p:sp>
      <p:sp>
        <p:nvSpPr>
          <p:cNvPr id="49156" name="Rectangle 4"/>
          <p:cNvSpPr>
            <a:spLocks noChangeArrowheads="1"/>
          </p:cNvSpPr>
          <p:nvPr/>
        </p:nvSpPr>
        <p:spPr bwMode="white">
          <a:xfrm>
            <a:off x="1143000" y="457200"/>
            <a:ext cx="7391400" cy="487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lang="zh-CN" altLang="en-US" sz="2400" b="1">
                <a:solidFill>
                  <a:schemeClr val="bg1"/>
                </a:solidFill>
                <a:latin typeface="Arial" panose="020B0604020202020204" pitchFamily="34" charset="0"/>
                <a:ea typeface="宋体" panose="02010600030101010101" pitchFamily="2" charset="-122"/>
              </a:rPr>
              <a:t>电荷耦合器</a:t>
            </a:r>
            <a:r>
              <a:rPr lang="en-US" altLang="zh-CN" sz="2400" b="1">
                <a:solidFill>
                  <a:schemeClr val="bg1"/>
                </a:solidFill>
                <a:latin typeface="Arial" panose="020B0604020202020204" pitchFamily="34" charset="0"/>
                <a:ea typeface="宋体" panose="02010600030101010101" pitchFamily="2" charset="-122"/>
              </a:rPr>
              <a:t>(CCD)</a:t>
            </a:r>
          </a:p>
        </p:txBody>
      </p:sp>
    </p:spTree>
    <p:extLst>
      <p:ext uri="{BB962C8B-B14F-4D97-AF65-F5344CB8AC3E}">
        <p14:creationId xmlns:p14="http://schemas.microsoft.com/office/powerpoint/2010/main" val="291804871"/>
      </p:ext>
    </p:extLst>
  </p:cSld>
  <p:clrMapOvr>
    <a:masterClrMapping/>
  </p:clrMapOvr>
  <p:transition>
    <p:blinds dir="vert"/>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0178" name="Object 2"/>
          <p:cNvGraphicFramePr>
            <a:graphicFrameLocks noChangeAspect="1"/>
          </p:cNvGraphicFramePr>
          <p:nvPr/>
        </p:nvGraphicFramePr>
        <p:xfrm>
          <a:off x="304800" y="1828800"/>
          <a:ext cx="4267200" cy="2298700"/>
        </p:xfrm>
        <a:graphic>
          <a:graphicData uri="http://schemas.openxmlformats.org/presentationml/2006/ole">
            <mc:AlternateContent xmlns:mc="http://schemas.openxmlformats.org/markup-compatibility/2006">
              <mc:Choice xmlns:v="urn:schemas-microsoft-com:vml" Requires="v">
                <p:oleObj spid="_x0000_s72732" name="位图图像" r:id="rId3" imgW="4277322" imgH="2133898" progId="Paint.Picture">
                  <p:embed/>
                </p:oleObj>
              </mc:Choice>
              <mc:Fallback>
                <p:oleObj name="位图图像" r:id="rId3" imgW="4277322" imgH="2133898" progId="Paint.Picture">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1828800"/>
                        <a:ext cx="4267200" cy="2298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0179" name="Object 3"/>
          <p:cNvGraphicFramePr>
            <a:graphicFrameLocks noChangeAspect="1"/>
          </p:cNvGraphicFramePr>
          <p:nvPr/>
        </p:nvGraphicFramePr>
        <p:xfrm>
          <a:off x="4554538" y="1066800"/>
          <a:ext cx="3979862" cy="4267200"/>
        </p:xfrm>
        <a:graphic>
          <a:graphicData uri="http://schemas.openxmlformats.org/presentationml/2006/ole">
            <mc:AlternateContent xmlns:mc="http://schemas.openxmlformats.org/markup-compatibility/2006">
              <mc:Choice xmlns:v="urn:schemas-microsoft-com:vml" Requires="v">
                <p:oleObj spid="_x0000_s72733" name="位图图像" r:id="rId5" imgW="4571429" imgH="5571429" progId="Paint.Picture">
                  <p:embed/>
                </p:oleObj>
              </mc:Choice>
              <mc:Fallback>
                <p:oleObj name="位图图像" r:id="rId5" imgW="4571429" imgH="5571429" progId="Paint.Picture">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b="12042"/>
                      <a:stretch>
                        <a:fillRect/>
                      </a:stretch>
                    </p:blipFill>
                    <p:spPr bwMode="auto">
                      <a:xfrm>
                        <a:off x="4554538" y="1066800"/>
                        <a:ext cx="3979862"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0180" name="Rectangle 4"/>
          <p:cNvSpPr>
            <a:spLocks noChangeArrowheads="1"/>
          </p:cNvSpPr>
          <p:nvPr/>
        </p:nvSpPr>
        <p:spPr bwMode="white">
          <a:xfrm>
            <a:off x="1143000" y="457200"/>
            <a:ext cx="7391400" cy="487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lang="zh-CN" altLang="en-US" sz="2400" b="1">
                <a:solidFill>
                  <a:schemeClr val="bg1"/>
                </a:solidFill>
                <a:latin typeface="Arial" panose="020B0604020202020204" pitchFamily="34" charset="0"/>
                <a:ea typeface="宋体" panose="02010600030101010101" pitchFamily="2" charset="-122"/>
              </a:rPr>
              <a:t>电荷耦合器</a:t>
            </a:r>
            <a:r>
              <a:rPr lang="en-US" altLang="zh-CN" sz="2400" b="1">
                <a:solidFill>
                  <a:schemeClr val="bg1"/>
                </a:solidFill>
                <a:latin typeface="Arial" panose="020B0604020202020204" pitchFamily="34" charset="0"/>
                <a:ea typeface="宋体" panose="02010600030101010101" pitchFamily="2" charset="-122"/>
              </a:rPr>
              <a:t>(CCD)</a:t>
            </a:r>
          </a:p>
        </p:txBody>
      </p:sp>
      <p:sp>
        <p:nvSpPr>
          <p:cNvPr id="50181" name="Rectangle 5"/>
          <p:cNvSpPr>
            <a:spLocks noChangeArrowheads="1"/>
          </p:cNvSpPr>
          <p:nvPr/>
        </p:nvSpPr>
        <p:spPr bwMode="white">
          <a:xfrm>
            <a:off x="304800" y="1311275"/>
            <a:ext cx="7391400" cy="288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lang="zh-CN" altLang="en-US" sz="2400" b="1">
                <a:solidFill>
                  <a:srgbClr val="990033"/>
                </a:solidFill>
                <a:latin typeface="Arial" panose="020B0604020202020204" pitchFamily="34" charset="0"/>
                <a:ea typeface="黑体" panose="02010609060101010101" pitchFamily="49" charset="-122"/>
              </a:rPr>
              <a:t>电荷的转移（耦合）</a:t>
            </a:r>
          </a:p>
        </p:txBody>
      </p:sp>
      <p:pic>
        <p:nvPicPr>
          <p:cNvPr id="50182"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2000" y="5334000"/>
            <a:ext cx="7621588" cy="1371600"/>
          </a:xfrm>
          <a:prstGeom prst="rect">
            <a:avLst/>
          </a:prstGeom>
          <a:solidFill>
            <a:schemeClr val="accent1"/>
          </a:solidFill>
          <a:ln w="25400">
            <a:solidFill>
              <a:srgbClr val="FF0000"/>
            </a:solidFill>
            <a:miter lim="800000"/>
            <a:headEnd/>
            <a:tailEnd/>
          </a:ln>
        </p:spPr>
      </p:pic>
      <p:pic>
        <p:nvPicPr>
          <p:cNvPr id="50183" name="Picture 7"/>
          <p:cNvPicPr>
            <a:picLocks noChangeAspect="1" noChangeArrowheads="1"/>
          </p:cNvPicPr>
          <p:nvPr/>
        </p:nvPicPr>
        <p:blipFill>
          <a:blip r:embed="rId8">
            <a:extLst>
              <a:ext uri="{28A0092B-C50C-407E-A947-70E740481C1C}">
                <a14:useLocalDpi xmlns:a14="http://schemas.microsoft.com/office/drawing/2010/main" val="0"/>
              </a:ext>
            </a:extLst>
          </a:blip>
          <a:srcRect t="87958"/>
          <a:stretch>
            <a:fillRect/>
          </a:stretch>
        </p:blipFill>
        <p:spPr bwMode="auto">
          <a:xfrm>
            <a:off x="381000" y="4572000"/>
            <a:ext cx="3979863"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83997231"/>
      </p:ext>
    </p:extLst>
  </p:cSld>
  <p:clrMapOvr>
    <a:masterClrMapping/>
  </p:clrMapOvr>
  <p:transition>
    <p:blinds dir="vert"/>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body" idx="1"/>
          </p:nvPr>
        </p:nvSpPr>
        <p:spPr>
          <a:xfrm>
            <a:off x="533400" y="2265363"/>
            <a:ext cx="7772400" cy="3754437"/>
          </a:xfrm>
        </p:spPr>
        <p:txBody>
          <a:bodyPr/>
          <a:lstStyle/>
          <a:p>
            <a:pPr eaLnBrk="1" hangingPunct="1"/>
            <a:r>
              <a:rPr lang="en-US" altLang="zh-CN" sz="2400" smtClean="0">
                <a:ea typeface="宋体" panose="02010600030101010101" pitchFamily="2" charset="-122"/>
              </a:rPr>
              <a:t>CCD</a:t>
            </a:r>
            <a:r>
              <a:rPr lang="zh-CN" altLang="en-US" sz="2400" smtClean="0">
                <a:ea typeface="宋体" panose="02010600030101010101" pitchFamily="2" charset="-122"/>
              </a:rPr>
              <a:t>是一种</a:t>
            </a:r>
            <a:r>
              <a:rPr lang="zh-CN" altLang="en-US" sz="2400" smtClean="0">
                <a:solidFill>
                  <a:srgbClr val="FF0000"/>
                </a:solidFill>
                <a:ea typeface="宋体" panose="02010600030101010101" pitchFamily="2" charset="-122"/>
              </a:rPr>
              <a:t>电荷耦合器件</a:t>
            </a:r>
            <a:r>
              <a:rPr lang="en-US" altLang="zh-CN" sz="2400" smtClean="0">
                <a:ea typeface="宋体" panose="02010600030101010101" pitchFamily="2" charset="-122"/>
              </a:rPr>
              <a:t>(Charge Coupled Device)</a:t>
            </a:r>
          </a:p>
          <a:p>
            <a:pPr eaLnBrk="1" hangingPunct="1">
              <a:lnSpc>
                <a:spcPct val="125000"/>
              </a:lnSpc>
              <a:spcBef>
                <a:spcPct val="55000"/>
              </a:spcBef>
            </a:pPr>
            <a:r>
              <a:rPr lang="en-US" altLang="zh-CN" sz="2400" smtClean="0">
                <a:ea typeface="宋体" panose="02010600030101010101" pitchFamily="2" charset="-122"/>
              </a:rPr>
              <a:t>CCD</a:t>
            </a:r>
            <a:r>
              <a:rPr lang="zh-CN" altLang="en-US" sz="2400" smtClean="0">
                <a:ea typeface="宋体" panose="02010600030101010101" pitchFamily="2" charset="-122"/>
              </a:rPr>
              <a:t>的突出特点：是以</a:t>
            </a:r>
            <a:r>
              <a:rPr lang="zh-CN" altLang="en-US" sz="2400" b="1" u="sng" smtClean="0">
                <a:solidFill>
                  <a:srgbClr val="FF0000"/>
                </a:solidFill>
                <a:ea typeface="宋体" panose="02010600030101010101" pitchFamily="2" charset="-122"/>
              </a:rPr>
              <a:t>电荷</a:t>
            </a:r>
            <a:r>
              <a:rPr lang="zh-CN" altLang="en-US" sz="2400" smtClean="0">
                <a:ea typeface="宋体" panose="02010600030101010101" pitchFamily="2" charset="-122"/>
              </a:rPr>
              <a:t>作为信号，而不同于其它大多数器件是以电流或者电压为信号。</a:t>
            </a:r>
          </a:p>
          <a:p>
            <a:pPr eaLnBrk="1" hangingPunct="1">
              <a:lnSpc>
                <a:spcPct val="125000"/>
              </a:lnSpc>
              <a:spcBef>
                <a:spcPct val="55000"/>
              </a:spcBef>
            </a:pPr>
            <a:r>
              <a:rPr lang="en-US" altLang="zh-CN" sz="2400" smtClean="0">
                <a:ea typeface="宋体" panose="02010600030101010101" pitchFamily="2" charset="-122"/>
              </a:rPr>
              <a:t>CCD</a:t>
            </a:r>
            <a:r>
              <a:rPr lang="zh-CN" altLang="en-US" sz="2400" smtClean="0">
                <a:ea typeface="宋体" panose="02010600030101010101" pitchFamily="2" charset="-122"/>
              </a:rPr>
              <a:t>的基本功能是</a:t>
            </a:r>
            <a:r>
              <a:rPr lang="zh-CN" altLang="en-US" sz="2400" b="1" u="sng" smtClean="0">
                <a:solidFill>
                  <a:srgbClr val="FF0000"/>
                </a:solidFill>
                <a:ea typeface="宋体" panose="02010600030101010101" pitchFamily="2" charset="-122"/>
              </a:rPr>
              <a:t>电荷的存储和电荷的转移</a:t>
            </a:r>
            <a:r>
              <a:rPr lang="zh-CN" altLang="en-US" sz="2400" smtClean="0">
                <a:ea typeface="宋体" panose="02010600030101010101" pitchFamily="2" charset="-122"/>
              </a:rPr>
              <a:t>。</a:t>
            </a:r>
          </a:p>
          <a:p>
            <a:pPr eaLnBrk="1" hangingPunct="1">
              <a:lnSpc>
                <a:spcPct val="125000"/>
              </a:lnSpc>
              <a:spcBef>
                <a:spcPct val="55000"/>
              </a:spcBef>
            </a:pPr>
            <a:r>
              <a:rPr lang="en-US" altLang="zh-CN" sz="2400" smtClean="0">
                <a:ea typeface="宋体" panose="02010600030101010101" pitchFamily="2" charset="-122"/>
              </a:rPr>
              <a:t>CCD</a:t>
            </a:r>
            <a:r>
              <a:rPr lang="zh-CN" altLang="en-US" sz="2400" smtClean="0">
                <a:ea typeface="宋体" panose="02010600030101010101" pitchFamily="2" charset="-122"/>
              </a:rPr>
              <a:t>的工作过程主要是信号电荷的</a:t>
            </a:r>
            <a:r>
              <a:rPr lang="zh-CN" altLang="en-US" sz="2400" smtClean="0">
                <a:solidFill>
                  <a:srgbClr val="FF0000"/>
                </a:solidFill>
                <a:ea typeface="宋体" panose="02010600030101010101" pitchFamily="2" charset="-122"/>
              </a:rPr>
              <a:t>产生、存储、传输和检测。</a:t>
            </a:r>
          </a:p>
        </p:txBody>
      </p:sp>
      <p:sp>
        <p:nvSpPr>
          <p:cNvPr id="51203" name="Rectangle 3"/>
          <p:cNvSpPr>
            <a:spLocks noChangeArrowheads="1"/>
          </p:cNvSpPr>
          <p:nvPr/>
        </p:nvSpPr>
        <p:spPr bwMode="white">
          <a:xfrm>
            <a:off x="1143000" y="457200"/>
            <a:ext cx="7391400" cy="487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lang="zh-CN" altLang="en-US" sz="2400" b="1">
                <a:solidFill>
                  <a:schemeClr val="bg1"/>
                </a:solidFill>
                <a:latin typeface="Arial" panose="020B0604020202020204" pitchFamily="34" charset="0"/>
                <a:ea typeface="宋体" panose="02010600030101010101" pitchFamily="2" charset="-122"/>
              </a:rPr>
              <a:t>电荷耦合器</a:t>
            </a:r>
            <a:r>
              <a:rPr lang="en-US" altLang="zh-CN" sz="2400" b="1">
                <a:solidFill>
                  <a:schemeClr val="bg1"/>
                </a:solidFill>
                <a:latin typeface="Arial" panose="020B0604020202020204" pitchFamily="34" charset="0"/>
                <a:ea typeface="宋体" panose="02010600030101010101" pitchFamily="2" charset="-122"/>
              </a:rPr>
              <a:t>(CCD)</a:t>
            </a:r>
          </a:p>
        </p:txBody>
      </p:sp>
    </p:spTree>
    <p:extLst>
      <p:ext uri="{BB962C8B-B14F-4D97-AF65-F5344CB8AC3E}">
        <p14:creationId xmlns:p14="http://schemas.microsoft.com/office/powerpoint/2010/main" val="2809498436"/>
      </p:ext>
    </p:extLst>
  </p:cSld>
  <p:clrMapOvr>
    <a:masterClrMapping/>
  </p:clrMapOvr>
  <p:transition>
    <p:blinds dir="vert"/>
  </p:transition>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body" idx="1"/>
          </p:nvPr>
        </p:nvSpPr>
        <p:spPr>
          <a:xfrm>
            <a:off x="152400" y="1371600"/>
            <a:ext cx="8610600" cy="5105400"/>
          </a:xfrm>
        </p:spPr>
        <p:txBody>
          <a:bodyPr/>
          <a:lstStyle/>
          <a:p>
            <a:pPr eaLnBrk="1" hangingPunct="1">
              <a:spcBef>
                <a:spcPct val="80000"/>
              </a:spcBef>
            </a:pPr>
            <a:r>
              <a:rPr lang="zh-CN" altLang="en-US" sz="2400" smtClean="0">
                <a:ea typeface="宋体" panose="02010600030101010101" pitchFamily="2" charset="-122"/>
              </a:rPr>
              <a:t>在ＣＣＤ栅极上施加按一定规律变化、大小超过阈值的电压，则在半导体表面形成不同深浅的势阱。势阱用于存储信号电荷，其深度同步于信号电压变化，使阱内信号电荷沿半导体表面传输，最后从输出二极管送出视频信号。</a:t>
            </a:r>
          </a:p>
          <a:p>
            <a:pPr eaLnBrk="1" hangingPunct="1">
              <a:spcBef>
                <a:spcPct val="80000"/>
              </a:spcBef>
            </a:pPr>
            <a:r>
              <a:rPr lang="zh-CN" altLang="en-US" sz="2400" smtClean="0">
                <a:ea typeface="宋体" panose="02010600030101010101" pitchFamily="2" charset="-122"/>
              </a:rPr>
              <a:t>为了实现电荷的定向转移，在</a:t>
            </a:r>
            <a:r>
              <a:rPr lang="en-US" altLang="zh-CN" sz="2400" smtClean="0">
                <a:ea typeface="宋体" panose="02010600030101010101" pitchFamily="2" charset="-122"/>
              </a:rPr>
              <a:t>CCD</a:t>
            </a:r>
            <a:r>
              <a:rPr lang="zh-CN" altLang="en-US" sz="2400" smtClean="0">
                <a:ea typeface="宋体" panose="02010600030101010101" pitchFamily="2" charset="-122"/>
              </a:rPr>
              <a:t>的</a:t>
            </a:r>
            <a:r>
              <a:rPr lang="en-US" altLang="zh-CN" sz="2400" smtClean="0">
                <a:ea typeface="宋体" panose="02010600030101010101" pitchFamily="2" charset="-122"/>
              </a:rPr>
              <a:t>MOS</a:t>
            </a:r>
            <a:r>
              <a:rPr lang="zh-CN" altLang="en-US" sz="2400" smtClean="0">
                <a:ea typeface="宋体" panose="02010600030101010101" pitchFamily="2" charset="-122"/>
              </a:rPr>
              <a:t>阵列上划分成以几个相邻</a:t>
            </a:r>
            <a:r>
              <a:rPr lang="en-US" altLang="zh-CN" sz="2400" smtClean="0">
                <a:ea typeface="宋体" panose="02010600030101010101" pitchFamily="2" charset="-122"/>
              </a:rPr>
              <a:t>MOS</a:t>
            </a:r>
            <a:r>
              <a:rPr lang="zh-CN" altLang="en-US" sz="2400" smtClean="0">
                <a:ea typeface="宋体" panose="02010600030101010101" pitchFamily="2" charset="-122"/>
              </a:rPr>
              <a:t>电荷为一单元的循环结构。一位</a:t>
            </a:r>
            <a:r>
              <a:rPr lang="en-US" altLang="zh-CN" sz="2400" smtClean="0">
                <a:ea typeface="宋体" panose="02010600030101010101" pitchFamily="2" charset="-122"/>
              </a:rPr>
              <a:t>CCD</a:t>
            </a:r>
            <a:r>
              <a:rPr lang="zh-CN" altLang="en-US" sz="2400" smtClean="0">
                <a:ea typeface="宋体" panose="02010600030101010101" pitchFamily="2" charset="-122"/>
              </a:rPr>
              <a:t>中含的</a:t>
            </a:r>
            <a:r>
              <a:rPr lang="en-US" altLang="zh-CN" sz="2400" smtClean="0">
                <a:ea typeface="宋体" panose="02010600030101010101" pitchFamily="2" charset="-122"/>
              </a:rPr>
              <a:t>MOS</a:t>
            </a:r>
            <a:r>
              <a:rPr lang="zh-CN" altLang="en-US" sz="2400" smtClean="0">
                <a:ea typeface="宋体" panose="02010600030101010101" pitchFamily="2" charset="-122"/>
              </a:rPr>
              <a:t>个数即为</a:t>
            </a:r>
            <a:r>
              <a:rPr lang="en-US" altLang="zh-CN" sz="2400" smtClean="0">
                <a:ea typeface="宋体" panose="02010600030101010101" pitchFamily="2" charset="-122"/>
              </a:rPr>
              <a:t>CCD</a:t>
            </a:r>
            <a:r>
              <a:rPr lang="zh-CN" altLang="en-US" sz="2400" smtClean="0">
                <a:ea typeface="宋体" panose="02010600030101010101" pitchFamily="2" charset="-122"/>
              </a:rPr>
              <a:t>的相数。</a:t>
            </a:r>
          </a:p>
          <a:p>
            <a:pPr eaLnBrk="1" hangingPunct="1">
              <a:spcBef>
                <a:spcPct val="80000"/>
              </a:spcBef>
            </a:pPr>
            <a:r>
              <a:rPr lang="zh-CN" altLang="en-US" sz="2400" smtClean="0">
                <a:ea typeface="宋体" panose="02010600030101010101" pitchFamily="2" charset="-122"/>
              </a:rPr>
              <a:t>以电子为信号电荷的</a:t>
            </a:r>
            <a:r>
              <a:rPr lang="en-US" altLang="zh-CN" sz="2400" smtClean="0">
                <a:ea typeface="宋体" panose="02010600030101010101" pitchFamily="2" charset="-122"/>
              </a:rPr>
              <a:t>CCD</a:t>
            </a:r>
            <a:r>
              <a:rPr lang="zh-CN" altLang="en-US" sz="2400" smtClean="0">
                <a:ea typeface="宋体" panose="02010600030101010101" pitchFamily="2" charset="-122"/>
              </a:rPr>
              <a:t>称为</a:t>
            </a:r>
            <a:r>
              <a:rPr lang="en-US" altLang="zh-CN" sz="2400" smtClean="0">
                <a:ea typeface="宋体" panose="02010600030101010101" pitchFamily="2" charset="-122"/>
              </a:rPr>
              <a:t>N</a:t>
            </a:r>
            <a:r>
              <a:rPr lang="zh-CN" altLang="en-US" sz="2400" smtClean="0">
                <a:ea typeface="宋体" panose="02010600030101010101" pitchFamily="2" charset="-122"/>
              </a:rPr>
              <a:t>型沟道</a:t>
            </a:r>
            <a:r>
              <a:rPr lang="en-US" altLang="zh-CN" sz="2400" smtClean="0">
                <a:ea typeface="宋体" panose="02010600030101010101" pitchFamily="2" charset="-122"/>
              </a:rPr>
              <a:t>CCD</a:t>
            </a:r>
            <a:r>
              <a:rPr lang="zh-CN" altLang="en-US" sz="2400" smtClean="0">
                <a:ea typeface="宋体" panose="02010600030101010101" pitchFamily="2" charset="-122"/>
              </a:rPr>
              <a:t>，简称为</a:t>
            </a:r>
            <a:r>
              <a:rPr lang="en-US" altLang="zh-CN" sz="2400" smtClean="0">
                <a:ea typeface="宋体" panose="02010600030101010101" pitchFamily="2" charset="-122"/>
              </a:rPr>
              <a:t>N</a:t>
            </a:r>
            <a:r>
              <a:rPr lang="zh-CN" altLang="en-US" sz="2400" smtClean="0">
                <a:ea typeface="宋体" panose="02010600030101010101" pitchFamily="2" charset="-122"/>
              </a:rPr>
              <a:t>型</a:t>
            </a:r>
            <a:r>
              <a:rPr lang="en-US" altLang="zh-CN" sz="2400" smtClean="0">
                <a:ea typeface="宋体" panose="02010600030101010101" pitchFamily="2" charset="-122"/>
              </a:rPr>
              <a:t>CCD</a:t>
            </a:r>
            <a:r>
              <a:rPr lang="zh-CN" altLang="en-US" sz="2400" smtClean="0">
                <a:ea typeface="宋体" panose="02010600030101010101" pitchFamily="2" charset="-122"/>
              </a:rPr>
              <a:t>。而以空穴为信号电荷的</a:t>
            </a:r>
            <a:r>
              <a:rPr lang="en-US" altLang="zh-CN" sz="2400" smtClean="0">
                <a:ea typeface="宋体" panose="02010600030101010101" pitchFamily="2" charset="-122"/>
              </a:rPr>
              <a:t>CCD</a:t>
            </a:r>
            <a:r>
              <a:rPr lang="zh-CN" altLang="en-US" sz="2400" smtClean="0">
                <a:ea typeface="宋体" panose="02010600030101010101" pitchFamily="2" charset="-122"/>
              </a:rPr>
              <a:t>称为</a:t>
            </a:r>
            <a:r>
              <a:rPr lang="en-US" altLang="zh-CN" sz="2400" smtClean="0">
                <a:ea typeface="宋体" panose="02010600030101010101" pitchFamily="2" charset="-122"/>
              </a:rPr>
              <a:t>P</a:t>
            </a:r>
            <a:r>
              <a:rPr lang="zh-CN" altLang="en-US" sz="2400" smtClean="0">
                <a:ea typeface="宋体" panose="02010600030101010101" pitchFamily="2" charset="-122"/>
              </a:rPr>
              <a:t>型沟道</a:t>
            </a:r>
            <a:r>
              <a:rPr lang="en-US" altLang="zh-CN" sz="2400" smtClean="0">
                <a:ea typeface="宋体" panose="02010600030101010101" pitchFamily="2" charset="-122"/>
              </a:rPr>
              <a:t>CCD</a:t>
            </a:r>
            <a:r>
              <a:rPr lang="zh-CN" altLang="en-US" sz="2400" smtClean="0">
                <a:ea typeface="宋体" panose="02010600030101010101" pitchFamily="2" charset="-122"/>
              </a:rPr>
              <a:t>，简称为</a:t>
            </a:r>
            <a:r>
              <a:rPr lang="en-US" altLang="zh-CN" sz="2400" smtClean="0">
                <a:ea typeface="宋体" panose="02010600030101010101" pitchFamily="2" charset="-122"/>
              </a:rPr>
              <a:t>P</a:t>
            </a:r>
            <a:r>
              <a:rPr lang="zh-CN" altLang="en-US" sz="2400" smtClean="0">
                <a:ea typeface="宋体" panose="02010600030101010101" pitchFamily="2" charset="-122"/>
              </a:rPr>
              <a:t>型</a:t>
            </a:r>
            <a:r>
              <a:rPr lang="en-US" altLang="zh-CN" sz="2400" smtClean="0">
                <a:ea typeface="宋体" panose="02010600030101010101" pitchFamily="2" charset="-122"/>
              </a:rPr>
              <a:t>CCD</a:t>
            </a:r>
            <a:r>
              <a:rPr lang="zh-CN" altLang="en-US" sz="2400" smtClean="0">
                <a:ea typeface="宋体" panose="02010600030101010101" pitchFamily="2" charset="-122"/>
              </a:rPr>
              <a:t>。由于电子的迁移率远大于空穴的迁移率，因此</a:t>
            </a:r>
            <a:r>
              <a:rPr lang="en-US" altLang="zh-CN" sz="2400" smtClean="0">
                <a:ea typeface="宋体" panose="02010600030101010101" pitchFamily="2" charset="-122"/>
              </a:rPr>
              <a:t>N</a:t>
            </a:r>
            <a:r>
              <a:rPr lang="zh-CN" altLang="en-US" sz="2400" smtClean="0">
                <a:ea typeface="宋体" panose="02010600030101010101" pitchFamily="2" charset="-122"/>
              </a:rPr>
              <a:t>型</a:t>
            </a:r>
            <a:r>
              <a:rPr lang="en-US" altLang="zh-CN" sz="2400" smtClean="0">
                <a:ea typeface="宋体" panose="02010600030101010101" pitchFamily="2" charset="-122"/>
              </a:rPr>
              <a:t>CCD</a:t>
            </a:r>
            <a:r>
              <a:rPr lang="zh-CN" altLang="en-US" sz="2400" smtClean="0">
                <a:ea typeface="宋体" panose="02010600030101010101" pitchFamily="2" charset="-122"/>
              </a:rPr>
              <a:t>比</a:t>
            </a:r>
            <a:r>
              <a:rPr lang="en-US" altLang="zh-CN" sz="2400" smtClean="0">
                <a:ea typeface="宋体" panose="02010600030101010101" pitchFamily="2" charset="-122"/>
              </a:rPr>
              <a:t>P</a:t>
            </a:r>
            <a:r>
              <a:rPr lang="zh-CN" altLang="en-US" sz="2400" smtClean="0">
                <a:ea typeface="宋体" panose="02010600030101010101" pitchFamily="2" charset="-122"/>
              </a:rPr>
              <a:t>型</a:t>
            </a:r>
            <a:r>
              <a:rPr lang="en-US" altLang="zh-CN" sz="2400" smtClean="0">
                <a:ea typeface="宋体" panose="02010600030101010101" pitchFamily="2" charset="-122"/>
              </a:rPr>
              <a:t>CCD</a:t>
            </a:r>
            <a:r>
              <a:rPr lang="zh-CN" altLang="en-US" sz="2400" smtClean="0">
                <a:ea typeface="宋体" panose="02010600030101010101" pitchFamily="2" charset="-122"/>
              </a:rPr>
              <a:t>的工作频率高得多。</a:t>
            </a:r>
          </a:p>
        </p:txBody>
      </p:sp>
      <p:sp>
        <p:nvSpPr>
          <p:cNvPr id="52227" name="Rectangle 3"/>
          <p:cNvSpPr>
            <a:spLocks noChangeArrowheads="1"/>
          </p:cNvSpPr>
          <p:nvPr/>
        </p:nvSpPr>
        <p:spPr bwMode="white">
          <a:xfrm>
            <a:off x="1143000" y="457200"/>
            <a:ext cx="7391400" cy="487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lang="zh-CN" altLang="en-US" sz="2400" b="1">
                <a:solidFill>
                  <a:schemeClr val="bg1"/>
                </a:solidFill>
                <a:latin typeface="Arial" panose="020B0604020202020204" pitchFamily="34" charset="0"/>
                <a:ea typeface="宋体" panose="02010600030101010101" pitchFamily="2" charset="-122"/>
              </a:rPr>
              <a:t>电荷耦合器</a:t>
            </a:r>
            <a:r>
              <a:rPr lang="en-US" altLang="zh-CN" sz="2400" b="1">
                <a:solidFill>
                  <a:schemeClr val="bg1"/>
                </a:solidFill>
                <a:latin typeface="Arial" panose="020B0604020202020204" pitchFamily="34" charset="0"/>
                <a:ea typeface="宋体" panose="02010600030101010101" pitchFamily="2" charset="-122"/>
              </a:rPr>
              <a:t>(CCD)</a:t>
            </a:r>
          </a:p>
        </p:txBody>
      </p:sp>
    </p:spTree>
    <p:extLst>
      <p:ext uri="{BB962C8B-B14F-4D97-AF65-F5344CB8AC3E}">
        <p14:creationId xmlns:p14="http://schemas.microsoft.com/office/powerpoint/2010/main" val="707150178"/>
      </p:ext>
    </p:extLst>
  </p:cSld>
  <p:clrMapOvr>
    <a:masterClrMapping/>
  </p:clrMapOvr>
  <p:transition>
    <p:blinds dir="vert"/>
  </p:transition>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body" idx="1"/>
          </p:nvPr>
        </p:nvSpPr>
        <p:spPr>
          <a:xfrm>
            <a:off x="228600" y="1905000"/>
            <a:ext cx="8686800" cy="4572000"/>
          </a:xfrm>
        </p:spPr>
        <p:txBody>
          <a:bodyPr/>
          <a:lstStyle/>
          <a:p>
            <a:pPr eaLnBrk="1" hangingPunct="1">
              <a:lnSpc>
                <a:spcPct val="105000"/>
              </a:lnSpc>
            </a:pPr>
            <a:r>
              <a:rPr lang="zh-CN" altLang="en-US" sz="2400" smtClean="0">
                <a:ea typeface="宋体" panose="02010600030101010101" pitchFamily="2" charset="-122"/>
              </a:rPr>
              <a:t>体积小，功耗低，可靠性高，寿命长。</a:t>
            </a:r>
          </a:p>
          <a:p>
            <a:pPr eaLnBrk="1" hangingPunct="1">
              <a:lnSpc>
                <a:spcPct val="105000"/>
              </a:lnSpc>
            </a:pPr>
            <a:r>
              <a:rPr lang="zh-CN" altLang="en-US" sz="2400" smtClean="0">
                <a:ea typeface="宋体" panose="02010600030101010101" pitchFamily="2" charset="-122"/>
              </a:rPr>
              <a:t>空间分辨率高，可以获得很高的定位精度和测量精度。</a:t>
            </a:r>
          </a:p>
          <a:p>
            <a:pPr eaLnBrk="1" hangingPunct="1">
              <a:lnSpc>
                <a:spcPct val="105000"/>
              </a:lnSpc>
            </a:pPr>
            <a:r>
              <a:rPr lang="zh-CN" altLang="en-US" sz="2400" smtClean="0">
                <a:ea typeface="宋体" panose="02010600030101010101" pitchFamily="2" charset="-122"/>
              </a:rPr>
              <a:t>光电灵敏度高，动态范围大，红外敏感性强，信噪比高 。</a:t>
            </a:r>
          </a:p>
          <a:p>
            <a:pPr eaLnBrk="1" hangingPunct="1">
              <a:lnSpc>
                <a:spcPct val="105000"/>
              </a:lnSpc>
            </a:pPr>
            <a:r>
              <a:rPr lang="zh-CN" altLang="en-US" sz="2400" smtClean="0">
                <a:ea typeface="宋体" panose="02010600030101010101" pitchFamily="2" charset="-122"/>
              </a:rPr>
              <a:t>高速扫描，基本上不保留残象</a:t>
            </a:r>
            <a:r>
              <a:rPr lang="en-US" altLang="zh-CN" sz="2400" smtClean="0">
                <a:ea typeface="宋体" panose="02010600030101010101" pitchFamily="2" charset="-122"/>
              </a:rPr>
              <a:t>(</a:t>
            </a:r>
            <a:r>
              <a:rPr lang="zh-CN" altLang="en-US" sz="2400" smtClean="0">
                <a:ea typeface="宋体" panose="02010600030101010101" pitchFamily="2" charset="-122"/>
              </a:rPr>
              <a:t>电子束摄象管有</a:t>
            </a:r>
            <a:r>
              <a:rPr lang="en-US" altLang="zh-CN" sz="2400" smtClean="0">
                <a:ea typeface="宋体" panose="02010600030101010101" pitchFamily="2" charset="-122"/>
              </a:rPr>
              <a:t>15~20</a:t>
            </a:r>
            <a:r>
              <a:rPr lang="zh-CN" altLang="en-US" sz="2400" smtClean="0">
                <a:ea typeface="宋体" panose="02010600030101010101" pitchFamily="2" charset="-122"/>
              </a:rPr>
              <a:t>％的残象</a:t>
            </a:r>
            <a:r>
              <a:rPr lang="en-US" altLang="zh-CN" sz="2400" smtClean="0">
                <a:ea typeface="宋体" panose="02010600030101010101" pitchFamily="2" charset="-122"/>
              </a:rPr>
              <a:t>)</a:t>
            </a:r>
          </a:p>
          <a:p>
            <a:pPr eaLnBrk="1" hangingPunct="1">
              <a:lnSpc>
                <a:spcPct val="105000"/>
              </a:lnSpc>
            </a:pPr>
            <a:r>
              <a:rPr lang="zh-CN" altLang="en-US" sz="2400" smtClean="0">
                <a:ea typeface="宋体" panose="02010600030101010101" pitchFamily="2" charset="-122"/>
              </a:rPr>
              <a:t>集成度高</a:t>
            </a:r>
          </a:p>
          <a:p>
            <a:pPr eaLnBrk="1" hangingPunct="1">
              <a:lnSpc>
                <a:spcPct val="105000"/>
              </a:lnSpc>
            </a:pPr>
            <a:r>
              <a:rPr lang="zh-CN" altLang="en-US" sz="2400" smtClean="0">
                <a:ea typeface="宋体" panose="02010600030101010101" pitchFamily="2" charset="-122"/>
              </a:rPr>
              <a:t>可用于非接触精密尺寸测量系统。</a:t>
            </a:r>
          </a:p>
          <a:p>
            <a:pPr eaLnBrk="1" hangingPunct="1">
              <a:lnSpc>
                <a:spcPct val="105000"/>
              </a:lnSpc>
            </a:pPr>
            <a:r>
              <a:rPr lang="zh-CN" altLang="en-US" sz="2400" smtClean="0">
                <a:ea typeface="宋体" panose="02010600030101010101" pitchFamily="2" charset="-122"/>
              </a:rPr>
              <a:t>不受电磁干扰。</a:t>
            </a:r>
          </a:p>
          <a:p>
            <a:pPr eaLnBrk="1" hangingPunct="1">
              <a:lnSpc>
                <a:spcPct val="105000"/>
              </a:lnSpc>
            </a:pPr>
            <a:r>
              <a:rPr lang="zh-CN" altLang="en-US" sz="2400" smtClean="0">
                <a:ea typeface="宋体" panose="02010600030101010101" pitchFamily="2" charset="-122"/>
              </a:rPr>
              <a:t>有数字扫描能力。象元的位置可由数字代码确定，便于与计算机结合接口。</a:t>
            </a:r>
          </a:p>
        </p:txBody>
      </p:sp>
      <p:sp>
        <p:nvSpPr>
          <p:cNvPr id="53251" name="Rectangle 3"/>
          <p:cNvSpPr>
            <a:spLocks noChangeArrowheads="1"/>
          </p:cNvSpPr>
          <p:nvPr/>
        </p:nvSpPr>
        <p:spPr bwMode="white">
          <a:xfrm>
            <a:off x="1143000" y="457200"/>
            <a:ext cx="7391400" cy="487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lang="zh-CN" altLang="en-US" sz="2400" b="1">
                <a:solidFill>
                  <a:schemeClr val="bg1"/>
                </a:solidFill>
                <a:latin typeface="Arial" panose="020B0604020202020204" pitchFamily="34" charset="0"/>
                <a:ea typeface="宋体" panose="02010600030101010101" pitchFamily="2" charset="-122"/>
              </a:rPr>
              <a:t>电荷耦合器</a:t>
            </a:r>
            <a:r>
              <a:rPr lang="en-US" altLang="zh-CN" sz="2400" b="1">
                <a:solidFill>
                  <a:schemeClr val="bg1"/>
                </a:solidFill>
                <a:latin typeface="Arial" panose="020B0604020202020204" pitchFamily="34" charset="0"/>
                <a:ea typeface="宋体" panose="02010600030101010101" pitchFamily="2" charset="-122"/>
              </a:rPr>
              <a:t>(CCD)</a:t>
            </a:r>
          </a:p>
        </p:txBody>
      </p:sp>
      <p:sp>
        <p:nvSpPr>
          <p:cNvPr id="53252" name="Text Box 4"/>
          <p:cNvSpPr txBox="1">
            <a:spLocks noChangeArrowheads="1"/>
          </p:cNvSpPr>
          <p:nvPr/>
        </p:nvSpPr>
        <p:spPr bwMode="auto">
          <a:xfrm>
            <a:off x="228600" y="1295400"/>
            <a:ext cx="8953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r>
              <a:rPr lang="zh-CN" altLang="en-US" b="1">
                <a:solidFill>
                  <a:srgbClr val="FF0000"/>
                </a:solidFill>
                <a:latin typeface="Arial" panose="020B0604020202020204" pitchFamily="34" charset="0"/>
                <a:ea typeface="宋体" panose="02010600030101010101" pitchFamily="2" charset="-122"/>
              </a:rPr>
              <a:t>特点</a:t>
            </a:r>
          </a:p>
        </p:txBody>
      </p:sp>
    </p:spTree>
    <p:extLst>
      <p:ext uri="{BB962C8B-B14F-4D97-AF65-F5344CB8AC3E}">
        <p14:creationId xmlns:p14="http://schemas.microsoft.com/office/powerpoint/2010/main" val="726030812"/>
      </p:ext>
    </p:extLst>
  </p:cSld>
  <p:clrMapOvr>
    <a:masterClrMapping/>
  </p:clrMapOvr>
  <p:transition>
    <p:blinds dir="vert"/>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a:xfrm>
            <a:off x="304800" y="1600200"/>
            <a:ext cx="7391400" cy="365125"/>
          </a:xfrm>
        </p:spPr>
        <p:txBody>
          <a:bodyPr/>
          <a:lstStyle/>
          <a:p>
            <a:pPr eaLnBrk="1" hangingPunct="1"/>
            <a:r>
              <a:rPr lang="zh-CN" altLang="en-US" smtClean="0">
                <a:solidFill>
                  <a:srgbClr val="FF0000"/>
                </a:solidFill>
                <a:ea typeface="黑体" panose="02010609060101010101" pitchFamily="49" charset="-122"/>
              </a:rPr>
              <a:t>ＣＣＤ的类型</a:t>
            </a:r>
          </a:p>
        </p:txBody>
      </p:sp>
      <p:sp>
        <p:nvSpPr>
          <p:cNvPr id="54275" name="Rectangle 3"/>
          <p:cNvSpPr>
            <a:spLocks noGrp="1" noChangeArrowheads="1"/>
          </p:cNvSpPr>
          <p:nvPr>
            <p:ph type="body" idx="1"/>
          </p:nvPr>
        </p:nvSpPr>
        <p:spPr>
          <a:xfrm>
            <a:off x="762000" y="2362200"/>
            <a:ext cx="7772400" cy="3732213"/>
          </a:xfrm>
        </p:spPr>
        <p:txBody>
          <a:bodyPr/>
          <a:lstStyle/>
          <a:p>
            <a:pPr eaLnBrk="1" hangingPunct="1">
              <a:lnSpc>
                <a:spcPct val="115000"/>
              </a:lnSpc>
            </a:pPr>
            <a:r>
              <a:rPr lang="zh-CN" altLang="en-US" sz="2400" b="1" u="sng" smtClean="0">
                <a:solidFill>
                  <a:srgbClr val="FF0000"/>
                </a:solidFill>
                <a:ea typeface="宋体" panose="02010600030101010101" pitchFamily="2" charset="-122"/>
              </a:rPr>
              <a:t>线阵ＣＣＤ</a:t>
            </a:r>
            <a:r>
              <a:rPr lang="zh-CN" altLang="en-US" sz="2400" smtClean="0">
                <a:ea typeface="宋体" panose="02010600030101010101" pitchFamily="2" charset="-122"/>
              </a:rPr>
              <a:t>：光敏元排列为一行的称为线阵，象元数从</a:t>
            </a:r>
            <a:r>
              <a:rPr lang="en-US" altLang="zh-CN" sz="2400" smtClean="0">
                <a:ea typeface="宋体" panose="02010600030101010101" pitchFamily="2" charset="-122"/>
              </a:rPr>
              <a:t>128</a:t>
            </a:r>
            <a:r>
              <a:rPr lang="zh-CN" altLang="en-US" sz="2400" smtClean="0">
                <a:ea typeface="宋体" panose="02010600030101010101" pitchFamily="2" charset="-122"/>
              </a:rPr>
              <a:t>位至</a:t>
            </a:r>
            <a:r>
              <a:rPr lang="en-US" altLang="zh-CN" sz="2400" smtClean="0">
                <a:ea typeface="宋体" panose="02010600030101010101" pitchFamily="2" charset="-122"/>
              </a:rPr>
              <a:t>5000</a:t>
            </a:r>
            <a:r>
              <a:rPr lang="zh-CN" altLang="en-US" sz="2400" smtClean="0">
                <a:ea typeface="宋体" panose="02010600030101010101" pitchFamily="2" charset="-122"/>
              </a:rPr>
              <a:t>位以至</a:t>
            </a:r>
            <a:r>
              <a:rPr lang="en-US" altLang="zh-CN" sz="2400" smtClean="0">
                <a:ea typeface="宋体" panose="02010600030101010101" pitchFamily="2" charset="-122"/>
              </a:rPr>
              <a:t>7000</a:t>
            </a:r>
            <a:r>
              <a:rPr lang="zh-CN" altLang="en-US" sz="2400" smtClean="0">
                <a:ea typeface="宋体" panose="02010600030101010101" pitchFamily="2" charset="-122"/>
              </a:rPr>
              <a:t>位不等，由于生产厂家象元数的不同，市场上有数十种型号的器件可供选用。</a:t>
            </a:r>
          </a:p>
          <a:p>
            <a:pPr eaLnBrk="1" hangingPunct="1">
              <a:lnSpc>
                <a:spcPct val="115000"/>
              </a:lnSpc>
            </a:pPr>
            <a:r>
              <a:rPr lang="zh-CN" altLang="en-US" sz="2400" b="1" u="sng" smtClean="0">
                <a:solidFill>
                  <a:srgbClr val="FF0000"/>
                </a:solidFill>
                <a:ea typeface="宋体" panose="02010600030101010101" pitchFamily="2" charset="-122"/>
              </a:rPr>
              <a:t>面阵</a:t>
            </a:r>
            <a:r>
              <a:rPr lang="en-US" altLang="zh-CN" sz="2400" b="1" u="sng" smtClean="0">
                <a:solidFill>
                  <a:srgbClr val="FF0000"/>
                </a:solidFill>
                <a:ea typeface="宋体" panose="02010600030101010101" pitchFamily="2" charset="-122"/>
              </a:rPr>
              <a:t>CCD</a:t>
            </a:r>
            <a:r>
              <a:rPr lang="zh-CN" altLang="en-US" sz="2400" smtClean="0">
                <a:ea typeface="宋体" panose="02010600030101010101" pitchFamily="2" charset="-122"/>
              </a:rPr>
              <a:t>：器件象元排列为一平面，它包含若干行和列的结合。</a:t>
            </a:r>
          </a:p>
          <a:p>
            <a:pPr eaLnBrk="1" hangingPunct="1">
              <a:lnSpc>
                <a:spcPct val="115000"/>
              </a:lnSpc>
            </a:pPr>
            <a:r>
              <a:rPr lang="zh-CN" altLang="en-US" sz="2400" smtClean="0">
                <a:ea typeface="宋体" panose="02010600030101010101" pitchFamily="2" charset="-122"/>
              </a:rPr>
              <a:t>目前达到实用阶段的象元数由</a:t>
            </a:r>
            <a:r>
              <a:rPr lang="en-US" altLang="zh-CN" sz="2400" smtClean="0">
                <a:ea typeface="宋体" panose="02010600030101010101" pitchFamily="2" charset="-122"/>
              </a:rPr>
              <a:t>25</a:t>
            </a:r>
            <a:r>
              <a:rPr lang="zh-CN" altLang="en-US" sz="2400" smtClean="0">
                <a:ea typeface="宋体" panose="02010600030101010101" pitchFamily="2" charset="-122"/>
              </a:rPr>
              <a:t>万至数百万个不等，按照片子的尺寸不同有</a:t>
            </a:r>
            <a:r>
              <a:rPr lang="en-US" altLang="zh-CN" sz="2400" smtClean="0">
                <a:ea typeface="宋体" panose="02010600030101010101" pitchFamily="2" charset="-122"/>
              </a:rPr>
              <a:t>1</a:t>
            </a:r>
            <a:r>
              <a:rPr lang="zh-CN" altLang="en-US" sz="2400" smtClean="0">
                <a:ea typeface="宋体" panose="02010600030101010101" pitchFamily="2" charset="-122"/>
              </a:rPr>
              <a:t>／</a:t>
            </a:r>
            <a:r>
              <a:rPr lang="en-US" altLang="zh-CN" sz="2400" smtClean="0">
                <a:ea typeface="宋体" panose="02010600030101010101" pitchFamily="2" charset="-122"/>
              </a:rPr>
              <a:t>3</a:t>
            </a:r>
            <a:r>
              <a:rPr lang="zh-CN" altLang="en-US" sz="2400" smtClean="0">
                <a:ea typeface="宋体" panose="02010600030101010101" pitchFamily="2" charset="-122"/>
              </a:rPr>
              <a:t>英寸、</a:t>
            </a:r>
            <a:r>
              <a:rPr lang="en-US" altLang="zh-CN" sz="2400" smtClean="0">
                <a:ea typeface="宋体" panose="02010600030101010101" pitchFamily="2" charset="-122"/>
              </a:rPr>
              <a:t>l</a:t>
            </a:r>
            <a:r>
              <a:rPr lang="zh-CN" altLang="en-US" sz="2400" smtClean="0">
                <a:ea typeface="宋体" panose="02010600030101010101" pitchFamily="2" charset="-122"/>
              </a:rPr>
              <a:t>／</a:t>
            </a:r>
            <a:r>
              <a:rPr lang="en-US" altLang="zh-CN" sz="2400" smtClean="0">
                <a:ea typeface="宋体" panose="02010600030101010101" pitchFamily="2" charset="-122"/>
              </a:rPr>
              <a:t>2</a:t>
            </a:r>
            <a:r>
              <a:rPr lang="zh-CN" altLang="en-US" sz="2400" smtClean="0">
                <a:ea typeface="宋体" panose="02010600030101010101" pitchFamily="2" charset="-122"/>
              </a:rPr>
              <a:t>英寸、</a:t>
            </a:r>
            <a:r>
              <a:rPr lang="en-US" altLang="zh-CN" sz="2400" smtClean="0">
                <a:ea typeface="宋体" panose="02010600030101010101" pitchFamily="2" charset="-122"/>
              </a:rPr>
              <a:t>2</a:t>
            </a:r>
            <a:r>
              <a:rPr lang="zh-CN" altLang="en-US" sz="2400" smtClean="0">
                <a:ea typeface="宋体" panose="02010600030101010101" pitchFamily="2" charset="-122"/>
              </a:rPr>
              <a:t>／</a:t>
            </a:r>
            <a:r>
              <a:rPr lang="en-US" altLang="zh-CN" sz="2400" smtClean="0">
                <a:ea typeface="宋体" panose="02010600030101010101" pitchFamily="2" charset="-122"/>
              </a:rPr>
              <a:t>3</a:t>
            </a:r>
            <a:r>
              <a:rPr lang="zh-CN" altLang="en-US" sz="2400" smtClean="0">
                <a:ea typeface="宋体" panose="02010600030101010101" pitchFamily="2" charset="-122"/>
              </a:rPr>
              <a:t>英寸以至</a:t>
            </a:r>
            <a:r>
              <a:rPr lang="en-US" altLang="zh-CN" sz="2400" smtClean="0">
                <a:ea typeface="宋体" panose="02010600030101010101" pitchFamily="2" charset="-122"/>
              </a:rPr>
              <a:t>1</a:t>
            </a:r>
            <a:r>
              <a:rPr lang="zh-CN" altLang="en-US" sz="2400" smtClean="0">
                <a:ea typeface="宋体" panose="02010600030101010101" pitchFamily="2" charset="-122"/>
              </a:rPr>
              <a:t>英寸之分。</a:t>
            </a:r>
          </a:p>
        </p:txBody>
      </p:sp>
      <p:sp>
        <p:nvSpPr>
          <p:cNvPr id="54276" name="Rectangle 4"/>
          <p:cNvSpPr>
            <a:spLocks noChangeArrowheads="1"/>
          </p:cNvSpPr>
          <p:nvPr/>
        </p:nvSpPr>
        <p:spPr bwMode="white">
          <a:xfrm>
            <a:off x="1143000" y="457200"/>
            <a:ext cx="7391400" cy="487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lang="zh-CN" altLang="en-US" sz="2400" b="1">
                <a:solidFill>
                  <a:schemeClr val="bg1"/>
                </a:solidFill>
                <a:latin typeface="Arial" panose="020B0604020202020204" pitchFamily="34" charset="0"/>
                <a:ea typeface="宋体" panose="02010600030101010101" pitchFamily="2" charset="-122"/>
              </a:rPr>
              <a:t>电荷耦合器</a:t>
            </a:r>
            <a:r>
              <a:rPr lang="en-US" altLang="zh-CN" sz="2400" b="1">
                <a:solidFill>
                  <a:schemeClr val="bg1"/>
                </a:solidFill>
                <a:latin typeface="Arial" panose="020B0604020202020204" pitchFamily="34" charset="0"/>
                <a:ea typeface="宋体" panose="02010600030101010101" pitchFamily="2" charset="-122"/>
              </a:rPr>
              <a:t>(CCD)</a:t>
            </a:r>
          </a:p>
        </p:txBody>
      </p:sp>
    </p:spTree>
    <p:extLst>
      <p:ext uri="{BB962C8B-B14F-4D97-AF65-F5344CB8AC3E}">
        <p14:creationId xmlns:p14="http://schemas.microsoft.com/office/powerpoint/2010/main" val="3287107827"/>
      </p:ext>
    </p:extLst>
  </p:cSld>
  <p:clrMapOvr>
    <a:masterClrMapping/>
  </p:clrMapOvr>
  <p:transition>
    <p:blinds dir="vert"/>
  </p:transition>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66800" y="46038"/>
            <a:ext cx="7886700" cy="1325563"/>
          </a:xfrm>
        </p:spPr>
        <p:txBody>
          <a:bodyPr/>
          <a:lstStyle/>
          <a:p>
            <a:r>
              <a:rPr lang="zh-CN" altLang="en-US" dirty="0" smtClean="0"/>
              <a:t>电荷耦合器件（</a:t>
            </a:r>
            <a:r>
              <a:rPr lang="en-US" altLang="zh-CN" dirty="0" smtClean="0"/>
              <a:t>CCD</a:t>
            </a:r>
            <a:r>
              <a:rPr lang="zh-CN" altLang="en-US" dirty="0" smtClean="0"/>
              <a:t>）</a:t>
            </a:r>
            <a:endParaRPr lang="zh-CN" altLang="en-US" dirty="0"/>
          </a:p>
        </p:txBody>
      </p:sp>
      <p:sp>
        <p:nvSpPr>
          <p:cNvPr id="5" name="文本占位符 4"/>
          <p:cNvSpPr>
            <a:spLocks noGrp="1"/>
          </p:cNvSpPr>
          <p:nvPr>
            <p:ph type="body" idx="1"/>
          </p:nvPr>
        </p:nvSpPr>
        <p:spPr>
          <a:xfrm>
            <a:off x="385736" y="1164433"/>
            <a:ext cx="3868737" cy="414338"/>
          </a:xfrm>
        </p:spPr>
        <p:txBody>
          <a:bodyPr/>
          <a:lstStyle/>
          <a:p>
            <a:r>
              <a:rPr lang="zh-CN" altLang="en-US" dirty="0" smtClean="0"/>
              <a:t>线阵</a:t>
            </a:r>
            <a:r>
              <a:rPr lang="en-US" altLang="zh-CN" dirty="0" smtClean="0"/>
              <a:t>CCD</a:t>
            </a:r>
            <a:endParaRPr lang="zh-CN" altLang="en-US" dirty="0"/>
          </a:p>
        </p:txBody>
      </p:sp>
      <p:sp>
        <p:nvSpPr>
          <p:cNvPr id="7" name="文本占位符 6"/>
          <p:cNvSpPr>
            <a:spLocks noGrp="1"/>
          </p:cNvSpPr>
          <p:nvPr>
            <p:ph type="body" sz="quarter" idx="3"/>
          </p:nvPr>
        </p:nvSpPr>
        <p:spPr>
          <a:xfrm>
            <a:off x="4629150" y="1131096"/>
            <a:ext cx="3887788" cy="447675"/>
          </a:xfrm>
        </p:spPr>
        <p:txBody>
          <a:bodyPr/>
          <a:lstStyle/>
          <a:p>
            <a:r>
              <a:rPr lang="zh-CN" altLang="en-US" dirty="0" smtClean="0"/>
              <a:t>面阵</a:t>
            </a:r>
            <a:r>
              <a:rPr lang="en-US" altLang="zh-CN" dirty="0" smtClean="0"/>
              <a:t>CCD</a:t>
            </a:r>
            <a:endParaRPr lang="zh-CN" altLang="en-US" dirty="0"/>
          </a:p>
        </p:txBody>
      </p:sp>
      <p:pic>
        <p:nvPicPr>
          <p:cNvPr id="9" name="图片 8"/>
          <p:cNvPicPr>
            <a:picLocks noChangeAspect="1"/>
          </p:cNvPicPr>
          <p:nvPr/>
        </p:nvPicPr>
        <p:blipFill>
          <a:blip r:embed="rId2"/>
          <a:stretch>
            <a:fillRect/>
          </a:stretch>
        </p:blipFill>
        <p:spPr>
          <a:xfrm>
            <a:off x="841966" y="1676400"/>
            <a:ext cx="2607386" cy="2172822"/>
          </a:xfrm>
          <a:prstGeom prst="rect">
            <a:avLst/>
          </a:prstGeom>
        </p:spPr>
      </p:pic>
      <p:pic>
        <p:nvPicPr>
          <p:cNvPr id="10" name="图片 9"/>
          <p:cNvPicPr>
            <a:picLocks noChangeAspect="1"/>
          </p:cNvPicPr>
          <p:nvPr/>
        </p:nvPicPr>
        <p:blipFill>
          <a:blip r:embed="rId3"/>
          <a:stretch>
            <a:fillRect/>
          </a:stretch>
        </p:blipFill>
        <p:spPr>
          <a:xfrm>
            <a:off x="19594" y="3742717"/>
            <a:ext cx="1828800" cy="1697833"/>
          </a:xfrm>
          <a:prstGeom prst="rect">
            <a:avLst/>
          </a:prstGeom>
        </p:spPr>
      </p:pic>
      <p:pic>
        <p:nvPicPr>
          <p:cNvPr id="11" name="图片 10"/>
          <p:cNvPicPr>
            <a:picLocks noChangeAspect="1"/>
          </p:cNvPicPr>
          <p:nvPr/>
        </p:nvPicPr>
        <p:blipFill rotWithShape="1">
          <a:blip r:embed="rId4"/>
          <a:srcRect t="16250"/>
          <a:stretch/>
        </p:blipFill>
        <p:spPr>
          <a:xfrm>
            <a:off x="2171784" y="3929637"/>
            <a:ext cx="1718496" cy="1439241"/>
          </a:xfrm>
          <a:prstGeom prst="rect">
            <a:avLst/>
          </a:prstGeom>
        </p:spPr>
      </p:pic>
      <p:pic>
        <p:nvPicPr>
          <p:cNvPr id="12" name="图片 11"/>
          <p:cNvPicPr>
            <a:picLocks noChangeAspect="1"/>
          </p:cNvPicPr>
          <p:nvPr/>
        </p:nvPicPr>
        <p:blipFill>
          <a:blip r:embed="rId5"/>
          <a:stretch>
            <a:fillRect/>
          </a:stretch>
        </p:blipFill>
        <p:spPr>
          <a:xfrm>
            <a:off x="1319698" y="5368878"/>
            <a:ext cx="1651921" cy="1306331"/>
          </a:xfrm>
          <a:prstGeom prst="rect">
            <a:avLst/>
          </a:prstGeom>
        </p:spPr>
      </p:pic>
      <p:pic>
        <p:nvPicPr>
          <p:cNvPr id="16" name="图片 15"/>
          <p:cNvPicPr>
            <a:picLocks noChangeAspect="1"/>
          </p:cNvPicPr>
          <p:nvPr/>
        </p:nvPicPr>
        <p:blipFill rotWithShape="1">
          <a:blip r:embed="rId6"/>
          <a:srcRect l="46667"/>
          <a:stretch/>
        </p:blipFill>
        <p:spPr>
          <a:xfrm>
            <a:off x="6866517" y="2041850"/>
            <a:ext cx="2086983" cy="1357604"/>
          </a:xfrm>
          <a:prstGeom prst="rect">
            <a:avLst/>
          </a:prstGeom>
        </p:spPr>
      </p:pic>
      <p:pic>
        <p:nvPicPr>
          <p:cNvPr id="17" name="图片 16"/>
          <p:cNvPicPr>
            <a:picLocks noChangeAspect="1"/>
          </p:cNvPicPr>
          <p:nvPr/>
        </p:nvPicPr>
        <p:blipFill rotWithShape="1">
          <a:blip r:embed="rId7"/>
          <a:srcRect t="38082" r="75673" b="3094"/>
          <a:stretch/>
        </p:blipFill>
        <p:spPr>
          <a:xfrm>
            <a:off x="4640036" y="1868196"/>
            <a:ext cx="1946411" cy="1905001"/>
          </a:xfrm>
          <a:prstGeom prst="rect">
            <a:avLst/>
          </a:prstGeom>
        </p:spPr>
      </p:pic>
      <p:cxnSp>
        <p:nvCxnSpPr>
          <p:cNvPr id="19" name="直接连接符 18"/>
          <p:cNvCxnSpPr/>
          <p:nvPr/>
        </p:nvCxnSpPr>
        <p:spPr bwMode="auto">
          <a:xfrm>
            <a:off x="4419600" y="1605537"/>
            <a:ext cx="0" cy="4648200"/>
          </a:xfrm>
          <a:prstGeom prst="line">
            <a:avLst/>
          </a:prstGeom>
          <a:solidFill>
            <a:schemeClr val="accent1"/>
          </a:solidFill>
          <a:ln w="25400" cap="flat" cmpd="sng" algn="ctr">
            <a:solidFill>
              <a:srgbClr val="3366CC"/>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22" name="图片 21"/>
          <p:cNvPicPr>
            <a:picLocks noChangeAspect="1"/>
          </p:cNvPicPr>
          <p:nvPr/>
        </p:nvPicPr>
        <p:blipFill rotWithShape="1">
          <a:blip r:embed="rId8"/>
          <a:srcRect l="65238" t="5294" r="1742" b="9401"/>
          <a:stretch/>
        </p:blipFill>
        <p:spPr>
          <a:xfrm>
            <a:off x="4686810" y="4545446"/>
            <a:ext cx="1712030" cy="1790208"/>
          </a:xfrm>
          <a:prstGeom prst="rect">
            <a:avLst/>
          </a:prstGeom>
        </p:spPr>
      </p:pic>
      <p:pic>
        <p:nvPicPr>
          <p:cNvPr id="23" name="图片 22"/>
          <p:cNvPicPr>
            <a:picLocks noChangeAspect="1"/>
          </p:cNvPicPr>
          <p:nvPr/>
        </p:nvPicPr>
        <p:blipFill rotWithShape="1">
          <a:blip r:embed="rId9"/>
          <a:srcRect l="6549" t="36286" r="11661" b="15714"/>
          <a:stretch/>
        </p:blipFill>
        <p:spPr>
          <a:xfrm>
            <a:off x="6625565" y="4626501"/>
            <a:ext cx="2438400" cy="1600201"/>
          </a:xfrm>
          <a:prstGeom prst="rect">
            <a:avLst/>
          </a:prstGeom>
        </p:spPr>
      </p:pic>
    </p:spTree>
    <p:extLst>
      <p:ext uri="{BB962C8B-B14F-4D97-AF65-F5344CB8AC3E}">
        <p14:creationId xmlns:p14="http://schemas.microsoft.com/office/powerpoint/2010/main" val="57975396"/>
      </p:ext>
    </p:extLst>
  </p:cSld>
  <p:clrMapOvr>
    <a:masterClrMapping/>
  </p:clrMapOvr>
  <p:transition>
    <p:blinds dir="vert"/>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nvPr>
        </p:nvSpPr>
        <p:spPr/>
        <p:txBody>
          <a:bodyPr/>
          <a:lstStyle/>
          <a:p>
            <a:r>
              <a:rPr lang="en-US" altLang="zh-CN" dirty="0" smtClean="0"/>
              <a:t>CMOS</a:t>
            </a:r>
            <a:r>
              <a:rPr lang="zh-CN" altLang="en-US" dirty="0" smtClean="0"/>
              <a:t>、</a:t>
            </a:r>
            <a:r>
              <a:rPr lang="en-US" altLang="zh-CN" dirty="0" smtClean="0"/>
              <a:t>ICCD</a:t>
            </a:r>
            <a:r>
              <a:rPr lang="zh-CN" altLang="en-US" dirty="0" smtClean="0"/>
              <a:t>、</a:t>
            </a:r>
            <a:r>
              <a:rPr lang="en-US" altLang="zh-CN" dirty="0" smtClean="0"/>
              <a:t>EMCCD…</a:t>
            </a:r>
            <a:endParaRPr lang="zh-CN" altLang="en-US" dirty="0"/>
          </a:p>
        </p:txBody>
      </p:sp>
      <p:pic>
        <p:nvPicPr>
          <p:cNvPr id="10" name="图片 9"/>
          <p:cNvPicPr>
            <a:picLocks noChangeAspect="1"/>
          </p:cNvPicPr>
          <p:nvPr/>
        </p:nvPicPr>
        <p:blipFill rotWithShape="1">
          <a:blip r:embed="rId2"/>
          <a:srcRect l="1111" t="8889" r="5556" b="23334"/>
          <a:stretch/>
        </p:blipFill>
        <p:spPr>
          <a:xfrm>
            <a:off x="304800" y="2408262"/>
            <a:ext cx="3886200" cy="2822121"/>
          </a:xfrm>
          <a:prstGeom prst="rect">
            <a:avLst/>
          </a:prstGeom>
        </p:spPr>
      </p:pic>
      <p:sp>
        <p:nvSpPr>
          <p:cNvPr id="11" name="文本框 10"/>
          <p:cNvSpPr txBox="1"/>
          <p:nvPr/>
        </p:nvSpPr>
        <p:spPr>
          <a:xfrm>
            <a:off x="649608" y="5594225"/>
            <a:ext cx="4737194" cy="873957"/>
          </a:xfrm>
          <a:prstGeom prst="rect">
            <a:avLst/>
          </a:prstGeom>
          <a:noFill/>
        </p:spPr>
        <p:txBody>
          <a:bodyPr wrap="none" rtlCol="0">
            <a:spAutoFit/>
          </a:bodyPr>
          <a:lstStyle/>
          <a:p>
            <a:pPr>
              <a:lnSpc>
                <a:spcPct val="150000"/>
              </a:lnSpc>
            </a:pPr>
            <a:r>
              <a:rPr lang="en-US" altLang="zh-CN" dirty="0" smtClean="0"/>
              <a:t>CCD: </a:t>
            </a:r>
            <a:r>
              <a:rPr lang="zh-CN" altLang="en-US" dirty="0" smtClean="0"/>
              <a:t>所有的像素依次经过同一个放大电路。</a:t>
            </a:r>
            <a:endParaRPr lang="en-US" altLang="zh-CN" dirty="0" smtClean="0"/>
          </a:p>
          <a:p>
            <a:pPr>
              <a:lnSpc>
                <a:spcPct val="150000"/>
              </a:lnSpc>
            </a:pPr>
            <a:r>
              <a:rPr lang="en-US" altLang="zh-CN" dirty="0" smtClean="0"/>
              <a:t>CMOS: </a:t>
            </a:r>
            <a:r>
              <a:rPr lang="zh-CN" altLang="en-US" dirty="0" smtClean="0"/>
              <a:t>每个像素有自己的放大电路</a:t>
            </a:r>
            <a:endParaRPr lang="zh-CN" altLang="en-US" dirty="0"/>
          </a:p>
        </p:txBody>
      </p:sp>
      <p:sp>
        <p:nvSpPr>
          <p:cNvPr id="12" name="文本框 11"/>
          <p:cNvSpPr txBox="1"/>
          <p:nvPr/>
        </p:nvSpPr>
        <p:spPr>
          <a:xfrm>
            <a:off x="670291" y="1251857"/>
            <a:ext cx="6096000" cy="873060"/>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pPr>
              <a:lnSpc>
                <a:spcPct val="150000"/>
              </a:lnSpc>
            </a:pPr>
            <a:r>
              <a:rPr lang="en-US" altLang="zh-CN" dirty="0" smtClean="0"/>
              <a:t>CMOS</a:t>
            </a:r>
            <a:r>
              <a:rPr lang="zh-CN" altLang="en-US" dirty="0" smtClean="0"/>
              <a:t>：</a:t>
            </a:r>
            <a:r>
              <a:rPr lang="en-US" altLang="zh-CN" dirty="0"/>
              <a:t>complementary metal oxide </a:t>
            </a:r>
            <a:r>
              <a:rPr lang="en-US" altLang="zh-CN" dirty="0" smtClean="0"/>
              <a:t>semiconductor</a:t>
            </a:r>
          </a:p>
          <a:p>
            <a:pPr>
              <a:lnSpc>
                <a:spcPct val="150000"/>
              </a:lnSpc>
            </a:pPr>
            <a:r>
              <a:rPr lang="zh-CN" altLang="en-US" dirty="0" smtClean="0"/>
              <a:t>绝大多数消费级产品的选择，相机、手机摄像头</a:t>
            </a:r>
            <a:r>
              <a:rPr lang="en-US" altLang="zh-CN" dirty="0" smtClean="0"/>
              <a:t>…</a:t>
            </a:r>
          </a:p>
        </p:txBody>
      </p:sp>
      <p:pic>
        <p:nvPicPr>
          <p:cNvPr id="13" name="图片 12"/>
          <p:cNvPicPr>
            <a:picLocks noChangeAspect="1"/>
          </p:cNvPicPr>
          <p:nvPr/>
        </p:nvPicPr>
        <p:blipFill>
          <a:blip r:embed="rId3"/>
          <a:stretch>
            <a:fillRect/>
          </a:stretch>
        </p:blipFill>
        <p:spPr>
          <a:xfrm>
            <a:off x="5181600" y="2488759"/>
            <a:ext cx="2999967" cy="2682149"/>
          </a:xfrm>
          <a:prstGeom prst="rect">
            <a:avLst/>
          </a:prstGeom>
        </p:spPr>
      </p:pic>
    </p:spTree>
    <p:extLst>
      <p:ext uri="{BB962C8B-B14F-4D97-AF65-F5344CB8AC3E}">
        <p14:creationId xmlns:p14="http://schemas.microsoft.com/office/powerpoint/2010/main" val="2221931592"/>
      </p:ext>
    </p:extLst>
  </p:cSld>
  <p:clrMapOvr>
    <a:masterClrMapping/>
  </p:clrMapOvr>
  <p:transition>
    <p:blinds dir="vert"/>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a:xfrm>
            <a:off x="3101181" y="5334000"/>
            <a:ext cx="2971800" cy="533400"/>
          </a:xfrm>
        </p:spPr>
        <p:txBody>
          <a:bodyPr/>
          <a:lstStyle/>
          <a:p>
            <a:pPr eaLnBrk="1" hangingPunct="1"/>
            <a:r>
              <a:rPr lang="en-US" altLang="zh-CN" b="0" dirty="0" smtClean="0">
                <a:solidFill>
                  <a:srgbClr val="990033"/>
                </a:solidFill>
                <a:latin typeface="黑体" panose="02010609060101010101" pitchFamily="49" charset="-122"/>
                <a:ea typeface="黑体" panose="02010609060101010101" pitchFamily="49" charset="-122"/>
              </a:rPr>
              <a:t>CCD</a:t>
            </a:r>
            <a:r>
              <a:rPr lang="zh-CN" altLang="en-US" b="0" dirty="0" smtClean="0">
                <a:solidFill>
                  <a:srgbClr val="990033"/>
                </a:solidFill>
                <a:latin typeface="黑体" panose="02010609060101010101" pitchFamily="49" charset="-122"/>
                <a:ea typeface="黑体" panose="02010609060101010101" pitchFamily="49" charset="-122"/>
              </a:rPr>
              <a:t>用于工业检测</a:t>
            </a:r>
            <a:endParaRPr lang="zh-CN" altLang="en-US" b="0" dirty="0" smtClean="0">
              <a:solidFill>
                <a:srgbClr val="990033"/>
              </a:solidFill>
              <a:latin typeface="黑体" panose="02010609060101010101" pitchFamily="49" charset="-122"/>
              <a:ea typeface="黑体" panose="02010609060101010101" pitchFamily="49" charset="-122"/>
            </a:endParaRPr>
          </a:p>
        </p:txBody>
      </p:sp>
      <p:graphicFrame>
        <p:nvGraphicFramePr>
          <p:cNvPr id="57347" name="Object 3"/>
          <p:cNvGraphicFramePr>
            <a:graphicFrameLocks noChangeAspect="1"/>
          </p:cNvGraphicFramePr>
          <p:nvPr/>
        </p:nvGraphicFramePr>
        <p:xfrm>
          <a:off x="228600" y="1981200"/>
          <a:ext cx="8716963" cy="3189288"/>
        </p:xfrm>
        <a:graphic>
          <a:graphicData uri="http://schemas.openxmlformats.org/presentationml/2006/ole">
            <mc:AlternateContent xmlns:mc="http://schemas.openxmlformats.org/markup-compatibility/2006">
              <mc:Choice xmlns:v="urn:schemas-microsoft-com:vml" Requires="v">
                <p:oleObj spid="_x0000_s73738" name="Image" r:id="rId3" imgW="19004082" imgH="6955102" progId="Photoshop.Image.7">
                  <p:embed/>
                </p:oleObj>
              </mc:Choice>
              <mc:Fallback>
                <p:oleObj name="Image" r:id="rId3" imgW="19004082" imgH="6955102" progId="Photoshop.Image.7">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00" y="1981200"/>
                        <a:ext cx="8716963" cy="3189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7348" name="Rectangle 4"/>
          <p:cNvSpPr>
            <a:spLocks noChangeArrowheads="1"/>
          </p:cNvSpPr>
          <p:nvPr/>
        </p:nvSpPr>
        <p:spPr bwMode="white">
          <a:xfrm>
            <a:off x="1143000" y="457200"/>
            <a:ext cx="7391400" cy="487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lang="zh-CN" altLang="en-US" sz="2400" b="1" dirty="0" smtClean="0">
                <a:solidFill>
                  <a:schemeClr val="bg1"/>
                </a:solidFill>
                <a:latin typeface="Arial" panose="020B0604020202020204" pitchFamily="34" charset="0"/>
                <a:ea typeface="宋体" panose="02010600030101010101" pitchFamily="2" charset="-122"/>
              </a:rPr>
              <a:t>工业应用</a:t>
            </a:r>
            <a:endParaRPr lang="en-US" altLang="zh-CN" sz="2400" b="1" dirty="0">
              <a:solidFill>
                <a:schemeClr val="bg1"/>
              </a:solidFill>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1005417442"/>
      </p:ext>
    </p:extLst>
  </p:cSld>
  <p:clrMapOvr>
    <a:masterClrMapping/>
  </p:clrMapOvr>
  <p:transition>
    <p:blinds dir="vert"/>
  </p:transition>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a:xfrm>
            <a:off x="1143000" y="587375"/>
            <a:ext cx="7391400" cy="260350"/>
          </a:xfrm>
        </p:spPr>
        <p:txBody>
          <a:bodyPr/>
          <a:lstStyle/>
          <a:p>
            <a:pPr eaLnBrk="1" hangingPunct="1"/>
            <a:r>
              <a:rPr lang="zh-CN" altLang="en-US" smtClean="0">
                <a:ea typeface="宋体" panose="02010600030101010101" pitchFamily="2" charset="-122"/>
              </a:rPr>
              <a:t>锁相放大和光子计数</a:t>
            </a:r>
          </a:p>
        </p:txBody>
      </p:sp>
      <p:sp>
        <p:nvSpPr>
          <p:cNvPr id="58371" name="Rectangle 3"/>
          <p:cNvSpPr>
            <a:spLocks noGrp="1" noChangeArrowheads="1"/>
          </p:cNvSpPr>
          <p:nvPr>
            <p:ph type="body" idx="1"/>
          </p:nvPr>
        </p:nvSpPr>
        <p:spPr>
          <a:xfrm>
            <a:off x="381000" y="1219200"/>
            <a:ext cx="8077200" cy="2362200"/>
          </a:xfrm>
        </p:spPr>
        <p:txBody>
          <a:bodyPr/>
          <a:lstStyle/>
          <a:p>
            <a:pPr algn="just" eaLnBrk="1" hangingPunct="1"/>
            <a:r>
              <a:rPr lang="zh-CN" altLang="en-US" sz="2400" b="1" smtClean="0">
                <a:solidFill>
                  <a:srgbClr val="FF3300"/>
                </a:solidFill>
                <a:ea typeface="宋体" panose="02010600030101010101" pitchFamily="2" charset="-122"/>
              </a:rPr>
              <a:t>锁定放大器</a:t>
            </a:r>
          </a:p>
          <a:p>
            <a:pPr algn="just" eaLnBrk="1" hangingPunct="1">
              <a:buFont typeface="Wingdings" panose="05000000000000000000" pitchFamily="2" charset="2"/>
              <a:buNone/>
            </a:pPr>
            <a:r>
              <a:rPr lang="zh-CN" altLang="en-US" sz="1800" b="1" smtClean="0">
                <a:solidFill>
                  <a:srgbClr val="FF3300"/>
                </a:solidFill>
                <a:ea typeface="宋体" panose="02010600030101010101" pitchFamily="2" charset="-122"/>
              </a:rPr>
              <a:t>            </a:t>
            </a:r>
            <a:r>
              <a:rPr lang="zh-CN" altLang="en-US" sz="2400" b="1" smtClean="0">
                <a:solidFill>
                  <a:srgbClr val="003399"/>
                </a:solidFill>
                <a:ea typeface="宋体" panose="02010600030101010101" pitchFamily="2" charset="-122"/>
              </a:rPr>
              <a:t>对交流信号进行相敏检波的放大器。它不仅利用信号的频率特性，同时还抓住信号的相位特点，即“锁定”信号的频率和相位。这样，噪声的频率既要落在信号通带之内，又要和信号的位相相同才能有响应，而这样的几率是非常小的。</a:t>
            </a:r>
          </a:p>
        </p:txBody>
      </p:sp>
      <p:grpSp>
        <p:nvGrpSpPr>
          <p:cNvPr id="58372" name="Group 4"/>
          <p:cNvGrpSpPr>
            <a:grpSpLocks/>
          </p:cNvGrpSpPr>
          <p:nvPr/>
        </p:nvGrpSpPr>
        <p:grpSpPr bwMode="auto">
          <a:xfrm>
            <a:off x="2133600" y="3752850"/>
            <a:ext cx="5181600" cy="2647950"/>
            <a:chOff x="1463" y="1565"/>
            <a:chExt cx="3004" cy="1479"/>
          </a:xfrm>
        </p:grpSpPr>
        <p:grpSp>
          <p:nvGrpSpPr>
            <p:cNvPr id="58373" name="Group 5"/>
            <p:cNvGrpSpPr>
              <a:grpSpLocks/>
            </p:cNvGrpSpPr>
            <p:nvPr/>
          </p:nvGrpSpPr>
          <p:grpSpPr bwMode="auto">
            <a:xfrm>
              <a:off x="1463" y="1848"/>
              <a:ext cx="3004" cy="1196"/>
              <a:chOff x="329" y="1820"/>
              <a:chExt cx="3004" cy="1196"/>
            </a:xfrm>
          </p:grpSpPr>
          <p:sp>
            <p:nvSpPr>
              <p:cNvPr id="58378" name="Text Box 6"/>
              <p:cNvSpPr txBox="1">
                <a:spLocks noChangeArrowheads="1"/>
              </p:cNvSpPr>
              <p:nvPr/>
            </p:nvSpPr>
            <p:spPr bwMode="auto">
              <a:xfrm>
                <a:off x="329" y="2245"/>
                <a:ext cx="226" cy="340"/>
              </a:xfrm>
              <a:prstGeom prst="rect">
                <a:avLst/>
              </a:prstGeom>
              <a:noFill/>
              <a:ln w="28575" cap="sq">
                <a:solidFill>
                  <a:srgbClr val="3399FF"/>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ClrTx/>
                  <a:buFontTx/>
                  <a:buNone/>
                </a:pPr>
                <a:r>
                  <a:rPr lang="zh-CN" altLang="en-US" sz="1600" b="1">
                    <a:latin typeface="Times New Roman" panose="02020603050405020304" pitchFamily="18" charset="0"/>
                    <a:ea typeface="宋体" panose="02010600030101010101" pitchFamily="2" charset="-122"/>
                  </a:rPr>
                  <a:t>振荡</a:t>
                </a:r>
              </a:p>
            </p:txBody>
          </p:sp>
          <p:sp>
            <p:nvSpPr>
              <p:cNvPr id="58379" name="Text Box 7"/>
              <p:cNvSpPr txBox="1">
                <a:spLocks noChangeArrowheads="1"/>
              </p:cNvSpPr>
              <p:nvPr/>
            </p:nvSpPr>
            <p:spPr bwMode="auto">
              <a:xfrm>
                <a:off x="669" y="1820"/>
                <a:ext cx="397" cy="204"/>
              </a:xfrm>
              <a:prstGeom prst="rect">
                <a:avLst/>
              </a:prstGeom>
              <a:noFill/>
              <a:ln w="28575" cap="sq">
                <a:solidFill>
                  <a:srgbClr val="3399FF"/>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ClrTx/>
                  <a:buFontTx/>
                  <a:buNone/>
                </a:pPr>
                <a:r>
                  <a:rPr lang="zh-CN" altLang="en-US" sz="1600" b="1">
                    <a:latin typeface="Times New Roman" panose="02020603050405020304" pitchFamily="18" charset="0"/>
                    <a:ea typeface="宋体" panose="02010600030101010101" pitchFamily="2" charset="-122"/>
                  </a:rPr>
                  <a:t>驱动</a:t>
                </a:r>
              </a:p>
            </p:txBody>
          </p:sp>
          <p:sp>
            <p:nvSpPr>
              <p:cNvPr id="58380" name="Text Box 8"/>
              <p:cNvSpPr txBox="1">
                <a:spLocks noChangeArrowheads="1"/>
              </p:cNvSpPr>
              <p:nvPr/>
            </p:nvSpPr>
            <p:spPr bwMode="auto">
              <a:xfrm>
                <a:off x="1661" y="1820"/>
                <a:ext cx="425" cy="204"/>
              </a:xfrm>
              <a:prstGeom prst="rect">
                <a:avLst/>
              </a:prstGeom>
              <a:noFill/>
              <a:ln w="28575" cap="sq">
                <a:solidFill>
                  <a:srgbClr val="3399FF"/>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ClrTx/>
                  <a:buFontTx/>
                  <a:buNone/>
                </a:pPr>
                <a:r>
                  <a:rPr lang="zh-CN" altLang="en-US" sz="1600" b="1">
                    <a:latin typeface="Times New Roman" panose="02020603050405020304" pitchFamily="18" charset="0"/>
                    <a:ea typeface="宋体" panose="02010600030101010101" pitchFamily="2" charset="-122"/>
                  </a:rPr>
                  <a:t>探头</a:t>
                </a:r>
              </a:p>
            </p:txBody>
          </p:sp>
          <p:sp>
            <p:nvSpPr>
              <p:cNvPr id="58381" name="Text Box 9"/>
              <p:cNvSpPr txBox="1">
                <a:spLocks noChangeArrowheads="1"/>
              </p:cNvSpPr>
              <p:nvPr/>
            </p:nvSpPr>
            <p:spPr bwMode="auto">
              <a:xfrm>
                <a:off x="2366" y="1820"/>
                <a:ext cx="425" cy="204"/>
              </a:xfrm>
              <a:prstGeom prst="rect">
                <a:avLst/>
              </a:prstGeom>
              <a:noFill/>
              <a:ln w="28575" cap="sq">
                <a:solidFill>
                  <a:srgbClr val="3399FF"/>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ClrTx/>
                  <a:buFontTx/>
                  <a:buNone/>
                </a:pPr>
                <a:r>
                  <a:rPr lang="en-US" altLang="zh-CN" sz="1600" b="1">
                    <a:latin typeface="Times New Roman" panose="02020603050405020304" pitchFamily="18" charset="0"/>
                    <a:ea typeface="宋体" panose="02010600030101010101" pitchFamily="2" charset="-122"/>
                  </a:rPr>
                  <a:t>O/E</a:t>
                </a:r>
              </a:p>
            </p:txBody>
          </p:sp>
          <p:sp>
            <p:nvSpPr>
              <p:cNvPr id="58382" name="Text Box 10"/>
              <p:cNvSpPr txBox="1">
                <a:spLocks noChangeArrowheads="1"/>
              </p:cNvSpPr>
              <p:nvPr/>
            </p:nvSpPr>
            <p:spPr bwMode="auto">
              <a:xfrm>
                <a:off x="981" y="2415"/>
                <a:ext cx="652" cy="204"/>
              </a:xfrm>
              <a:prstGeom prst="rect">
                <a:avLst/>
              </a:prstGeom>
              <a:noFill/>
              <a:ln w="28575" cap="sq">
                <a:solidFill>
                  <a:srgbClr val="3399FF"/>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ClrTx/>
                  <a:buFontTx/>
                  <a:buNone/>
                </a:pPr>
                <a:r>
                  <a:rPr lang="zh-CN" altLang="en-US" sz="1600" b="1">
                    <a:latin typeface="Times New Roman" panose="02020603050405020304" pitchFamily="18" charset="0"/>
                    <a:ea typeface="宋体" panose="02010600030101010101" pitchFamily="2" charset="-122"/>
                  </a:rPr>
                  <a:t>可变延时</a:t>
                </a:r>
              </a:p>
            </p:txBody>
          </p:sp>
          <p:sp>
            <p:nvSpPr>
              <p:cNvPr id="58383" name="Text Box 11"/>
              <p:cNvSpPr txBox="1">
                <a:spLocks noChangeArrowheads="1"/>
              </p:cNvSpPr>
              <p:nvPr/>
            </p:nvSpPr>
            <p:spPr bwMode="auto">
              <a:xfrm>
                <a:off x="2993" y="2103"/>
                <a:ext cx="255" cy="477"/>
              </a:xfrm>
              <a:prstGeom prst="rect">
                <a:avLst/>
              </a:prstGeom>
              <a:noFill/>
              <a:ln w="28575" cap="sq">
                <a:solidFill>
                  <a:srgbClr val="3399FF"/>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ClrTx/>
                  <a:buFontTx/>
                  <a:buNone/>
                </a:pPr>
                <a:r>
                  <a:rPr lang="zh-CN" altLang="en-US" sz="1600" b="1">
                    <a:latin typeface="Times New Roman" panose="02020603050405020304" pitchFamily="18" charset="0"/>
                    <a:ea typeface="宋体" panose="02010600030101010101" pitchFamily="2" charset="-122"/>
                  </a:rPr>
                  <a:t>乘法器</a:t>
                </a:r>
              </a:p>
            </p:txBody>
          </p:sp>
          <p:sp>
            <p:nvSpPr>
              <p:cNvPr id="58384" name="Text Box 12"/>
              <p:cNvSpPr txBox="1">
                <a:spLocks noChangeArrowheads="1"/>
              </p:cNvSpPr>
              <p:nvPr/>
            </p:nvSpPr>
            <p:spPr bwMode="auto">
              <a:xfrm>
                <a:off x="2908" y="2812"/>
                <a:ext cx="425" cy="204"/>
              </a:xfrm>
              <a:prstGeom prst="rect">
                <a:avLst/>
              </a:prstGeom>
              <a:noFill/>
              <a:ln w="28575" cap="sq">
                <a:solidFill>
                  <a:srgbClr val="3399FF"/>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ClrTx/>
                  <a:buFontTx/>
                  <a:buNone/>
                </a:pPr>
                <a:r>
                  <a:rPr lang="zh-CN" altLang="en-US" sz="1600" b="1">
                    <a:latin typeface="Times New Roman" panose="02020603050405020304" pitchFamily="18" charset="0"/>
                    <a:ea typeface="宋体" panose="02010600030101010101" pitchFamily="2" charset="-122"/>
                  </a:rPr>
                  <a:t>积分</a:t>
                </a:r>
              </a:p>
            </p:txBody>
          </p:sp>
          <p:sp>
            <p:nvSpPr>
              <p:cNvPr id="58385" name="Text Box 13"/>
              <p:cNvSpPr txBox="1">
                <a:spLocks noChangeArrowheads="1"/>
              </p:cNvSpPr>
              <p:nvPr/>
            </p:nvSpPr>
            <p:spPr bwMode="auto">
              <a:xfrm>
                <a:off x="1718" y="2812"/>
                <a:ext cx="652" cy="204"/>
              </a:xfrm>
              <a:prstGeom prst="rect">
                <a:avLst/>
              </a:prstGeom>
              <a:noFill/>
              <a:ln w="28575" cap="sq">
                <a:solidFill>
                  <a:srgbClr val="3399FF"/>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ClrTx/>
                  <a:buFontTx/>
                  <a:buNone/>
                </a:pPr>
                <a:r>
                  <a:rPr lang="zh-CN" altLang="en-US" sz="1600" b="1">
                    <a:latin typeface="Times New Roman" panose="02020603050405020304" pitchFamily="18" charset="0"/>
                    <a:ea typeface="宋体" panose="02010600030101010101" pitchFamily="2" charset="-122"/>
                  </a:rPr>
                  <a:t>低通滤波</a:t>
                </a:r>
              </a:p>
            </p:txBody>
          </p:sp>
          <p:sp>
            <p:nvSpPr>
              <p:cNvPr id="58386" name="Text Box 14"/>
              <p:cNvSpPr txBox="1">
                <a:spLocks noChangeArrowheads="1"/>
              </p:cNvSpPr>
              <p:nvPr/>
            </p:nvSpPr>
            <p:spPr bwMode="auto">
              <a:xfrm>
                <a:off x="1094" y="2812"/>
                <a:ext cx="425" cy="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cap="sq">
                    <a:solidFill>
                      <a:srgbClr val="3399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ClrTx/>
                  <a:buFontTx/>
                  <a:buNone/>
                </a:pPr>
                <a:r>
                  <a:rPr lang="zh-CN" altLang="en-US" sz="1600" b="1">
                    <a:latin typeface="Times New Roman" panose="02020603050405020304" pitchFamily="18" charset="0"/>
                    <a:ea typeface="宋体" panose="02010600030101010101" pitchFamily="2" charset="-122"/>
                  </a:rPr>
                  <a:t>输出</a:t>
                </a:r>
              </a:p>
            </p:txBody>
          </p:sp>
          <p:grpSp>
            <p:nvGrpSpPr>
              <p:cNvPr id="58387" name="Group 15"/>
              <p:cNvGrpSpPr>
                <a:grpSpLocks noChangeAspect="1"/>
              </p:cNvGrpSpPr>
              <p:nvPr/>
            </p:nvGrpSpPr>
            <p:grpSpPr bwMode="auto">
              <a:xfrm>
                <a:off x="1133" y="1893"/>
                <a:ext cx="81" cy="84"/>
                <a:chOff x="1633" y="1650"/>
                <a:chExt cx="136" cy="141"/>
              </a:xfrm>
            </p:grpSpPr>
            <p:sp>
              <p:nvSpPr>
                <p:cNvPr id="871440" name="AutoShape 16"/>
                <p:cNvSpPr>
                  <a:spLocks noChangeAspect="1" noChangeArrowheads="1"/>
                </p:cNvSpPr>
                <p:nvPr/>
              </p:nvSpPr>
              <p:spPr bwMode="auto">
                <a:xfrm flipV="1">
                  <a:off x="1635" y="1648"/>
                  <a:ext cx="136" cy="138"/>
                </a:xfrm>
                <a:prstGeom prst="triangle">
                  <a:avLst>
                    <a:gd name="adj" fmla="val 50000"/>
                  </a:avLst>
                </a:prstGeom>
                <a:gradFill rotWithShape="1">
                  <a:gsLst>
                    <a:gs pos="0">
                      <a:schemeClr val="accent1"/>
                    </a:gs>
                    <a:gs pos="100000">
                      <a:schemeClr val="accent1">
                        <a:gamma/>
                        <a:shade val="46275"/>
                        <a:invGamma/>
                      </a:schemeClr>
                    </a:gs>
                  </a:gsLst>
                  <a:lin ang="0" scaled="1"/>
                </a:gra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defRPr>
                  </a:lvl1pPr>
                  <a:lvl2pPr marL="742950" indent="-285750" algn="ctr">
                    <a:defRPr>
                      <a:solidFill>
                        <a:schemeClr val="tx1"/>
                      </a:solidFill>
                      <a:latin typeface="Arial" panose="020B0604020202020204" pitchFamily="34" charset="0"/>
                    </a:defRPr>
                  </a:lvl2pPr>
                  <a:lvl3pPr marL="1143000" indent="-228600" algn="ctr">
                    <a:defRPr>
                      <a:solidFill>
                        <a:schemeClr val="tx1"/>
                      </a:solidFill>
                      <a:latin typeface="Arial" panose="020B0604020202020204" pitchFamily="34" charset="0"/>
                    </a:defRPr>
                  </a:lvl3pPr>
                  <a:lvl4pPr marL="1600200" indent="-228600" algn="ctr">
                    <a:defRPr>
                      <a:solidFill>
                        <a:schemeClr val="tx1"/>
                      </a:solidFill>
                      <a:latin typeface="Arial" panose="020B0604020202020204" pitchFamily="34" charset="0"/>
                    </a:defRPr>
                  </a:lvl4pPr>
                  <a:lvl5pPr marL="2057400" indent="-228600" algn="ctr">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defRPr/>
                  </a:pPr>
                  <a:endParaRPr lang="zh-CN" altLang="en-US" smtClean="0">
                    <a:ea typeface="宋体" panose="02010600030101010101" pitchFamily="2" charset="-122"/>
                  </a:endParaRPr>
                </a:p>
              </p:txBody>
            </p:sp>
            <p:sp>
              <p:nvSpPr>
                <p:cNvPr id="58401" name="Line 17"/>
                <p:cNvSpPr>
                  <a:spLocks noChangeAspect="1" noChangeShapeType="1"/>
                </p:cNvSpPr>
                <p:nvPr/>
              </p:nvSpPr>
              <p:spPr bwMode="auto">
                <a:xfrm>
                  <a:off x="1633" y="1791"/>
                  <a:ext cx="136" cy="0"/>
                </a:xfrm>
                <a:prstGeom prst="line">
                  <a:avLst/>
                </a:prstGeom>
                <a:noFill/>
                <a:ln w="381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58388" name="Freeform 18"/>
              <p:cNvSpPr>
                <a:spLocks/>
              </p:cNvSpPr>
              <p:nvPr/>
            </p:nvSpPr>
            <p:spPr bwMode="auto">
              <a:xfrm>
                <a:off x="442" y="1933"/>
                <a:ext cx="227" cy="312"/>
              </a:xfrm>
              <a:custGeom>
                <a:avLst/>
                <a:gdLst>
                  <a:gd name="T0" fmla="*/ 0 w 227"/>
                  <a:gd name="T1" fmla="*/ 312 h 312"/>
                  <a:gd name="T2" fmla="*/ 0 w 227"/>
                  <a:gd name="T3" fmla="*/ 0 h 312"/>
                  <a:gd name="T4" fmla="*/ 227 w 227"/>
                  <a:gd name="T5" fmla="*/ 0 h 312"/>
                  <a:gd name="T6" fmla="*/ 0 60000 65536"/>
                  <a:gd name="T7" fmla="*/ 0 60000 65536"/>
                  <a:gd name="T8" fmla="*/ 0 60000 65536"/>
                </a:gdLst>
                <a:ahLst/>
                <a:cxnLst>
                  <a:cxn ang="T6">
                    <a:pos x="T0" y="T1"/>
                  </a:cxn>
                  <a:cxn ang="T7">
                    <a:pos x="T2" y="T3"/>
                  </a:cxn>
                  <a:cxn ang="T8">
                    <a:pos x="T4" y="T5"/>
                  </a:cxn>
                </a:cxnLst>
                <a:rect l="0" t="0" r="r" b="b"/>
                <a:pathLst>
                  <a:path w="227" h="312">
                    <a:moveTo>
                      <a:pt x="0" y="312"/>
                    </a:moveTo>
                    <a:lnTo>
                      <a:pt x="0" y="0"/>
                    </a:lnTo>
                    <a:lnTo>
                      <a:pt x="227" y="0"/>
                    </a:lnTo>
                  </a:path>
                </a:pathLst>
              </a:custGeom>
              <a:noFill/>
              <a:ln w="28575" cap="sq" cmpd="sng">
                <a:solidFill>
                  <a:srgbClr val="3333FF"/>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8389" name="Freeform 19"/>
              <p:cNvSpPr>
                <a:spLocks/>
              </p:cNvSpPr>
              <p:nvPr/>
            </p:nvSpPr>
            <p:spPr bwMode="auto">
              <a:xfrm>
                <a:off x="1066" y="1848"/>
                <a:ext cx="113" cy="57"/>
              </a:xfrm>
              <a:custGeom>
                <a:avLst/>
                <a:gdLst>
                  <a:gd name="T0" fmla="*/ 0 w 113"/>
                  <a:gd name="T1" fmla="*/ 0 h 57"/>
                  <a:gd name="T2" fmla="*/ 113 w 113"/>
                  <a:gd name="T3" fmla="*/ 0 h 57"/>
                  <a:gd name="T4" fmla="*/ 113 w 113"/>
                  <a:gd name="T5" fmla="*/ 57 h 57"/>
                  <a:gd name="T6" fmla="*/ 0 60000 65536"/>
                  <a:gd name="T7" fmla="*/ 0 60000 65536"/>
                  <a:gd name="T8" fmla="*/ 0 60000 65536"/>
                </a:gdLst>
                <a:ahLst/>
                <a:cxnLst>
                  <a:cxn ang="T6">
                    <a:pos x="T0" y="T1"/>
                  </a:cxn>
                  <a:cxn ang="T7">
                    <a:pos x="T2" y="T3"/>
                  </a:cxn>
                  <a:cxn ang="T8">
                    <a:pos x="T4" y="T5"/>
                  </a:cxn>
                </a:cxnLst>
                <a:rect l="0" t="0" r="r" b="b"/>
                <a:pathLst>
                  <a:path w="113" h="57">
                    <a:moveTo>
                      <a:pt x="0" y="0"/>
                    </a:moveTo>
                    <a:lnTo>
                      <a:pt x="113" y="0"/>
                    </a:lnTo>
                    <a:lnTo>
                      <a:pt x="113" y="57"/>
                    </a:lnTo>
                  </a:path>
                </a:pathLst>
              </a:custGeom>
              <a:noFill/>
              <a:ln w="28575" cap="sq" cmpd="sng">
                <a:solidFill>
                  <a:srgbClr val="3333FF"/>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8390" name="Freeform 20"/>
              <p:cNvSpPr>
                <a:spLocks/>
              </p:cNvSpPr>
              <p:nvPr/>
            </p:nvSpPr>
            <p:spPr bwMode="auto">
              <a:xfrm flipV="1">
                <a:off x="1062" y="1979"/>
                <a:ext cx="113" cy="57"/>
              </a:xfrm>
              <a:custGeom>
                <a:avLst/>
                <a:gdLst>
                  <a:gd name="T0" fmla="*/ 0 w 113"/>
                  <a:gd name="T1" fmla="*/ 0 h 57"/>
                  <a:gd name="T2" fmla="*/ 113 w 113"/>
                  <a:gd name="T3" fmla="*/ 0 h 57"/>
                  <a:gd name="T4" fmla="*/ 113 w 113"/>
                  <a:gd name="T5" fmla="*/ 57 h 57"/>
                  <a:gd name="T6" fmla="*/ 0 60000 65536"/>
                  <a:gd name="T7" fmla="*/ 0 60000 65536"/>
                  <a:gd name="T8" fmla="*/ 0 60000 65536"/>
                </a:gdLst>
                <a:ahLst/>
                <a:cxnLst>
                  <a:cxn ang="T6">
                    <a:pos x="T0" y="T1"/>
                  </a:cxn>
                  <a:cxn ang="T7">
                    <a:pos x="T2" y="T3"/>
                  </a:cxn>
                  <a:cxn ang="T8">
                    <a:pos x="T4" y="T5"/>
                  </a:cxn>
                </a:cxnLst>
                <a:rect l="0" t="0" r="r" b="b"/>
                <a:pathLst>
                  <a:path w="113" h="57">
                    <a:moveTo>
                      <a:pt x="0" y="0"/>
                    </a:moveTo>
                    <a:lnTo>
                      <a:pt x="113" y="0"/>
                    </a:lnTo>
                    <a:lnTo>
                      <a:pt x="113" y="57"/>
                    </a:lnTo>
                  </a:path>
                </a:pathLst>
              </a:custGeom>
              <a:noFill/>
              <a:ln w="28575" cap="sq" cmpd="sng">
                <a:solidFill>
                  <a:srgbClr val="3333FF"/>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8391" name="Line 21"/>
              <p:cNvSpPr>
                <a:spLocks noChangeShapeType="1"/>
              </p:cNvSpPr>
              <p:nvPr/>
            </p:nvSpPr>
            <p:spPr bwMode="auto">
              <a:xfrm>
                <a:off x="1236" y="1933"/>
                <a:ext cx="425" cy="0"/>
              </a:xfrm>
              <a:prstGeom prst="line">
                <a:avLst/>
              </a:prstGeom>
              <a:noFill/>
              <a:ln w="28575" cap="sq">
                <a:solidFill>
                  <a:srgbClr val="3333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8392" name="Line 22"/>
              <p:cNvSpPr>
                <a:spLocks noChangeShapeType="1"/>
              </p:cNvSpPr>
              <p:nvPr/>
            </p:nvSpPr>
            <p:spPr bwMode="auto">
              <a:xfrm>
                <a:off x="555" y="2539"/>
                <a:ext cx="426" cy="0"/>
              </a:xfrm>
              <a:prstGeom prst="line">
                <a:avLst/>
              </a:prstGeom>
              <a:noFill/>
              <a:ln w="28575" cap="sq">
                <a:solidFill>
                  <a:srgbClr val="3333FF"/>
                </a:solidFill>
                <a:round/>
                <a:headEnd type="none" w="sm" len="sm"/>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8393" name="Line 23"/>
              <p:cNvSpPr>
                <a:spLocks noChangeShapeType="1"/>
              </p:cNvSpPr>
              <p:nvPr/>
            </p:nvSpPr>
            <p:spPr bwMode="auto">
              <a:xfrm>
                <a:off x="2086" y="1933"/>
                <a:ext cx="284" cy="0"/>
              </a:xfrm>
              <a:prstGeom prst="line">
                <a:avLst/>
              </a:prstGeom>
              <a:noFill/>
              <a:ln w="28575" cap="sq">
                <a:solidFill>
                  <a:srgbClr val="3333FF"/>
                </a:solidFill>
                <a:round/>
                <a:headEnd type="none" w="sm" len="sm"/>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8394" name="Freeform 24"/>
              <p:cNvSpPr>
                <a:spLocks/>
              </p:cNvSpPr>
              <p:nvPr/>
            </p:nvSpPr>
            <p:spPr bwMode="auto">
              <a:xfrm>
                <a:off x="2795" y="1933"/>
                <a:ext cx="312" cy="170"/>
              </a:xfrm>
              <a:custGeom>
                <a:avLst/>
                <a:gdLst>
                  <a:gd name="T0" fmla="*/ 0 w 312"/>
                  <a:gd name="T1" fmla="*/ 0 h 170"/>
                  <a:gd name="T2" fmla="*/ 312 w 312"/>
                  <a:gd name="T3" fmla="*/ 0 h 170"/>
                  <a:gd name="T4" fmla="*/ 312 w 312"/>
                  <a:gd name="T5" fmla="*/ 170 h 170"/>
                  <a:gd name="T6" fmla="*/ 0 60000 65536"/>
                  <a:gd name="T7" fmla="*/ 0 60000 65536"/>
                  <a:gd name="T8" fmla="*/ 0 60000 65536"/>
                </a:gdLst>
                <a:ahLst/>
                <a:cxnLst>
                  <a:cxn ang="T6">
                    <a:pos x="T0" y="T1"/>
                  </a:cxn>
                  <a:cxn ang="T7">
                    <a:pos x="T2" y="T3"/>
                  </a:cxn>
                  <a:cxn ang="T8">
                    <a:pos x="T4" y="T5"/>
                  </a:cxn>
                </a:cxnLst>
                <a:rect l="0" t="0" r="r" b="b"/>
                <a:pathLst>
                  <a:path w="312" h="170">
                    <a:moveTo>
                      <a:pt x="0" y="0"/>
                    </a:moveTo>
                    <a:lnTo>
                      <a:pt x="312" y="0"/>
                    </a:lnTo>
                    <a:lnTo>
                      <a:pt x="312" y="170"/>
                    </a:lnTo>
                  </a:path>
                </a:pathLst>
              </a:custGeom>
              <a:noFill/>
              <a:ln w="28575" cap="sq" cmpd="sng">
                <a:solidFill>
                  <a:srgbClr val="3333FF"/>
                </a:solidFill>
                <a:prstDash val="solid"/>
                <a:round/>
                <a:headEnd type="none" w="sm" len="sm"/>
                <a:tailEnd type="triangl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8395" name="Line 25"/>
              <p:cNvSpPr>
                <a:spLocks noChangeShapeType="1"/>
              </p:cNvSpPr>
              <p:nvPr/>
            </p:nvSpPr>
            <p:spPr bwMode="auto">
              <a:xfrm>
                <a:off x="3107" y="2642"/>
                <a:ext cx="0" cy="170"/>
              </a:xfrm>
              <a:prstGeom prst="line">
                <a:avLst/>
              </a:prstGeom>
              <a:noFill/>
              <a:ln w="28575" cap="sq">
                <a:solidFill>
                  <a:srgbClr val="3333FF"/>
                </a:solidFill>
                <a:round/>
                <a:headEnd type="none" w="sm" len="sm"/>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8396" name="Line 26"/>
              <p:cNvSpPr>
                <a:spLocks noChangeShapeType="1"/>
              </p:cNvSpPr>
              <p:nvPr/>
            </p:nvSpPr>
            <p:spPr bwMode="auto">
              <a:xfrm flipH="1">
                <a:off x="2370" y="2925"/>
                <a:ext cx="538" cy="0"/>
              </a:xfrm>
              <a:prstGeom prst="line">
                <a:avLst/>
              </a:prstGeom>
              <a:noFill/>
              <a:ln w="28575" cap="sq">
                <a:solidFill>
                  <a:srgbClr val="3333FF"/>
                </a:solidFill>
                <a:round/>
                <a:headEnd type="none" w="sm" len="sm"/>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8397" name="Line 27"/>
              <p:cNvSpPr>
                <a:spLocks noChangeShapeType="1"/>
              </p:cNvSpPr>
              <p:nvPr/>
            </p:nvSpPr>
            <p:spPr bwMode="auto">
              <a:xfrm flipH="1">
                <a:off x="1406" y="2925"/>
                <a:ext cx="312" cy="0"/>
              </a:xfrm>
              <a:prstGeom prst="line">
                <a:avLst/>
              </a:prstGeom>
              <a:noFill/>
              <a:ln w="28575" cap="sq">
                <a:solidFill>
                  <a:srgbClr val="3333FF"/>
                </a:solidFill>
                <a:round/>
                <a:headEnd type="none" w="sm" len="sm"/>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8398" name="Line 28"/>
              <p:cNvSpPr>
                <a:spLocks noChangeShapeType="1"/>
              </p:cNvSpPr>
              <p:nvPr/>
            </p:nvSpPr>
            <p:spPr bwMode="auto">
              <a:xfrm>
                <a:off x="1633" y="2529"/>
                <a:ext cx="1360" cy="0"/>
              </a:xfrm>
              <a:prstGeom prst="line">
                <a:avLst/>
              </a:prstGeom>
              <a:noFill/>
              <a:ln w="28575" cap="sq">
                <a:solidFill>
                  <a:srgbClr val="3333FF"/>
                </a:solidFill>
                <a:round/>
                <a:headEnd type="none" w="sm" len="sm"/>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aphicFrame>
            <p:nvGraphicFramePr>
              <p:cNvPr id="58399" name="Object 29"/>
              <p:cNvGraphicFramePr>
                <a:graphicFrameLocks noChangeAspect="1"/>
              </p:cNvGraphicFramePr>
              <p:nvPr/>
            </p:nvGraphicFramePr>
            <p:xfrm>
              <a:off x="584" y="2387"/>
              <a:ext cx="368" cy="134"/>
            </p:xfrm>
            <a:graphic>
              <a:graphicData uri="http://schemas.openxmlformats.org/presentationml/2006/ole">
                <mc:AlternateContent xmlns:mc="http://schemas.openxmlformats.org/markup-compatibility/2006">
                  <mc:Choice xmlns:v="urn:schemas-microsoft-com:vml" Requires="v">
                    <p:oleObj spid="_x0000_s74762" name="公式" r:id="rId3" imgW="418918" imgH="152334" progId="Equation.3">
                      <p:embed/>
                    </p:oleObj>
                  </mc:Choice>
                  <mc:Fallback>
                    <p:oleObj name="公式" r:id="rId3" imgW="418918" imgH="152334"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4" y="2387"/>
                            <a:ext cx="368" cy="1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58374" name="AutoShape 30"/>
            <p:cNvSpPr>
              <a:spLocks noChangeArrowheads="1"/>
            </p:cNvSpPr>
            <p:nvPr/>
          </p:nvSpPr>
          <p:spPr bwMode="auto">
            <a:xfrm>
              <a:off x="2313" y="1565"/>
              <a:ext cx="425" cy="198"/>
            </a:xfrm>
            <a:prstGeom prst="wedgeEllipseCallout">
              <a:avLst>
                <a:gd name="adj1" fmla="val -42000"/>
                <a:gd name="adj2" fmla="val 124241"/>
              </a:avLst>
            </a:prstGeom>
            <a:solidFill>
              <a:srgbClr val="FF3300"/>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r>
                <a:rPr lang="zh-CN" altLang="en-US" sz="1200" b="1">
                  <a:latin typeface="Times New Roman" panose="02020603050405020304" pitchFamily="18" charset="0"/>
                  <a:ea typeface="宋体" panose="02010600030101010101" pitchFamily="2" charset="-122"/>
                </a:rPr>
                <a:t>光源</a:t>
              </a:r>
            </a:p>
          </p:txBody>
        </p:sp>
        <p:grpSp>
          <p:nvGrpSpPr>
            <p:cNvPr id="58375" name="Group 31"/>
            <p:cNvGrpSpPr>
              <a:grpSpLocks/>
            </p:cNvGrpSpPr>
            <p:nvPr/>
          </p:nvGrpSpPr>
          <p:grpSpPr bwMode="auto">
            <a:xfrm>
              <a:off x="2937" y="1593"/>
              <a:ext cx="454" cy="255"/>
              <a:chOff x="2937" y="1593"/>
              <a:chExt cx="454" cy="255"/>
            </a:xfrm>
          </p:grpSpPr>
          <p:sp>
            <p:nvSpPr>
              <p:cNvPr id="58376" name="Line 32"/>
              <p:cNvSpPr>
                <a:spLocks noChangeShapeType="1"/>
              </p:cNvSpPr>
              <p:nvPr/>
            </p:nvSpPr>
            <p:spPr bwMode="auto">
              <a:xfrm>
                <a:off x="2965" y="1650"/>
                <a:ext cx="0" cy="198"/>
              </a:xfrm>
              <a:prstGeom prst="line">
                <a:avLst/>
              </a:prstGeom>
              <a:noFill/>
              <a:ln w="28575" cap="sq">
                <a:solidFill>
                  <a:srgbClr val="FF3300"/>
                </a:solidFill>
                <a:round/>
                <a:headEnd type="none" w="sm" len="sm"/>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8377" name="Text Box 33"/>
              <p:cNvSpPr txBox="1">
                <a:spLocks noChangeArrowheads="1"/>
              </p:cNvSpPr>
              <p:nvPr/>
            </p:nvSpPr>
            <p:spPr bwMode="auto">
              <a:xfrm>
                <a:off x="2937" y="1593"/>
                <a:ext cx="454" cy="2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ClrTx/>
                  <a:buFontTx/>
                  <a:buNone/>
                </a:pPr>
                <a:r>
                  <a:rPr lang="en-US" altLang="zh-CN" sz="1800" b="1" i="1">
                    <a:latin typeface="Times New Roman" panose="02020603050405020304" pitchFamily="18" charset="0"/>
                    <a:ea typeface="宋体" panose="02010600030101010101" pitchFamily="2" charset="-122"/>
                  </a:rPr>
                  <a:t>P(t)</a:t>
                </a:r>
              </a:p>
            </p:txBody>
          </p:sp>
        </p:grpSp>
      </p:grpSp>
    </p:spTree>
    <p:extLst>
      <p:ext uri="{BB962C8B-B14F-4D97-AF65-F5344CB8AC3E}">
        <p14:creationId xmlns:p14="http://schemas.microsoft.com/office/powerpoint/2010/main" val="1268271477"/>
      </p:ext>
    </p:extLst>
  </p:cSld>
  <p:clrMapOvr>
    <a:masterClrMapping/>
  </p:clrMapOvr>
  <p:transition>
    <p:blinds dir="vert"/>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0242" name="Rectangle 2"/>
          <p:cNvSpPr>
            <a:spLocks noGrp="1" noChangeArrowheads="1"/>
          </p:cNvSpPr>
          <p:nvPr>
            <p:ph type="title"/>
          </p:nvPr>
        </p:nvSpPr>
        <p:spPr/>
        <p:txBody>
          <a:bodyPr/>
          <a:lstStyle/>
          <a:p>
            <a:pPr eaLnBrk="1" hangingPunct="1">
              <a:defRPr/>
            </a:pPr>
            <a:r>
              <a:rPr lang="zh-CN" altLang="en-US" sz="2400" b="0" smtClean="0">
                <a:effectLst>
                  <a:outerShdw blurRad="38100" dist="38100" dir="2700000" algn="tl">
                    <a:srgbClr val="C0C0C0"/>
                  </a:outerShdw>
                </a:effectLst>
                <a:ea typeface="楷体_GB2312" pitchFamily="49" charset="-122"/>
              </a:rPr>
              <a:t>外光电效应</a:t>
            </a:r>
            <a:r>
              <a:rPr lang="en-US" altLang="zh-CN" sz="2400" b="0" smtClean="0">
                <a:effectLst>
                  <a:outerShdw blurRad="38100" dist="38100" dir="2700000" algn="tl">
                    <a:srgbClr val="C0C0C0"/>
                  </a:outerShdw>
                </a:effectLst>
                <a:ea typeface="楷体_GB2312" pitchFamily="49" charset="-122"/>
              </a:rPr>
              <a:t>——</a:t>
            </a:r>
            <a:r>
              <a:rPr lang="zh-CN" altLang="en-US" sz="2400" b="0" smtClean="0">
                <a:effectLst>
                  <a:outerShdw blurRad="38100" dist="38100" dir="2700000" algn="tl">
                    <a:srgbClr val="C0C0C0"/>
                  </a:outerShdw>
                </a:effectLst>
                <a:ea typeface="楷体_GB2312" pitchFamily="49" charset="-122"/>
              </a:rPr>
              <a:t>光电发射效应</a:t>
            </a:r>
          </a:p>
        </p:txBody>
      </p:sp>
      <p:sp>
        <p:nvSpPr>
          <p:cNvPr id="650243" name="Rectangle 3"/>
          <p:cNvSpPr>
            <a:spLocks noGrp="1" noChangeArrowheads="1"/>
          </p:cNvSpPr>
          <p:nvPr>
            <p:ph type="body" idx="1"/>
          </p:nvPr>
        </p:nvSpPr>
        <p:spPr>
          <a:xfrm>
            <a:off x="566738" y="1524000"/>
            <a:ext cx="8189912" cy="4876800"/>
          </a:xfrm>
        </p:spPr>
        <p:txBody>
          <a:bodyPr/>
          <a:lstStyle/>
          <a:p>
            <a:pPr algn="just" eaLnBrk="1" hangingPunct="1"/>
            <a:r>
              <a:rPr lang="zh-CN" altLang="en-US" sz="2400" b="1" smtClean="0">
                <a:latin typeface="楷体_GB2312" pitchFamily="49" charset="-122"/>
                <a:ea typeface="楷体_GB2312" pitchFamily="49" charset="-122"/>
              </a:rPr>
              <a:t>    当光照射到金属或金属氧化物的光电材料上时，光子的能量传给光电材料表面的电子，如果入射的光能使表面的电子获得足够的能量，电子就会克服正离子对它的吸引力，脱离金属表面而进入外界空间，这种现象称为</a:t>
            </a:r>
            <a:r>
              <a:rPr lang="zh-CN" altLang="en-US" sz="2400" b="1" smtClean="0">
                <a:solidFill>
                  <a:srgbClr val="0000FF"/>
                </a:solidFill>
                <a:latin typeface="楷体_GB2312" pitchFamily="49" charset="-122"/>
                <a:ea typeface="楷体_GB2312" pitchFamily="49" charset="-122"/>
              </a:rPr>
              <a:t>外光电效应</a:t>
            </a:r>
            <a:r>
              <a:rPr lang="zh-CN" altLang="en-US" sz="2400" b="1" smtClean="0">
                <a:latin typeface="楷体_GB2312" pitchFamily="49" charset="-122"/>
                <a:ea typeface="楷体_GB2312" pitchFamily="49" charset="-122"/>
              </a:rPr>
              <a:t>。外光电效应可用两条基本定律来描述 ：</a:t>
            </a:r>
          </a:p>
          <a:p>
            <a:pPr algn="just" eaLnBrk="1" hangingPunct="1">
              <a:buFont typeface="Wingdings" panose="05000000000000000000" pitchFamily="2" charset="2"/>
              <a:buNone/>
            </a:pPr>
            <a:endParaRPr lang="zh-CN" altLang="en-US" sz="2400" b="1" smtClean="0">
              <a:latin typeface="楷体_GB2312" pitchFamily="49" charset="-122"/>
              <a:ea typeface="楷体_GB2312" pitchFamily="49" charset="-122"/>
            </a:endParaRPr>
          </a:p>
          <a:p>
            <a:pPr algn="just" eaLnBrk="1" hangingPunct="1">
              <a:buFont typeface="Wingdings" panose="05000000000000000000" pitchFamily="2" charset="2"/>
              <a:buNone/>
            </a:pPr>
            <a:r>
              <a:rPr lang="zh-CN" altLang="en-US" sz="2400" b="1" smtClean="0">
                <a:solidFill>
                  <a:srgbClr val="008000"/>
                </a:solidFill>
                <a:ea typeface="楷体_GB2312" pitchFamily="49" charset="-122"/>
              </a:rPr>
              <a:t> </a:t>
            </a:r>
            <a:r>
              <a:rPr lang="zh-CN" altLang="en-US" sz="2400" b="1" smtClean="0">
                <a:solidFill>
                  <a:srgbClr val="FF3300"/>
                </a:solidFill>
                <a:ea typeface="楷体_GB2312" pitchFamily="49" charset="-122"/>
              </a:rPr>
              <a:t>斯托列托夫定律</a:t>
            </a:r>
          </a:p>
          <a:p>
            <a:pPr algn="just" eaLnBrk="1" hangingPunct="1">
              <a:buFont typeface="Wingdings" panose="05000000000000000000" pitchFamily="2" charset="2"/>
              <a:buNone/>
            </a:pPr>
            <a:r>
              <a:rPr lang="zh-CN" altLang="en-US" sz="2400" b="1" smtClean="0">
                <a:latin typeface="宋体" panose="02010600030101010101" pitchFamily="2" charset="-122"/>
                <a:ea typeface="宋体" panose="02010600030101010101" pitchFamily="2" charset="-122"/>
              </a:rPr>
              <a:t>      </a:t>
            </a:r>
            <a:r>
              <a:rPr lang="zh-CN" altLang="en-US" sz="2400" b="1" smtClean="0">
                <a:solidFill>
                  <a:srgbClr val="3333FF"/>
                </a:solidFill>
                <a:latin typeface="宋体" panose="02010600030101010101" pitchFamily="2" charset="-122"/>
                <a:ea typeface="楷体_GB2312" pitchFamily="49" charset="-122"/>
              </a:rPr>
              <a:t>当入射光的频率或频谱成分不变时，饱和光电流（单位时间内发射的电子数目）</a:t>
            </a:r>
            <a:r>
              <a:rPr lang="zh-CN" altLang="en-US" sz="2400" b="1" smtClean="0">
                <a:solidFill>
                  <a:srgbClr val="3333FF"/>
                </a:solidFill>
                <a:ea typeface="楷体_GB2312" pitchFamily="49" charset="-122"/>
              </a:rPr>
              <a:t>与入射光的强度成正比。</a:t>
            </a:r>
          </a:p>
          <a:p>
            <a:pPr algn="just" eaLnBrk="1" hangingPunct="1">
              <a:buFont typeface="Wingdings" panose="05000000000000000000" pitchFamily="2" charset="2"/>
              <a:buNone/>
            </a:pPr>
            <a:endParaRPr lang="zh-CN" altLang="en-US" sz="2400" b="1" smtClean="0">
              <a:solidFill>
                <a:srgbClr val="3333FF"/>
              </a:solidFill>
              <a:ea typeface="楷体_GB2312" pitchFamily="49" charset="-122"/>
            </a:endParaRPr>
          </a:p>
          <a:p>
            <a:pPr algn="just" eaLnBrk="1" hangingPunct="1">
              <a:buFont typeface="Wingdings" panose="05000000000000000000" pitchFamily="2" charset="2"/>
              <a:buNone/>
            </a:pPr>
            <a:r>
              <a:rPr lang="zh-CN" altLang="en-US" sz="2400" b="1" smtClean="0">
                <a:solidFill>
                  <a:srgbClr val="3333FF"/>
                </a:solidFill>
                <a:latin typeface="宋体" panose="02010600030101010101" pitchFamily="2" charset="-122"/>
                <a:ea typeface="楷体_GB2312" pitchFamily="49" charset="-122"/>
              </a:rPr>
              <a:t>  </a:t>
            </a:r>
            <a:r>
              <a:rPr lang="zh-CN" altLang="en-US" sz="2400" b="1" smtClean="0">
                <a:solidFill>
                  <a:srgbClr val="990099"/>
                </a:solidFill>
                <a:latin typeface="宋体" panose="02010600030101010101" pitchFamily="2" charset="-122"/>
                <a:ea typeface="楷体_GB2312" pitchFamily="49" charset="-122"/>
              </a:rPr>
              <a:t>斯托列托夫定律是光电管、光电倍增管的检测基础。</a:t>
            </a:r>
            <a:r>
              <a:rPr lang="zh-CN" altLang="en-US" b="1" smtClean="0">
                <a:solidFill>
                  <a:srgbClr val="FF3300"/>
                </a:solidFill>
                <a:ea typeface="宋体" panose="02010600030101010101" pitchFamily="2" charset="-122"/>
              </a:rPr>
              <a:t> </a:t>
            </a:r>
          </a:p>
        </p:txBody>
      </p:sp>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650243">
                                            <p:txEl>
                                              <p:pRg st="0" end="0"/>
                                            </p:txEl>
                                          </p:spTgt>
                                        </p:tgtEl>
                                        <p:attrNameLst>
                                          <p:attrName>style.visibility</p:attrName>
                                        </p:attrNameLst>
                                      </p:cBhvr>
                                      <p:to>
                                        <p:strVal val="visible"/>
                                      </p:to>
                                    </p:set>
                                    <p:animEffect transition="in" filter="blinds(horizontal)">
                                      <p:cBhvr>
                                        <p:cTn id="7" dur="500"/>
                                        <p:tgtEl>
                                          <p:spTgt spid="65024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7" presetClass="entr" presetSubtype="0" fill="hold" nodeType="clickEffect">
                                  <p:stCondLst>
                                    <p:cond delay="0"/>
                                  </p:stCondLst>
                                  <p:iterate type="lt">
                                    <p:tmPct val="50000"/>
                                  </p:iterate>
                                  <p:childTnLst>
                                    <p:set>
                                      <p:cBhvr>
                                        <p:cTn id="11" dur="1" fill="hold">
                                          <p:stCondLst>
                                            <p:cond delay="0"/>
                                          </p:stCondLst>
                                        </p:cTn>
                                        <p:tgtEl>
                                          <p:spTgt spid="650243">
                                            <p:txEl>
                                              <p:pRg st="2" end="2"/>
                                            </p:txEl>
                                          </p:spTgt>
                                        </p:tgtEl>
                                        <p:attrNameLst>
                                          <p:attrName>style.visibility</p:attrName>
                                        </p:attrNameLst>
                                      </p:cBhvr>
                                      <p:to>
                                        <p:strVal val="visible"/>
                                      </p:to>
                                    </p:set>
                                    <p:anim calcmode="discrete" valueType="clr">
                                      <p:cBhvr override="childStyle">
                                        <p:cTn id="12" dur="80"/>
                                        <p:tgtEl>
                                          <p:spTgt spid="650243">
                                            <p:txEl>
                                              <p:pRg st="2" end="2"/>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13" dur="80"/>
                                        <p:tgtEl>
                                          <p:spTgt spid="650243">
                                            <p:txEl>
                                              <p:pRg st="2" end="2"/>
                                            </p:txEl>
                                          </p:spTgt>
                                        </p:tgtEl>
                                        <p:attrNameLst>
                                          <p:attrName>fillcolor</p:attrName>
                                        </p:attrNameLst>
                                      </p:cBhvr>
                                      <p:tavLst>
                                        <p:tav tm="0">
                                          <p:val>
                                            <p:clrVal>
                                              <a:schemeClr val="accent2"/>
                                            </p:clrVal>
                                          </p:val>
                                        </p:tav>
                                        <p:tav tm="50000">
                                          <p:val>
                                            <p:clrVal>
                                              <a:schemeClr val="hlink"/>
                                            </p:clrVal>
                                          </p:val>
                                        </p:tav>
                                      </p:tavLst>
                                    </p:anim>
                                    <p:set>
                                      <p:cBhvr>
                                        <p:cTn id="14" dur="80"/>
                                        <p:tgtEl>
                                          <p:spTgt spid="650243">
                                            <p:txEl>
                                              <p:pRg st="2" end="2"/>
                                            </p:txEl>
                                          </p:spTgt>
                                        </p:tgtEl>
                                        <p:attrNameLst>
                                          <p:attrName>fill.type</p:attrName>
                                        </p:attrNameLst>
                                      </p:cBhvr>
                                      <p:to>
                                        <p:strVal val="solid"/>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2" presetClass="entr" presetSubtype="4" fill="hold" nodeType="clickEffect">
                                  <p:stCondLst>
                                    <p:cond delay="0"/>
                                  </p:stCondLst>
                                  <p:childTnLst>
                                    <p:set>
                                      <p:cBhvr>
                                        <p:cTn id="18" dur="1" fill="hold">
                                          <p:stCondLst>
                                            <p:cond delay="0"/>
                                          </p:stCondLst>
                                        </p:cTn>
                                        <p:tgtEl>
                                          <p:spTgt spid="650243">
                                            <p:txEl>
                                              <p:pRg st="3" end="3"/>
                                            </p:txEl>
                                          </p:spTgt>
                                        </p:tgtEl>
                                        <p:attrNameLst>
                                          <p:attrName>style.visibility</p:attrName>
                                        </p:attrNameLst>
                                      </p:cBhvr>
                                      <p:to>
                                        <p:strVal val="visible"/>
                                      </p:to>
                                    </p:set>
                                    <p:animEffect transition="in" filter="slide(fromBottom)">
                                      <p:cBhvr>
                                        <p:cTn id="19" dur="500"/>
                                        <p:tgtEl>
                                          <p:spTgt spid="650243">
                                            <p:txEl>
                                              <p:pRg st="3" end="3"/>
                                            </p:txEl>
                                          </p:spTgt>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12" presetClass="entr" presetSubtype="4" fill="hold" nodeType="clickEffect">
                                  <p:stCondLst>
                                    <p:cond delay="0"/>
                                  </p:stCondLst>
                                  <p:childTnLst>
                                    <p:set>
                                      <p:cBhvr>
                                        <p:cTn id="23" dur="1" fill="hold">
                                          <p:stCondLst>
                                            <p:cond delay="0"/>
                                          </p:stCondLst>
                                        </p:cTn>
                                        <p:tgtEl>
                                          <p:spTgt spid="650243">
                                            <p:txEl>
                                              <p:pRg st="5" end="5"/>
                                            </p:txEl>
                                          </p:spTgt>
                                        </p:tgtEl>
                                        <p:attrNameLst>
                                          <p:attrName>style.visibility</p:attrName>
                                        </p:attrNameLst>
                                      </p:cBhvr>
                                      <p:to>
                                        <p:strVal val="visible"/>
                                      </p:to>
                                    </p:set>
                                    <p:animEffect transition="in" filter="slide(fromBottom)">
                                      <p:cBhvr>
                                        <p:cTn id="24" dur="500"/>
                                        <p:tgtEl>
                                          <p:spTgt spid="65024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2450" name="Rectangle 2"/>
          <p:cNvSpPr>
            <a:spLocks noGrp="1" noChangeArrowheads="1"/>
          </p:cNvSpPr>
          <p:nvPr>
            <p:ph type="body" idx="1"/>
          </p:nvPr>
        </p:nvSpPr>
        <p:spPr>
          <a:xfrm>
            <a:off x="522288" y="1524000"/>
            <a:ext cx="7920037" cy="914400"/>
          </a:xfrm>
        </p:spPr>
        <p:txBody>
          <a:bodyPr/>
          <a:lstStyle/>
          <a:p>
            <a:pPr algn="just" eaLnBrk="1" hangingPunct="1"/>
            <a:r>
              <a:rPr lang="zh-CN" altLang="en-US" sz="2400" b="1" smtClean="0">
                <a:solidFill>
                  <a:schemeClr val="accent1"/>
                </a:solidFill>
                <a:latin typeface="宋体" panose="02010600030101010101" pitchFamily="2" charset="-122"/>
                <a:ea typeface="宋体" panose="02010600030101010101" pitchFamily="2" charset="-122"/>
              </a:rPr>
              <a:t>光子计数法是一种探测微弱光信号的方法，通常采用</a:t>
            </a:r>
            <a:r>
              <a:rPr lang="zh-CN" altLang="en-US" sz="2400" b="1" smtClean="0">
                <a:solidFill>
                  <a:srgbClr val="FF0000"/>
                </a:solidFill>
                <a:latin typeface="宋体" panose="02010600030101010101" pitchFamily="2" charset="-122"/>
                <a:ea typeface="宋体" panose="02010600030101010101" pitchFamily="2" charset="-122"/>
              </a:rPr>
              <a:t>光电倍增管</a:t>
            </a:r>
            <a:r>
              <a:rPr lang="en-US" altLang="zh-CN" sz="2400" b="1" smtClean="0">
                <a:solidFill>
                  <a:srgbClr val="FF0000"/>
                </a:solidFill>
                <a:latin typeface="宋体" panose="02010600030101010101" pitchFamily="2" charset="-122"/>
                <a:ea typeface="宋体" panose="02010600030101010101" pitchFamily="2" charset="-122"/>
              </a:rPr>
              <a:t>(PMD)</a:t>
            </a:r>
            <a:r>
              <a:rPr lang="zh-CN" altLang="en-US" sz="2400" b="1" smtClean="0">
                <a:solidFill>
                  <a:schemeClr val="accent1"/>
                </a:solidFill>
                <a:latin typeface="宋体" panose="02010600030101010101" pitchFamily="2" charset="-122"/>
                <a:ea typeface="宋体" panose="02010600030101010101" pitchFamily="2" charset="-122"/>
              </a:rPr>
              <a:t>或</a:t>
            </a:r>
            <a:r>
              <a:rPr lang="zh-CN" altLang="en-US" sz="2400" b="1" smtClean="0">
                <a:solidFill>
                  <a:srgbClr val="FF0000"/>
                </a:solidFill>
                <a:latin typeface="宋体" panose="02010600030101010101" pitchFamily="2" charset="-122"/>
                <a:ea typeface="宋体" panose="02010600030101010101" pitchFamily="2" charset="-122"/>
              </a:rPr>
              <a:t>雪崩光电二极管</a:t>
            </a:r>
            <a:r>
              <a:rPr lang="en-US" altLang="zh-CN" sz="2400" b="1" smtClean="0">
                <a:solidFill>
                  <a:srgbClr val="FF0000"/>
                </a:solidFill>
                <a:latin typeface="宋体" panose="02010600030101010101" pitchFamily="2" charset="-122"/>
                <a:ea typeface="宋体" panose="02010600030101010101" pitchFamily="2" charset="-122"/>
              </a:rPr>
              <a:t>(APD)</a:t>
            </a:r>
            <a:r>
              <a:rPr lang="zh-CN" altLang="en-US" sz="2400" b="1" smtClean="0">
                <a:solidFill>
                  <a:schemeClr val="accent1"/>
                </a:solidFill>
                <a:latin typeface="宋体" panose="02010600030101010101" pitchFamily="2" charset="-122"/>
                <a:ea typeface="宋体" panose="02010600030101010101" pitchFamily="2" charset="-122"/>
              </a:rPr>
              <a:t>做探头。</a:t>
            </a:r>
          </a:p>
        </p:txBody>
      </p:sp>
      <p:sp>
        <p:nvSpPr>
          <p:cNvPr id="59395" name="Rectangle 3"/>
          <p:cNvSpPr>
            <a:spLocks noChangeArrowheads="1"/>
          </p:cNvSpPr>
          <p:nvPr/>
        </p:nvSpPr>
        <p:spPr bwMode="white">
          <a:xfrm>
            <a:off x="1143000" y="587375"/>
            <a:ext cx="7391400" cy="260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lang="zh-CN" altLang="en-US" b="1">
                <a:solidFill>
                  <a:schemeClr val="bg1"/>
                </a:solidFill>
                <a:latin typeface="Arial" panose="020B0604020202020204" pitchFamily="34" charset="0"/>
                <a:ea typeface="宋体" panose="02010600030101010101" pitchFamily="2" charset="-122"/>
              </a:rPr>
              <a:t>锁相放大和光子计数</a:t>
            </a:r>
          </a:p>
        </p:txBody>
      </p:sp>
      <p:sp>
        <p:nvSpPr>
          <p:cNvPr id="59396" name="Rectangle 4"/>
          <p:cNvSpPr>
            <a:spLocks noGrp="1" noChangeArrowheads="1"/>
          </p:cNvSpPr>
          <p:nvPr>
            <p:ph type="title"/>
          </p:nvPr>
        </p:nvSpPr>
        <p:spPr/>
        <p:txBody>
          <a:bodyPr/>
          <a:lstStyle/>
          <a:p>
            <a:pPr eaLnBrk="1" hangingPunct="1"/>
            <a:endParaRPr lang="zh-CN" altLang="en-US" smtClean="0">
              <a:ea typeface="宋体" panose="02010600030101010101" pitchFamily="2" charset="-122"/>
            </a:endParaRPr>
          </a:p>
        </p:txBody>
      </p:sp>
      <p:sp>
        <p:nvSpPr>
          <p:cNvPr id="59397" name="Text Box 5"/>
          <p:cNvSpPr txBox="1">
            <a:spLocks noChangeArrowheads="1"/>
          </p:cNvSpPr>
          <p:nvPr/>
        </p:nvSpPr>
        <p:spPr bwMode="auto">
          <a:xfrm>
            <a:off x="0" y="1066800"/>
            <a:ext cx="16129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r>
              <a:rPr lang="zh-CN" altLang="en-US" b="1">
                <a:solidFill>
                  <a:srgbClr val="FF0000"/>
                </a:solidFill>
                <a:latin typeface="Arial" panose="020B0604020202020204" pitchFamily="34" charset="0"/>
                <a:ea typeface="楷体_GB2312" pitchFamily="49" charset="-122"/>
              </a:rPr>
              <a:t>光子计数</a:t>
            </a:r>
          </a:p>
        </p:txBody>
      </p:sp>
      <p:sp>
        <p:nvSpPr>
          <p:cNvPr id="872454" name="AutoShape 6"/>
          <p:cNvSpPr>
            <a:spLocks noChangeArrowheads="1"/>
          </p:cNvSpPr>
          <p:nvPr/>
        </p:nvSpPr>
        <p:spPr bwMode="auto">
          <a:xfrm>
            <a:off x="1344613" y="2667000"/>
            <a:ext cx="1306512" cy="765175"/>
          </a:xfrm>
          <a:prstGeom prst="cube">
            <a:avLst>
              <a:gd name="adj" fmla="val 25000"/>
            </a:avLst>
          </a:prstGeom>
          <a:solidFill>
            <a:srgbClr val="FFFF00"/>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r>
              <a:rPr lang="zh-CN" altLang="en-US" sz="1600" b="1">
                <a:latin typeface="Times New Roman" panose="02020603050405020304" pitchFamily="18" charset="0"/>
                <a:ea typeface="宋体" panose="02010600030101010101" pitchFamily="2" charset="-122"/>
              </a:rPr>
              <a:t>光电倍增管</a:t>
            </a:r>
          </a:p>
        </p:txBody>
      </p:sp>
      <p:grpSp>
        <p:nvGrpSpPr>
          <p:cNvPr id="872455" name="Group 7"/>
          <p:cNvGrpSpPr>
            <a:grpSpLocks/>
          </p:cNvGrpSpPr>
          <p:nvPr/>
        </p:nvGrpSpPr>
        <p:grpSpPr bwMode="auto">
          <a:xfrm>
            <a:off x="533400" y="2711450"/>
            <a:ext cx="811213" cy="465138"/>
            <a:chOff x="810" y="2755"/>
            <a:chExt cx="511" cy="293"/>
          </a:xfrm>
        </p:grpSpPr>
        <p:sp>
          <p:nvSpPr>
            <p:cNvPr id="59420" name="Freeform 8"/>
            <p:cNvSpPr>
              <a:spLocks/>
            </p:cNvSpPr>
            <p:nvPr/>
          </p:nvSpPr>
          <p:spPr bwMode="auto">
            <a:xfrm>
              <a:off x="896" y="2982"/>
              <a:ext cx="425" cy="66"/>
            </a:xfrm>
            <a:custGeom>
              <a:avLst/>
              <a:gdLst>
                <a:gd name="T0" fmla="*/ 0 w 425"/>
                <a:gd name="T1" fmla="*/ 9 h 66"/>
                <a:gd name="T2" fmla="*/ 113 w 425"/>
                <a:gd name="T3" fmla="*/ 66 h 66"/>
                <a:gd name="T4" fmla="*/ 170 w 425"/>
                <a:gd name="T5" fmla="*/ 9 h 66"/>
                <a:gd name="T6" fmla="*/ 198 w 425"/>
                <a:gd name="T7" fmla="*/ 66 h 66"/>
                <a:gd name="T8" fmla="*/ 255 w 425"/>
                <a:gd name="T9" fmla="*/ 9 h 66"/>
                <a:gd name="T10" fmla="*/ 340 w 425"/>
                <a:gd name="T11" fmla="*/ 9 h 66"/>
                <a:gd name="T12" fmla="*/ 425 w 425"/>
                <a:gd name="T13" fmla="*/ 9 h 6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25" h="66">
                  <a:moveTo>
                    <a:pt x="0" y="9"/>
                  </a:moveTo>
                  <a:cubicBezTo>
                    <a:pt x="42" y="37"/>
                    <a:pt x="85" y="66"/>
                    <a:pt x="113" y="66"/>
                  </a:cubicBezTo>
                  <a:cubicBezTo>
                    <a:pt x="141" y="66"/>
                    <a:pt x="156" y="9"/>
                    <a:pt x="170" y="9"/>
                  </a:cubicBezTo>
                  <a:cubicBezTo>
                    <a:pt x="184" y="9"/>
                    <a:pt x="184" y="66"/>
                    <a:pt x="198" y="66"/>
                  </a:cubicBezTo>
                  <a:cubicBezTo>
                    <a:pt x="212" y="66"/>
                    <a:pt x="231" y="18"/>
                    <a:pt x="255" y="9"/>
                  </a:cubicBezTo>
                  <a:cubicBezTo>
                    <a:pt x="279" y="0"/>
                    <a:pt x="312" y="9"/>
                    <a:pt x="340" y="9"/>
                  </a:cubicBezTo>
                  <a:cubicBezTo>
                    <a:pt x="368" y="9"/>
                    <a:pt x="396" y="9"/>
                    <a:pt x="425" y="9"/>
                  </a:cubicBezTo>
                </a:path>
              </a:pathLst>
            </a:custGeom>
            <a:noFill/>
            <a:ln w="12700" cap="sq" cmpd="sng">
              <a:solidFill>
                <a:srgbClr val="FF3300"/>
              </a:solidFill>
              <a:prstDash val="solid"/>
              <a:round/>
              <a:headEnd type="none" w="sm" len="sm"/>
              <a:tailEnd type="triangl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9421" name="Text Box 9"/>
            <p:cNvSpPr txBox="1">
              <a:spLocks noChangeArrowheads="1"/>
            </p:cNvSpPr>
            <p:nvPr/>
          </p:nvSpPr>
          <p:spPr bwMode="auto">
            <a:xfrm>
              <a:off x="810" y="2755"/>
              <a:ext cx="482"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ClrTx/>
                <a:buFontTx/>
                <a:buNone/>
              </a:pPr>
              <a:r>
                <a:rPr lang="zh-CN" altLang="en-US" sz="1600" b="1">
                  <a:latin typeface="Times New Roman" panose="02020603050405020304" pitchFamily="18" charset="0"/>
                  <a:ea typeface="宋体" panose="02010600030101010101" pitchFamily="2" charset="-122"/>
                </a:rPr>
                <a:t>光子</a:t>
              </a:r>
            </a:p>
          </p:txBody>
        </p:sp>
      </p:grpSp>
      <p:sp>
        <p:nvSpPr>
          <p:cNvPr id="872458" name="AutoShape 10"/>
          <p:cNvSpPr>
            <a:spLocks noChangeArrowheads="1"/>
          </p:cNvSpPr>
          <p:nvPr/>
        </p:nvSpPr>
        <p:spPr bwMode="auto">
          <a:xfrm>
            <a:off x="2559050" y="2892425"/>
            <a:ext cx="404813" cy="314325"/>
          </a:xfrm>
          <a:prstGeom prst="rightArrow">
            <a:avLst>
              <a:gd name="adj1" fmla="val 50000"/>
              <a:gd name="adj2" fmla="val 32197"/>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872459" name="AutoShape 11"/>
          <p:cNvSpPr>
            <a:spLocks noChangeArrowheads="1"/>
          </p:cNvSpPr>
          <p:nvPr/>
        </p:nvSpPr>
        <p:spPr bwMode="auto">
          <a:xfrm>
            <a:off x="2963863" y="2667000"/>
            <a:ext cx="1306512" cy="765175"/>
          </a:xfrm>
          <a:prstGeom prst="cube">
            <a:avLst>
              <a:gd name="adj" fmla="val 25000"/>
            </a:avLst>
          </a:prstGeom>
          <a:solidFill>
            <a:srgbClr val="CCFF99"/>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r>
              <a:rPr lang="zh-CN" altLang="en-US" sz="1600" b="1">
                <a:latin typeface="Times New Roman" panose="02020603050405020304" pitchFamily="18" charset="0"/>
                <a:ea typeface="宋体" panose="02010600030101010101" pitchFamily="2" charset="-122"/>
              </a:rPr>
              <a:t>放大器</a:t>
            </a:r>
          </a:p>
        </p:txBody>
      </p:sp>
      <p:sp>
        <p:nvSpPr>
          <p:cNvPr id="872460" name="AutoShape 12"/>
          <p:cNvSpPr>
            <a:spLocks noChangeArrowheads="1"/>
          </p:cNvSpPr>
          <p:nvPr/>
        </p:nvSpPr>
        <p:spPr bwMode="auto">
          <a:xfrm>
            <a:off x="4179888" y="2892425"/>
            <a:ext cx="404812" cy="314325"/>
          </a:xfrm>
          <a:prstGeom prst="rightArrow">
            <a:avLst>
              <a:gd name="adj1" fmla="val 50000"/>
              <a:gd name="adj2" fmla="val 32197"/>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872461" name="AutoShape 13"/>
          <p:cNvSpPr>
            <a:spLocks noChangeArrowheads="1"/>
          </p:cNvSpPr>
          <p:nvPr/>
        </p:nvSpPr>
        <p:spPr bwMode="auto">
          <a:xfrm>
            <a:off x="4540250" y="2667000"/>
            <a:ext cx="1306513" cy="765175"/>
          </a:xfrm>
          <a:prstGeom prst="cube">
            <a:avLst>
              <a:gd name="adj" fmla="val 25000"/>
            </a:avLst>
          </a:prstGeom>
          <a:solidFill>
            <a:srgbClr val="66CCFF"/>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r>
              <a:rPr lang="zh-CN" altLang="en-US" sz="1600" b="1">
                <a:latin typeface="Times New Roman" panose="02020603050405020304" pitchFamily="18" charset="0"/>
                <a:ea typeface="宋体" panose="02010600030101010101" pitchFamily="2" charset="-122"/>
              </a:rPr>
              <a:t>鉴别器</a:t>
            </a:r>
          </a:p>
        </p:txBody>
      </p:sp>
      <p:sp>
        <p:nvSpPr>
          <p:cNvPr id="872462" name="AutoShape 14"/>
          <p:cNvSpPr>
            <a:spLocks noChangeArrowheads="1"/>
          </p:cNvSpPr>
          <p:nvPr/>
        </p:nvSpPr>
        <p:spPr bwMode="auto">
          <a:xfrm>
            <a:off x="5710238" y="2892425"/>
            <a:ext cx="404812" cy="314325"/>
          </a:xfrm>
          <a:prstGeom prst="rightArrow">
            <a:avLst>
              <a:gd name="adj1" fmla="val 50000"/>
              <a:gd name="adj2" fmla="val 32197"/>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872463" name="AutoShape 15"/>
          <p:cNvSpPr>
            <a:spLocks noChangeArrowheads="1"/>
          </p:cNvSpPr>
          <p:nvPr/>
        </p:nvSpPr>
        <p:spPr bwMode="auto">
          <a:xfrm>
            <a:off x="6070600" y="2667000"/>
            <a:ext cx="1306513" cy="765175"/>
          </a:xfrm>
          <a:prstGeom prst="cube">
            <a:avLst>
              <a:gd name="adj" fmla="val 25000"/>
            </a:avLst>
          </a:prstGeom>
          <a:solidFill>
            <a:srgbClr val="FF3300"/>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r>
              <a:rPr lang="zh-CN" altLang="en-US" sz="1600" b="1">
                <a:latin typeface="Times New Roman" panose="02020603050405020304" pitchFamily="18" charset="0"/>
                <a:ea typeface="宋体" panose="02010600030101010101" pitchFamily="2" charset="-122"/>
              </a:rPr>
              <a:t>计数器</a:t>
            </a:r>
          </a:p>
        </p:txBody>
      </p:sp>
      <p:sp>
        <p:nvSpPr>
          <p:cNvPr id="872464" name="AutoShape 16"/>
          <p:cNvSpPr>
            <a:spLocks noChangeArrowheads="1"/>
          </p:cNvSpPr>
          <p:nvPr/>
        </p:nvSpPr>
        <p:spPr bwMode="auto">
          <a:xfrm>
            <a:off x="7240588" y="2711450"/>
            <a:ext cx="1125537" cy="676275"/>
          </a:xfrm>
          <a:prstGeom prst="rightArrow">
            <a:avLst>
              <a:gd name="adj1" fmla="val 50000"/>
              <a:gd name="adj2" fmla="val 41608"/>
            </a:avLst>
          </a:prstGeom>
          <a:gradFill rotWithShape="1">
            <a:gsLst>
              <a:gs pos="0">
                <a:srgbClr val="FFCCCC"/>
              </a:gs>
              <a:gs pos="100000">
                <a:schemeClr val="bg1"/>
              </a:gs>
            </a:gsLst>
            <a:lin ang="5400000" scaled="1"/>
          </a:gra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r>
              <a:rPr lang="zh-CN" altLang="en-US" sz="1600" b="1">
                <a:latin typeface="Times New Roman" panose="02020603050405020304" pitchFamily="18" charset="0"/>
                <a:ea typeface="宋体" panose="02010600030101010101" pitchFamily="2" charset="-122"/>
              </a:rPr>
              <a:t>输出</a:t>
            </a:r>
          </a:p>
        </p:txBody>
      </p:sp>
      <p:grpSp>
        <p:nvGrpSpPr>
          <p:cNvPr id="872465" name="Group 17"/>
          <p:cNvGrpSpPr>
            <a:grpSpLocks/>
          </p:cNvGrpSpPr>
          <p:nvPr/>
        </p:nvGrpSpPr>
        <p:grpSpPr bwMode="auto">
          <a:xfrm>
            <a:off x="76200" y="3929063"/>
            <a:ext cx="5334000" cy="2928937"/>
            <a:chOff x="1718" y="2472"/>
            <a:chExt cx="3543" cy="1848"/>
          </a:xfrm>
        </p:grpSpPr>
        <p:sp>
          <p:nvSpPr>
            <p:cNvPr id="59409" name="Line 18"/>
            <p:cNvSpPr>
              <a:spLocks noChangeShapeType="1"/>
            </p:cNvSpPr>
            <p:nvPr/>
          </p:nvSpPr>
          <p:spPr bwMode="auto">
            <a:xfrm>
              <a:off x="2030" y="4121"/>
              <a:ext cx="1900" cy="0"/>
            </a:xfrm>
            <a:prstGeom prst="line">
              <a:avLst/>
            </a:prstGeom>
            <a:noFill/>
            <a:ln w="38100" cap="sq">
              <a:solidFill>
                <a:srgbClr val="3333FF"/>
              </a:solidFill>
              <a:round/>
              <a:headEnd type="none" w="sm" len="sm"/>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9410" name="Line 19"/>
            <p:cNvSpPr>
              <a:spLocks noChangeShapeType="1"/>
            </p:cNvSpPr>
            <p:nvPr/>
          </p:nvSpPr>
          <p:spPr bwMode="auto">
            <a:xfrm flipV="1">
              <a:off x="2030" y="2591"/>
              <a:ext cx="0" cy="1530"/>
            </a:xfrm>
            <a:prstGeom prst="line">
              <a:avLst/>
            </a:prstGeom>
            <a:noFill/>
            <a:ln w="38100" cap="sq">
              <a:solidFill>
                <a:srgbClr val="3333FF"/>
              </a:solidFill>
              <a:round/>
              <a:headEnd type="none" w="sm" len="sm"/>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9411" name="Text Box 20"/>
            <p:cNvSpPr txBox="1">
              <a:spLocks noChangeArrowheads="1"/>
            </p:cNvSpPr>
            <p:nvPr/>
          </p:nvSpPr>
          <p:spPr bwMode="auto">
            <a:xfrm>
              <a:off x="3135" y="4108"/>
              <a:ext cx="764"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eaLnBrk="1" hangingPunct="1">
                <a:spcBef>
                  <a:spcPct val="50000"/>
                </a:spcBef>
                <a:buClrTx/>
                <a:buFontTx/>
                <a:buNone/>
              </a:pPr>
              <a:r>
                <a:rPr kumimoji="1" lang="en-US" altLang="zh-CN" sz="1600" b="1" i="1">
                  <a:solidFill>
                    <a:srgbClr val="008000"/>
                  </a:solidFill>
                  <a:latin typeface="Times New Roman" panose="02020603050405020304" pitchFamily="18" charset="0"/>
                  <a:ea typeface="宋体" panose="02010600030101010101" pitchFamily="2" charset="-122"/>
                </a:rPr>
                <a:t>t</a:t>
              </a:r>
            </a:p>
          </p:txBody>
        </p:sp>
        <p:sp>
          <p:nvSpPr>
            <p:cNvPr id="59412" name="Freeform 21"/>
            <p:cNvSpPr>
              <a:spLocks/>
            </p:cNvSpPr>
            <p:nvPr/>
          </p:nvSpPr>
          <p:spPr bwMode="auto">
            <a:xfrm>
              <a:off x="2030" y="2940"/>
              <a:ext cx="2139" cy="750"/>
            </a:xfrm>
            <a:custGeom>
              <a:avLst/>
              <a:gdLst>
                <a:gd name="T0" fmla="*/ 0 w 2139"/>
                <a:gd name="T1" fmla="*/ 86 h 750"/>
                <a:gd name="T2" fmla="*/ 375 w 2139"/>
                <a:gd name="T3" fmla="*/ 141 h 750"/>
                <a:gd name="T4" fmla="*/ 582 w 2139"/>
                <a:gd name="T5" fmla="*/ 539 h 750"/>
                <a:gd name="T6" fmla="*/ 900 w 2139"/>
                <a:gd name="T7" fmla="*/ 102 h 750"/>
                <a:gd name="T8" fmla="*/ 1069 w 2139"/>
                <a:gd name="T9" fmla="*/ 379 h 750"/>
                <a:gd name="T10" fmla="*/ 1216 w 2139"/>
                <a:gd name="T11" fmla="*/ 123 h 750"/>
                <a:gd name="T12" fmla="*/ 1353 w 2139"/>
                <a:gd name="T13" fmla="*/ 342 h 750"/>
                <a:gd name="T14" fmla="*/ 1490 w 2139"/>
                <a:gd name="T15" fmla="*/ 95 h 750"/>
                <a:gd name="T16" fmla="*/ 1664 w 2139"/>
                <a:gd name="T17" fmla="*/ 745 h 750"/>
                <a:gd name="T18" fmla="*/ 1892 w 2139"/>
                <a:gd name="T19" fmla="*/ 123 h 750"/>
                <a:gd name="T20" fmla="*/ 2139 w 2139"/>
                <a:gd name="T21" fmla="*/ 4 h 7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139" h="750">
                  <a:moveTo>
                    <a:pt x="0" y="86"/>
                  </a:moveTo>
                  <a:cubicBezTo>
                    <a:pt x="62" y="95"/>
                    <a:pt x="278" y="66"/>
                    <a:pt x="375" y="141"/>
                  </a:cubicBezTo>
                  <a:cubicBezTo>
                    <a:pt x="472" y="216"/>
                    <a:pt x="495" y="545"/>
                    <a:pt x="582" y="539"/>
                  </a:cubicBezTo>
                  <a:cubicBezTo>
                    <a:pt x="669" y="533"/>
                    <a:pt x="819" y="129"/>
                    <a:pt x="900" y="102"/>
                  </a:cubicBezTo>
                  <a:cubicBezTo>
                    <a:pt x="981" y="75"/>
                    <a:pt x="1016" y="376"/>
                    <a:pt x="1069" y="379"/>
                  </a:cubicBezTo>
                  <a:cubicBezTo>
                    <a:pt x="1122" y="382"/>
                    <a:pt x="1169" y="129"/>
                    <a:pt x="1216" y="123"/>
                  </a:cubicBezTo>
                  <a:cubicBezTo>
                    <a:pt x="1263" y="117"/>
                    <a:pt x="1307" y="347"/>
                    <a:pt x="1353" y="342"/>
                  </a:cubicBezTo>
                  <a:cubicBezTo>
                    <a:pt x="1399" y="337"/>
                    <a:pt x="1438" y="28"/>
                    <a:pt x="1490" y="95"/>
                  </a:cubicBezTo>
                  <a:cubicBezTo>
                    <a:pt x="1542" y="162"/>
                    <a:pt x="1597" y="740"/>
                    <a:pt x="1664" y="745"/>
                  </a:cubicBezTo>
                  <a:cubicBezTo>
                    <a:pt x="1731" y="750"/>
                    <a:pt x="1813" y="246"/>
                    <a:pt x="1892" y="123"/>
                  </a:cubicBezTo>
                  <a:cubicBezTo>
                    <a:pt x="1971" y="0"/>
                    <a:pt x="2088" y="29"/>
                    <a:pt x="2139" y="4"/>
                  </a:cubicBezTo>
                </a:path>
              </a:pathLst>
            </a:custGeom>
            <a:noFill/>
            <a:ln w="38100" cap="sq" cmpd="sng">
              <a:solidFill>
                <a:schemeClr val="accent1"/>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9413" name="AutoShape 22"/>
            <p:cNvSpPr>
              <a:spLocks noChangeArrowheads="1"/>
            </p:cNvSpPr>
            <p:nvPr/>
          </p:nvSpPr>
          <p:spPr bwMode="auto">
            <a:xfrm>
              <a:off x="2200" y="2472"/>
              <a:ext cx="1105" cy="454"/>
            </a:xfrm>
            <a:prstGeom prst="wedgeEllipseCallout">
              <a:avLst>
                <a:gd name="adj1" fmla="val -14616"/>
                <a:gd name="adj2" fmla="val 167620"/>
              </a:avLst>
            </a:prstGeom>
            <a:solidFill>
              <a:srgbClr val="99CCFF"/>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r>
                <a:rPr kumimoji="1" lang="zh-CN" altLang="en-US" sz="1600" b="1">
                  <a:latin typeface="Times New Roman" panose="02020603050405020304" pitchFamily="18" charset="0"/>
                  <a:ea typeface="宋体" panose="02010600030101010101" pitchFamily="2" charset="-122"/>
                </a:rPr>
                <a:t>信号脉冲形成的峰值</a:t>
              </a:r>
            </a:p>
          </p:txBody>
        </p:sp>
        <p:sp>
          <p:nvSpPr>
            <p:cNvPr id="59414" name="Text Box 23"/>
            <p:cNvSpPr txBox="1">
              <a:spLocks noChangeArrowheads="1"/>
            </p:cNvSpPr>
            <p:nvPr/>
          </p:nvSpPr>
          <p:spPr bwMode="auto">
            <a:xfrm>
              <a:off x="1718" y="3236"/>
              <a:ext cx="340" cy="2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3399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ClrTx/>
                <a:buFontTx/>
                <a:buNone/>
              </a:pPr>
              <a:r>
                <a:rPr kumimoji="1" lang="en-US" altLang="zh-CN" sz="1800" b="1">
                  <a:solidFill>
                    <a:srgbClr val="3399FF"/>
                  </a:solidFill>
                  <a:latin typeface="Times New Roman" panose="02020603050405020304" pitchFamily="18" charset="0"/>
                  <a:ea typeface="宋体" panose="02010600030101010101" pitchFamily="2" charset="-122"/>
                </a:rPr>
                <a:t>V</a:t>
              </a:r>
              <a:r>
                <a:rPr kumimoji="1" lang="en-US" altLang="zh-CN" sz="1800" b="1" baseline="-25000">
                  <a:solidFill>
                    <a:srgbClr val="3399FF"/>
                  </a:solidFill>
                  <a:latin typeface="Times New Roman" panose="02020603050405020304" pitchFamily="18" charset="0"/>
                  <a:ea typeface="宋体" panose="02010600030101010101" pitchFamily="2" charset="-122"/>
                </a:rPr>
                <a:t>L</a:t>
              </a:r>
            </a:p>
          </p:txBody>
        </p:sp>
        <p:sp>
          <p:nvSpPr>
            <p:cNvPr id="59415" name="Text Box 24"/>
            <p:cNvSpPr txBox="1">
              <a:spLocks noChangeArrowheads="1"/>
            </p:cNvSpPr>
            <p:nvPr/>
          </p:nvSpPr>
          <p:spPr bwMode="auto">
            <a:xfrm>
              <a:off x="1718" y="3521"/>
              <a:ext cx="34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3399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ClrTx/>
                <a:buFontTx/>
                <a:buNone/>
              </a:pPr>
              <a:r>
                <a:rPr kumimoji="1" lang="en-US" altLang="zh-CN" sz="1800" b="1">
                  <a:solidFill>
                    <a:srgbClr val="3399FF"/>
                  </a:solidFill>
                  <a:latin typeface="Times New Roman" panose="02020603050405020304" pitchFamily="18" charset="0"/>
                  <a:ea typeface="宋体" panose="02010600030101010101" pitchFamily="2" charset="-122"/>
                </a:rPr>
                <a:t>V</a:t>
              </a:r>
              <a:r>
                <a:rPr kumimoji="1" lang="en-US" altLang="zh-CN" sz="1800" b="1" baseline="-25000">
                  <a:solidFill>
                    <a:srgbClr val="3399FF"/>
                  </a:solidFill>
                  <a:latin typeface="Times New Roman" panose="02020603050405020304" pitchFamily="18" charset="0"/>
                  <a:ea typeface="宋体" panose="02010600030101010101" pitchFamily="2" charset="-122"/>
                </a:rPr>
                <a:t>H</a:t>
              </a:r>
            </a:p>
          </p:txBody>
        </p:sp>
        <p:sp>
          <p:nvSpPr>
            <p:cNvPr id="59416" name="Line 25"/>
            <p:cNvSpPr>
              <a:spLocks noChangeShapeType="1"/>
            </p:cNvSpPr>
            <p:nvPr/>
          </p:nvSpPr>
          <p:spPr bwMode="auto">
            <a:xfrm>
              <a:off x="2030" y="3379"/>
              <a:ext cx="2126" cy="0"/>
            </a:xfrm>
            <a:prstGeom prst="line">
              <a:avLst/>
            </a:prstGeom>
            <a:noFill/>
            <a:ln w="28575">
              <a:solidFill>
                <a:srgbClr val="FF3300"/>
              </a:solidFill>
              <a:prstDash val="dash"/>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9417" name="Line 26"/>
            <p:cNvSpPr>
              <a:spLocks noChangeShapeType="1"/>
            </p:cNvSpPr>
            <p:nvPr/>
          </p:nvSpPr>
          <p:spPr bwMode="auto">
            <a:xfrm>
              <a:off x="2030" y="3606"/>
              <a:ext cx="2126" cy="0"/>
            </a:xfrm>
            <a:prstGeom prst="line">
              <a:avLst/>
            </a:prstGeom>
            <a:noFill/>
            <a:ln w="28575">
              <a:solidFill>
                <a:srgbClr val="FF3300"/>
              </a:solidFill>
              <a:prstDash val="dash"/>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9418" name="Text Box 27"/>
            <p:cNvSpPr txBox="1">
              <a:spLocks noChangeArrowheads="1"/>
            </p:cNvSpPr>
            <p:nvPr/>
          </p:nvSpPr>
          <p:spPr bwMode="auto">
            <a:xfrm>
              <a:off x="1746" y="2585"/>
              <a:ext cx="340" cy="2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3399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ClrTx/>
                <a:buFontTx/>
                <a:buNone/>
              </a:pPr>
              <a:r>
                <a:rPr kumimoji="1" lang="en-US" altLang="zh-CN" sz="1800" b="1">
                  <a:solidFill>
                    <a:srgbClr val="3399FF"/>
                  </a:solidFill>
                  <a:latin typeface="Times New Roman" panose="02020603050405020304" pitchFamily="18" charset="0"/>
                  <a:ea typeface="宋体" panose="02010600030101010101" pitchFamily="2" charset="-122"/>
                </a:rPr>
                <a:t>U</a:t>
              </a:r>
              <a:endParaRPr kumimoji="1" lang="en-US" altLang="zh-CN" sz="1800" b="1" baseline="-25000">
                <a:solidFill>
                  <a:srgbClr val="3399FF"/>
                </a:solidFill>
                <a:latin typeface="Times New Roman" panose="02020603050405020304" pitchFamily="18" charset="0"/>
                <a:ea typeface="宋体" panose="02010600030101010101" pitchFamily="2" charset="-122"/>
              </a:endParaRPr>
            </a:p>
          </p:txBody>
        </p:sp>
        <p:sp>
          <p:nvSpPr>
            <p:cNvPr id="59419" name="AutoShape 28"/>
            <p:cNvSpPr>
              <a:spLocks noChangeArrowheads="1"/>
            </p:cNvSpPr>
            <p:nvPr/>
          </p:nvSpPr>
          <p:spPr bwMode="auto">
            <a:xfrm>
              <a:off x="4156" y="3691"/>
              <a:ext cx="1105" cy="454"/>
            </a:xfrm>
            <a:prstGeom prst="wedgeEllipseCallout">
              <a:avLst>
                <a:gd name="adj1" fmla="val -93620"/>
                <a:gd name="adj2" fmla="val -55949"/>
              </a:avLst>
            </a:prstGeom>
            <a:solidFill>
              <a:srgbClr val="99CCFF"/>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r>
                <a:rPr kumimoji="1" lang="zh-CN" altLang="en-US" sz="1600" b="1">
                  <a:latin typeface="Times New Roman" panose="02020603050405020304" pitchFamily="18" charset="0"/>
                  <a:ea typeface="宋体" panose="02010600030101010101" pitchFamily="2" charset="-122"/>
                </a:rPr>
                <a:t>多光子脉冲形成的峰值</a:t>
              </a:r>
            </a:p>
          </p:txBody>
        </p:sp>
      </p:grpSp>
      <p:sp>
        <p:nvSpPr>
          <p:cNvPr id="872477" name="Rectangle 29"/>
          <p:cNvSpPr>
            <a:spLocks noChangeArrowheads="1"/>
          </p:cNvSpPr>
          <p:nvPr/>
        </p:nvSpPr>
        <p:spPr bwMode="auto">
          <a:xfrm>
            <a:off x="5638800" y="4346575"/>
            <a:ext cx="3276600" cy="2282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buFont typeface="Wingdings" panose="05000000000000000000" pitchFamily="2" charset="2"/>
              <a:buNone/>
            </a:pPr>
            <a:r>
              <a:rPr lang="zh-CN" altLang="en-US" sz="2400" b="1">
                <a:solidFill>
                  <a:srgbClr val="9933FF"/>
                </a:solidFill>
                <a:latin typeface="Arial" panose="020B0604020202020204" pitchFamily="34" charset="0"/>
                <a:ea typeface="宋体" panose="02010600030101010101" pitchFamily="2" charset="-122"/>
              </a:rPr>
              <a:t>光子计数法就是利用了信号和噪声脉冲高度的区别，将信号脉冲和噪声脉冲予以分离，只对信号脉冲计数，从而能大大提高信噪比。</a:t>
            </a:r>
          </a:p>
        </p:txBody>
      </p:sp>
    </p:spTree>
    <p:extLst>
      <p:ext uri="{BB962C8B-B14F-4D97-AF65-F5344CB8AC3E}">
        <p14:creationId xmlns:p14="http://schemas.microsoft.com/office/powerpoint/2010/main" val="615594647"/>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72450">
                                            <p:txEl>
                                              <p:pRg st="0" end="0"/>
                                            </p:txEl>
                                          </p:spTgt>
                                        </p:tgtEl>
                                        <p:attrNameLst>
                                          <p:attrName>style.visibility</p:attrName>
                                        </p:attrNameLst>
                                      </p:cBhvr>
                                      <p:to>
                                        <p:strVal val="visible"/>
                                      </p:to>
                                    </p:set>
                                    <p:animEffect transition="in" filter="blinds(horizontal)">
                                      <p:cBhvr>
                                        <p:cTn id="7" dur="500"/>
                                        <p:tgtEl>
                                          <p:spTgt spid="872450">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9" presetClass="entr" presetSubtype="0" fill="hold" nodeType="clickEffect">
                                  <p:stCondLst>
                                    <p:cond delay="0"/>
                                  </p:stCondLst>
                                  <p:childTnLst>
                                    <p:set>
                                      <p:cBhvr>
                                        <p:cTn id="11" dur="1" fill="hold">
                                          <p:stCondLst>
                                            <p:cond delay="0"/>
                                          </p:stCondLst>
                                        </p:cTn>
                                        <p:tgtEl>
                                          <p:spTgt spid="872455"/>
                                        </p:tgtEl>
                                        <p:attrNameLst>
                                          <p:attrName>style.visibility</p:attrName>
                                        </p:attrNameLst>
                                      </p:cBhvr>
                                      <p:to>
                                        <p:strVal val="visible"/>
                                      </p:to>
                                    </p:set>
                                    <p:anim calcmode="lin" valueType="num">
                                      <p:cBhvr>
                                        <p:cTn id="12" dur="1000" fill="hold"/>
                                        <p:tgtEl>
                                          <p:spTgt spid="872455"/>
                                        </p:tgtEl>
                                        <p:attrNameLst>
                                          <p:attrName>ppt_x</p:attrName>
                                        </p:attrNameLst>
                                      </p:cBhvr>
                                      <p:tavLst>
                                        <p:tav tm="0">
                                          <p:val>
                                            <p:strVal val="#ppt_x-.2"/>
                                          </p:val>
                                        </p:tav>
                                        <p:tav tm="100000">
                                          <p:val>
                                            <p:strVal val="#ppt_x"/>
                                          </p:val>
                                        </p:tav>
                                      </p:tavLst>
                                    </p:anim>
                                    <p:anim calcmode="lin" valueType="num">
                                      <p:cBhvr>
                                        <p:cTn id="13" dur="1000" fill="hold"/>
                                        <p:tgtEl>
                                          <p:spTgt spid="872455"/>
                                        </p:tgtEl>
                                        <p:attrNameLst>
                                          <p:attrName>ppt_y</p:attrName>
                                        </p:attrNameLst>
                                      </p:cBhvr>
                                      <p:tavLst>
                                        <p:tav tm="0">
                                          <p:val>
                                            <p:strVal val="#ppt_y"/>
                                          </p:val>
                                        </p:tav>
                                        <p:tav tm="100000">
                                          <p:val>
                                            <p:strVal val="#ppt_y"/>
                                          </p:val>
                                        </p:tav>
                                      </p:tavLst>
                                    </p:anim>
                                    <p:animEffect transition="in" filter="wipe(right)" prLst="gradientSize: 0.1">
                                      <p:cBhvr>
                                        <p:cTn id="14" dur="1000"/>
                                        <p:tgtEl>
                                          <p:spTgt spid="872455"/>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3" presetClass="entr" presetSubtype="10" fill="hold" grpId="0" nodeType="clickEffect">
                                  <p:stCondLst>
                                    <p:cond delay="0"/>
                                  </p:stCondLst>
                                  <p:childTnLst>
                                    <p:set>
                                      <p:cBhvr>
                                        <p:cTn id="18" dur="1" fill="hold">
                                          <p:stCondLst>
                                            <p:cond delay="0"/>
                                          </p:stCondLst>
                                        </p:cTn>
                                        <p:tgtEl>
                                          <p:spTgt spid="872454"/>
                                        </p:tgtEl>
                                        <p:attrNameLst>
                                          <p:attrName>style.visibility</p:attrName>
                                        </p:attrNameLst>
                                      </p:cBhvr>
                                      <p:to>
                                        <p:strVal val="visible"/>
                                      </p:to>
                                    </p:set>
                                    <p:animEffect transition="in" filter="blinds(horizontal)">
                                      <p:cBhvr>
                                        <p:cTn id="19" dur="500"/>
                                        <p:tgtEl>
                                          <p:spTgt spid="872454"/>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12" presetClass="entr" presetSubtype="8" fill="hold" grpId="0" nodeType="clickEffect">
                                  <p:stCondLst>
                                    <p:cond delay="0"/>
                                  </p:stCondLst>
                                  <p:childTnLst>
                                    <p:set>
                                      <p:cBhvr>
                                        <p:cTn id="23" dur="1" fill="hold">
                                          <p:stCondLst>
                                            <p:cond delay="0"/>
                                          </p:stCondLst>
                                        </p:cTn>
                                        <p:tgtEl>
                                          <p:spTgt spid="872458"/>
                                        </p:tgtEl>
                                        <p:attrNameLst>
                                          <p:attrName>style.visibility</p:attrName>
                                        </p:attrNameLst>
                                      </p:cBhvr>
                                      <p:to>
                                        <p:strVal val="visible"/>
                                      </p:to>
                                    </p:set>
                                    <p:animEffect transition="in" filter="slide(fromLeft)">
                                      <p:cBhvr>
                                        <p:cTn id="24" dur="500"/>
                                        <p:tgtEl>
                                          <p:spTgt spid="872458"/>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3" presetClass="entr" presetSubtype="10" fill="hold" grpId="0" nodeType="clickEffect">
                                  <p:stCondLst>
                                    <p:cond delay="0"/>
                                  </p:stCondLst>
                                  <p:childTnLst>
                                    <p:set>
                                      <p:cBhvr>
                                        <p:cTn id="28" dur="1" fill="hold">
                                          <p:stCondLst>
                                            <p:cond delay="0"/>
                                          </p:stCondLst>
                                        </p:cTn>
                                        <p:tgtEl>
                                          <p:spTgt spid="872459"/>
                                        </p:tgtEl>
                                        <p:attrNameLst>
                                          <p:attrName>style.visibility</p:attrName>
                                        </p:attrNameLst>
                                      </p:cBhvr>
                                      <p:to>
                                        <p:strVal val="visible"/>
                                      </p:to>
                                    </p:set>
                                    <p:animEffect transition="in" filter="blinds(horizontal)">
                                      <p:cBhvr>
                                        <p:cTn id="29" dur="500"/>
                                        <p:tgtEl>
                                          <p:spTgt spid="872459"/>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12" presetClass="entr" presetSubtype="8" fill="hold" grpId="0" nodeType="clickEffect">
                                  <p:stCondLst>
                                    <p:cond delay="0"/>
                                  </p:stCondLst>
                                  <p:childTnLst>
                                    <p:set>
                                      <p:cBhvr>
                                        <p:cTn id="33" dur="1" fill="hold">
                                          <p:stCondLst>
                                            <p:cond delay="0"/>
                                          </p:stCondLst>
                                        </p:cTn>
                                        <p:tgtEl>
                                          <p:spTgt spid="872460"/>
                                        </p:tgtEl>
                                        <p:attrNameLst>
                                          <p:attrName>style.visibility</p:attrName>
                                        </p:attrNameLst>
                                      </p:cBhvr>
                                      <p:to>
                                        <p:strVal val="visible"/>
                                      </p:to>
                                    </p:set>
                                    <p:animEffect transition="in" filter="slide(fromLeft)">
                                      <p:cBhvr>
                                        <p:cTn id="34" dur="500"/>
                                        <p:tgtEl>
                                          <p:spTgt spid="872460"/>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3" presetClass="entr" presetSubtype="10" fill="hold" grpId="0" nodeType="clickEffect">
                                  <p:stCondLst>
                                    <p:cond delay="0"/>
                                  </p:stCondLst>
                                  <p:childTnLst>
                                    <p:set>
                                      <p:cBhvr>
                                        <p:cTn id="38" dur="1" fill="hold">
                                          <p:stCondLst>
                                            <p:cond delay="0"/>
                                          </p:stCondLst>
                                        </p:cTn>
                                        <p:tgtEl>
                                          <p:spTgt spid="872461"/>
                                        </p:tgtEl>
                                        <p:attrNameLst>
                                          <p:attrName>style.visibility</p:attrName>
                                        </p:attrNameLst>
                                      </p:cBhvr>
                                      <p:to>
                                        <p:strVal val="visible"/>
                                      </p:to>
                                    </p:set>
                                    <p:animEffect transition="in" filter="blinds(horizontal)">
                                      <p:cBhvr>
                                        <p:cTn id="39" dur="500"/>
                                        <p:tgtEl>
                                          <p:spTgt spid="872461"/>
                                        </p:tgtEl>
                                      </p:cBhvr>
                                    </p:animEffect>
                                  </p:childTnLst>
                                </p:cTn>
                              </p:par>
                            </p:childTnLst>
                          </p:cTn>
                        </p:par>
                      </p:childTnLst>
                    </p:cTn>
                  </p:par>
                  <p:par>
                    <p:cTn id="40" fill="hold" nodeType="clickPar">
                      <p:stCondLst>
                        <p:cond delay="indefinite"/>
                      </p:stCondLst>
                      <p:childTnLst>
                        <p:par>
                          <p:cTn id="41" fill="hold" nodeType="withGroup">
                            <p:stCondLst>
                              <p:cond delay="0"/>
                            </p:stCondLst>
                            <p:childTnLst>
                              <p:par>
                                <p:cTn id="42" presetID="12" presetClass="entr" presetSubtype="8" fill="hold" grpId="0" nodeType="clickEffect">
                                  <p:stCondLst>
                                    <p:cond delay="0"/>
                                  </p:stCondLst>
                                  <p:childTnLst>
                                    <p:set>
                                      <p:cBhvr>
                                        <p:cTn id="43" dur="1" fill="hold">
                                          <p:stCondLst>
                                            <p:cond delay="0"/>
                                          </p:stCondLst>
                                        </p:cTn>
                                        <p:tgtEl>
                                          <p:spTgt spid="872462"/>
                                        </p:tgtEl>
                                        <p:attrNameLst>
                                          <p:attrName>style.visibility</p:attrName>
                                        </p:attrNameLst>
                                      </p:cBhvr>
                                      <p:to>
                                        <p:strVal val="visible"/>
                                      </p:to>
                                    </p:set>
                                    <p:animEffect transition="in" filter="slide(fromLeft)">
                                      <p:cBhvr>
                                        <p:cTn id="44" dur="500"/>
                                        <p:tgtEl>
                                          <p:spTgt spid="872462"/>
                                        </p:tgtEl>
                                      </p:cBhvr>
                                    </p:animEffect>
                                  </p:childTnLst>
                                </p:cTn>
                              </p:par>
                            </p:childTnLst>
                          </p:cTn>
                        </p:par>
                      </p:childTnLst>
                    </p:cTn>
                  </p:par>
                  <p:par>
                    <p:cTn id="45" fill="hold" nodeType="clickPar">
                      <p:stCondLst>
                        <p:cond delay="indefinite"/>
                      </p:stCondLst>
                      <p:childTnLst>
                        <p:par>
                          <p:cTn id="46" fill="hold" nodeType="withGroup">
                            <p:stCondLst>
                              <p:cond delay="0"/>
                            </p:stCondLst>
                            <p:childTnLst>
                              <p:par>
                                <p:cTn id="47" presetID="3" presetClass="entr" presetSubtype="10" fill="hold" grpId="0" nodeType="clickEffect">
                                  <p:stCondLst>
                                    <p:cond delay="0"/>
                                  </p:stCondLst>
                                  <p:childTnLst>
                                    <p:set>
                                      <p:cBhvr>
                                        <p:cTn id="48" dur="1" fill="hold">
                                          <p:stCondLst>
                                            <p:cond delay="0"/>
                                          </p:stCondLst>
                                        </p:cTn>
                                        <p:tgtEl>
                                          <p:spTgt spid="872463"/>
                                        </p:tgtEl>
                                        <p:attrNameLst>
                                          <p:attrName>style.visibility</p:attrName>
                                        </p:attrNameLst>
                                      </p:cBhvr>
                                      <p:to>
                                        <p:strVal val="visible"/>
                                      </p:to>
                                    </p:set>
                                    <p:animEffect transition="in" filter="blinds(horizontal)">
                                      <p:cBhvr>
                                        <p:cTn id="49" dur="500"/>
                                        <p:tgtEl>
                                          <p:spTgt spid="872463"/>
                                        </p:tgtEl>
                                      </p:cBhvr>
                                    </p:animEffect>
                                  </p:childTnLst>
                                </p:cTn>
                              </p:par>
                            </p:childTnLst>
                          </p:cTn>
                        </p:par>
                      </p:childTnLst>
                    </p:cTn>
                  </p:par>
                  <p:par>
                    <p:cTn id="50" fill="hold" nodeType="clickPar">
                      <p:stCondLst>
                        <p:cond delay="indefinite"/>
                      </p:stCondLst>
                      <p:childTnLst>
                        <p:par>
                          <p:cTn id="51" fill="hold" nodeType="withGroup">
                            <p:stCondLst>
                              <p:cond delay="0"/>
                            </p:stCondLst>
                            <p:childTnLst>
                              <p:par>
                                <p:cTn id="52" presetID="12" presetClass="entr" presetSubtype="8" fill="hold" grpId="0" nodeType="clickEffect">
                                  <p:stCondLst>
                                    <p:cond delay="0"/>
                                  </p:stCondLst>
                                  <p:childTnLst>
                                    <p:set>
                                      <p:cBhvr>
                                        <p:cTn id="53" dur="1" fill="hold">
                                          <p:stCondLst>
                                            <p:cond delay="0"/>
                                          </p:stCondLst>
                                        </p:cTn>
                                        <p:tgtEl>
                                          <p:spTgt spid="872464"/>
                                        </p:tgtEl>
                                        <p:attrNameLst>
                                          <p:attrName>style.visibility</p:attrName>
                                        </p:attrNameLst>
                                      </p:cBhvr>
                                      <p:to>
                                        <p:strVal val="visible"/>
                                      </p:to>
                                    </p:set>
                                    <p:animEffect transition="in" filter="slide(fromLeft)">
                                      <p:cBhvr>
                                        <p:cTn id="54" dur="500"/>
                                        <p:tgtEl>
                                          <p:spTgt spid="872464"/>
                                        </p:tgtEl>
                                      </p:cBhvr>
                                    </p:animEffect>
                                  </p:childTnLst>
                                </p:cTn>
                              </p:par>
                            </p:childTnLst>
                          </p:cTn>
                        </p:par>
                      </p:childTnLst>
                    </p:cTn>
                  </p:par>
                  <p:par>
                    <p:cTn id="55" fill="hold" nodeType="clickPar">
                      <p:stCondLst>
                        <p:cond delay="indefinite"/>
                      </p:stCondLst>
                      <p:childTnLst>
                        <p:par>
                          <p:cTn id="56" fill="hold" nodeType="withGroup">
                            <p:stCondLst>
                              <p:cond delay="0"/>
                            </p:stCondLst>
                            <p:childTnLst>
                              <p:par>
                                <p:cTn id="57" presetID="9" presetClass="entr" presetSubtype="0" fill="hold" nodeType="clickEffect">
                                  <p:stCondLst>
                                    <p:cond delay="0"/>
                                  </p:stCondLst>
                                  <p:childTnLst>
                                    <p:set>
                                      <p:cBhvr>
                                        <p:cTn id="58" dur="1" fill="hold">
                                          <p:stCondLst>
                                            <p:cond delay="0"/>
                                          </p:stCondLst>
                                        </p:cTn>
                                        <p:tgtEl>
                                          <p:spTgt spid="872465"/>
                                        </p:tgtEl>
                                        <p:attrNameLst>
                                          <p:attrName>style.visibility</p:attrName>
                                        </p:attrNameLst>
                                      </p:cBhvr>
                                      <p:to>
                                        <p:strVal val="visible"/>
                                      </p:to>
                                    </p:set>
                                    <p:animEffect transition="in" filter="dissolve">
                                      <p:cBhvr>
                                        <p:cTn id="59" dur="500"/>
                                        <p:tgtEl>
                                          <p:spTgt spid="872465"/>
                                        </p:tgtEl>
                                      </p:cBhvr>
                                    </p:animEffect>
                                  </p:childTnLst>
                                </p:cTn>
                              </p:par>
                            </p:childTnLst>
                          </p:cTn>
                        </p:par>
                      </p:childTnLst>
                    </p:cTn>
                  </p:par>
                  <p:par>
                    <p:cTn id="60" fill="hold" nodeType="clickPar">
                      <p:stCondLst>
                        <p:cond delay="indefinite"/>
                      </p:stCondLst>
                      <p:childTnLst>
                        <p:par>
                          <p:cTn id="61" fill="hold" nodeType="withGroup">
                            <p:stCondLst>
                              <p:cond delay="0"/>
                            </p:stCondLst>
                            <p:childTnLst>
                              <p:par>
                                <p:cTn id="62" presetID="9" presetClass="entr" presetSubtype="0" fill="hold" grpId="0" nodeType="clickEffect">
                                  <p:stCondLst>
                                    <p:cond delay="0"/>
                                  </p:stCondLst>
                                  <p:childTnLst>
                                    <p:set>
                                      <p:cBhvr>
                                        <p:cTn id="63" dur="1" fill="hold">
                                          <p:stCondLst>
                                            <p:cond delay="0"/>
                                          </p:stCondLst>
                                        </p:cTn>
                                        <p:tgtEl>
                                          <p:spTgt spid="872477"/>
                                        </p:tgtEl>
                                        <p:attrNameLst>
                                          <p:attrName>style.visibility</p:attrName>
                                        </p:attrNameLst>
                                      </p:cBhvr>
                                      <p:to>
                                        <p:strVal val="visible"/>
                                      </p:to>
                                    </p:set>
                                    <p:animEffect transition="in" filter="dissolve">
                                      <p:cBhvr>
                                        <p:cTn id="64" dur="500"/>
                                        <p:tgtEl>
                                          <p:spTgt spid="8724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2450" grpId="0" build="p"/>
      <p:bldP spid="872454" grpId="0" animBg="1"/>
      <p:bldP spid="872458" grpId="0" animBg="1"/>
      <p:bldP spid="872459" grpId="0" animBg="1"/>
      <p:bldP spid="872460" grpId="0" animBg="1"/>
      <p:bldP spid="872461" grpId="0" animBg="1"/>
      <p:bldP spid="872462" grpId="0" animBg="1"/>
      <p:bldP spid="872463" grpId="0" animBg="1"/>
      <p:bldP spid="872464" grpId="0" animBg="1"/>
      <p:bldP spid="872477"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3474" name="Rectangle 2"/>
          <p:cNvSpPr>
            <a:spLocks noGrp="1" noChangeArrowheads="1"/>
          </p:cNvSpPr>
          <p:nvPr>
            <p:ph type="title"/>
          </p:nvPr>
        </p:nvSpPr>
        <p:spPr/>
        <p:txBody>
          <a:bodyPr/>
          <a:lstStyle/>
          <a:p>
            <a:pPr eaLnBrk="1" hangingPunct="1">
              <a:defRPr/>
            </a:pPr>
            <a:r>
              <a:rPr lang="zh-CN" altLang="en-US" sz="2400" b="0" smtClean="0">
                <a:effectLst>
                  <a:outerShdw blurRad="38100" dist="38100" dir="2700000" algn="tl">
                    <a:srgbClr val="C0C0C0"/>
                  </a:outerShdw>
                </a:effectLst>
                <a:ea typeface="黑体" panose="02010609060101010101" pitchFamily="49" charset="-122"/>
              </a:rPr>
              <a:t>锁相放大和光子计数</a:t>
            </a:r>
          </a:p>
        </p:txBody>
      </p:sp>
      <p:sp>
        <p:nvSpPr>
          <p:cNvPr id="873475" name="Rectangle 3"/>
          <p:cNvSpPr>
            <a:spLocks noGrp="1" noChangeArrowheads="1"/>
          </p:cNvSpPr>
          <p:nvPr>
            <p:ph type="body" idx="1"/>
          </p:nvPr>
        </p:nvSpPr>
        <p:spPr>
          <a:xfrm>
            <a:off x="457200" y="1524000"/>
            <a:ext cx="8229600" cy="4724400"/>
          </a:xfrm>
        </p:spPr>
        <p:txBody>
          <a:bodyPr/>
          <a:lstStyle/>
          <a:p>
            <a:pPr eaLnBrk="1" hangingPunct="1">
              <a:buFont typeface="Wingdings" panose="05000000000000000000" pitchFamily="2" charset="2"/>
              <a:buChar char="Ø"/>
            </a:pPr>
            <a:r>
              <a:rPr lang="en-US" altLang="zh-CN" sz="2400" b="1" smtClean="0">
                <a:solidFill>
                  <a:srgbClr val="6600FF"/>
                </a:solidFill>
                <a:ea typeface="宋体" panose="02010600030101010101" pitchFamily="2" charset="-122"/>
              </a:rPr>
              <a:t>1</a:t>
            </a:r>
            <a:r>
              <a:rPr lang="zh-CN" altLang="en-US" sz="2400" b="1" smtClean="0">
                <a:solidFill>
                  <a:srgbClr val="6600FF"/>
                </a:solidFill>
                <a:ea typeface="宋体" panose="02010600030101010101" pitchFamily="2" charset="-122"/>
              </a:rPr>
              <a:t>、用光电倍增管检测弱光的光子流，形成包括噪声在内的输出光脉冲。</a:t>
            </a:r>
          </a:p>
          <a:p>
            <a:pPr eaLnBrk="1" hangingPunct="1">
              <a:buFont typeface="Wingdings" panose="05000000000000000000" pitchFamily="2" charset="2"/>
              <a:buChar char="Ø"/>
            </a:pPr>
            <a:endParaRPr lang="zh-CN" altLang="en-US" sz="2400" b="1" smtClean="0">
              <a:solidFill>
                <a:srgbClr val="6600FF"/>
              </a:solidFill>
              <a:ea typeface="宋体" panose="02010600030101010101" pitchFamily="2" charset="-122"/>
            </a:endParaRPr>
          </a:p>
          <a:p>
            <a:pPr eaLnBrk="1" hangingPunct="1">
              <a:buFont typeface="Wingdings" panose="05000000000000000000" pitchFamily="2" charset="2"/>
              <a:buChar char="Ø"/>
            </a:pPr>
            <a:r>
              <a:rPr lang="en-US" altLang="zh-CN" sz="2400" b="1" smtClean="0">
                <a:solidFill>
                  <a:srgbClr val="003399"/>
                </a:solidFill>
                <a:ea typeface="宋体" panose="02010600030101010101" pitchFamily="2" charset="-122"/>
              </a:rPr>
              <a:t>2</a:t>
            </a:r>
            <a:r>
              <a:rPr lang="zh-CN" altLang="en-US" sz="2400" b="1" smtClean="0">
                <a:solidFill>
                  <a:srgbClr val="003399"/>
                </a:solidFill>
                <a:ea typeface="宋体" panose="02010600030101010101" pitchFamily="2" charset="-122"/>
              </a:rPr>
              <a:t>、利用脉冲幅度鉴别器鉴别噪声脉冲和多光子脉冲，只允许单光子脉冲通过。</a:t>
            </a:r>
          </a:p>
          <a:p>
            <a:pPr eaLnBrk="1" hangingPunct="1">
              <a:buFont typeface="Wingdings" panose="05000000000000000000" pitchFamily="2" charset="2"/>
              <a:buChar char="Ø"/>
            </a:pPr>
            <a:endParaRPr lang="zh-CN" altLang="en-US" sz="2400" b="1" smtClean="0">
              <a:solidFill>
                <a:srgbClr val="003399"/>
              </a:solidFill>
              <a:ea typeface="宋体" panose="02010600030101010101" pitchFamily="2" charset="-122"/>
            </a:endParaRPr>
          </a:p>
          <a:p>
            <a:pPr eaLnBrk="1" hangingPunct="1">
              <a:buFont typeface="Wingdings" panose="05000000000000000000" pitchFamily="2" charset="2"/>
              <a:buChar char="Ø"/>
            </a:pPr>
            <a:r>
              <a:rPr lang="en-US" altLang="zh-CN" sz="2400" b="1" smtClean="0">
                <a:solidFill>
                  <a:srgbClr val="003300"/>
                </a:solidFill>
                <a:ea typeface="宋体" panose="02010600030101010101" pitchFamily="2" charset="-122"/>
              </a:rPr>
              <a:t>3</a:t>
            </a:r>
            <a:r>
              <a:rPr lang="zh-CN" altLang="en-US" sz="2400" b="1" smtClean="0">
                <a:solidFill>
                  <a:srgbClr val="003300"/>
                </a:solidFill>
                <a:ea typeface="宋体" panose="02010600030101010101" pitchFamily="2" charset="-122"/>
              </a:rPr>
              <a:t>、利用光子脉冲计数器检测光子数，根据测量目的，折算出被测参量。</a:t>
            </a:r>
          </a:p>
          <a:p>
            <a:pPr eaLnBrk="1" hangingPunct="1">
              <a:buFont typeface="Wingdings" panose="05000000000000000000" pitchFamily="2" charset="2"/>
              <a:buChar char="Ø"/>
            </a:pPr>
            <a:endParaRPr lang="zh-CN" altLang="en-US" sz="2400" b="1" smtClean="0">
              <a:solidFill>
                <a:srgbClr val="003300"/>
              </a:solidFill>
              <a:ea typeface="宋体" panose="02010600030101010101" pitchFamily="2" charset="-122"/>
            </a:endParaRPr>
          </a:p>
          <a:p>
            <a:pPr eaLnBrk="1" hangingPunct="1">
              <a:buFont typeface="Wingdings" panose="05000000000000000000" pitchFamily="2" charset="2"/>
              <a:buChar char="Ø"/>
            </a:pPr>
            <a:r>
              <a:rPr lang="en-US" altLang="zh-CN" sz="2400" b="1" smtClean="0">
                <a:solidFill>
                  <a:srgbClr val="990099"/>
                </a:solidFill>
                <a:ea typeface="宋体" panose="02010600030101010101" pitchFamily="2" charset="-122"/>
              </a:rPr>
              <a:t>4</a:t>
            </a:r>
            <a:r>
              <a:rPr lang="zh-CN" altLang="en-US" sz="2400" b="1" smtClean="0">
                <a:solidFill>
                  <a:srgbClr val="990099"/>
                </a:solidFill>
                <a:ea typeface="宋体" panose="02010600030101010101" pitchFamily="2" charset="-122"/>
              </a:rPr>
              <a:t>、为补偿辐射源或背景噪声的影响，可采用双通道测量方法。</a:t>
            </a:r>
          </a:p>
        </p:txBody>
      </p:sp>
    </p:spTree>
    <p:extLst>
      <p:ext uri="{BB962C8B-B14F-4D97-AF65-F5344CB8AC3E}">
        <p14:creationId xmlns:p14="http://schemas.microsoft.com/office/powerpoint/2010/main" val="273320257"/>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873475">
                                            <p:txEl>
                                              <p:pRg st="0" end="0"/>
                                            </p:txEl>
                                          </p:spTgt>
                                        </p:tgtEl>
                                        <p:attrNameLst>
                                          <p:attrName>style.visibility</p:attrName>
                                        </p:attrNameLst>
                                      </p:cBhvr>
                                      <p:to>
                                        <p:strVal val="visible"/>
                                      </p:to>
                                    </p:set>
                                    <p:animEffect transition="in" filter="blinds(horizontal)">
                                      <p:cBhvr>
                                        <p:cTn id="7" dur="500"/>
                                        <p:tgtEl>
                                          <p:spTgt spid="87347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5" fill="hold" nodeType="clickEffect">
                                  <p:stCondLst>
                                    <p:cond delay="0"/>
                                  </p:stCondLst>
                                  <p:childTnLst>
                                    <p:set>
                                      <p:cBhvr>
                                        <p:cTn id="11" dur="1" fill="hold">
                                          <p:stCondLst>
                                            <p:cond delay="0"/>
                                          </p:stCondLst>
                                        </p:cTn>
                                        <p:tgtEl>
                                          <p:spTgt spid="873475">
                                            <p:txEl>
                                              <p:pRg st="2" end="2"/>
                                            </p:txEl>
                                          </p:spTgt>
                                        </p:tgtEl>
                                        <p:attrNameLst>
                                          <p:attrName>style.visibility</p:attrName>
                                        </p:attrNameLst>
                                      </p:cBhvr>
                                      <p:to>
                                        <p:strVal val="visible"/>
                                      </p:to>
                                    </p:set>
                                    <p:animEffect transition="in" filter="blinds(vertical)">
                                      <p:cBhvr>
                                        <p:cTn id="12" dur="500"/>
                                        <p:tgtEl>
                                          <p:spTgt spid="873475">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873475">
                                            <p:txEl>
                                              <p:pRg st="4" end="4"/>
                                            </p:txEl>
                                          </p:spTgt>
                                        </p:tgtEl>
                                        <p:attrNameLst>
                                          <p:attrName>style.visibility</p:attrName>
                                        </p:attrNameLst>
                                      </p:cBhvr>
                                      <p:to>
                                        <p:strVal val="visible"/>
                                      </p:to>
                                    </p:set>
                                    <p:animEffect transition="in" filter="blinds(horizontal)">
                                      <p:cBhvr>
                                        <p:cTn id="17" dur="500"/>
                                        <p:tgtEl>
                                          <p:spTgt spid="873475">
                                            <p:txEl>
                                              <p:pRg st="4" end="4"/>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7" presetClass="entr" presetSubtype="0" fill="hold" nodeType="clickEffect">
                                  <p:stCondLst>
                                    <p:cond delay="0"/>
                                  </p:stCondLst>
                                  <p:iterate type="lt">
                                    <p:tmPct val="50000"/>
                                  </p:iterate>
                                  <p:childTnLst>
                                    <p:set>
                                      <p:cBhvr>
                                        <p:cTn id="21" dur="1" fill="hold">
                                          <p:stCondLst>
                                            <p:cond delay="0"/>
                                          </p:stCondLst>
                                        </p:cTn>
                                        <p:tgtEl>
                                          <p:spTgt spid="873475">
                                            <p:txEl>
                                              <p:pRg st="6" end="6"/>
                                            </p:txEl>
                                          </p:spTgt>
                                        </p:tgtEl>
                                        <p:attrNameLst>
                                          <p:attrName>style.visibility</p:attrName>
                                        </p:attrNameLst>
                                      </p:cBhvr>
                                      <p:to>
                                        <p:strVal val="visible"/>
                                      </p:to>
                                    </p:set>
                                    <p:anim calcmode="discrete" valueType="clr">
                                      <p:cBhvr override="childStyle">
                                        <p:cTn id="22" dur="80"/>
                                        <p:tgtEl>
                                          <p:spTgt spid="873475">
                                            <p:txEl>
                                              <p:pRg st="6" end="6"/>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23" dur="80"/>
                                        <p:tgtEl>
                                          <p:spTgt spid="873475">
                                            <p:txEl>
                                              <p:pRg st="6" end="6"/>
                                            </p:txEl>
                                          </p:spTgt>
                                        </p:tgtEl>
                                        <p:attrNameLst>
                                          <p:attrName>fillcolor</p:attrName>
                                        </p:attrNameLst>
                                      </p:cBhvr>
                                      <p:tavLst>
                                        <p:tav tm="0">
                                          <p:val>
                                            <p:clrVal>
                                              <a:schemeClr val="accent2"/>
                                            </p:clrVal>
                                          </p:val>
                                        </p:tav>
                                        <p:tav tm="50000">
                                          <p:val>
                                            <p:clrVal>
                                              <a:schemeClr val="hlink"/>
                                            </p:clrVal>
                                          </p:val>
                                        </p:tav>
                                      </p:tavLst>
                                    </p:anim>
                                    <p:set>
                                      <p:cBhvr>
                                        <p:cTn id="24" dur="80"/>
                                        <p:tgtEl>
                                          <p:spTgt spid="873475">
                                            <p:txEl>
                                              <p:pRg st="6" end="6"/>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p:txBody>
          <a:bodyPr/>
          <a:lstStyle/>
          <a:p>
            <a:pPr eaLnBrk="1" hangingPunct="1"/>
            <a:r>
              <a:rPr lang="zh-CN" altLang="en-US" sz="2400" smtClean="0">
                <a:ea typeface="宋体" panose="02010600030101010101" pitchFamily="2" charset="-122"/>
              </a:rPr>
              <a:t>光电探测总结</a:t>
            </a:r>
          </a:p>
        </p:txBody>
      </p:sp>
      <p:grpSp>
        <p:nvGrpSpPr>
          <p:cNvPr id="61443" name="Group 3"/>
          <p:cNvGrpSpPr>
            <a:grpSpLocks/>
          </p:cNvGrpSpPr>
          <p:nvPr/>
        </p:nvGrpSpPr>
        <p:grpSpPr bwMode="auto">
          <a:xfrm>
            <a:off x="381000" y="1066800"/>
            <a:ext cx="7981950" cy="5624513"/>
            <a:chOff x="240" y="672"/>
            <a:chExt cx="5028" cy="3543"/>
          </a:xfrm>
        </p:grpSpPr>
        <p:sp>
          <p:nvSpPr>
            <p:cNvPr id="61444" name="Text Box 4"/>
            <p:cNvSpPr txBox="1">
              <a:spLocks noChangeArrowheads="1"/>
            </p:cNvSpPr>
            <p:nvPr/>
          </p:nvSpPr>
          <p:spPr bwMode="auto">
            <a:xfrm>
              <a:off x="240" y="1872"/>
              <a:ext cx="630" cy="6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r>
                <a:rPr lang="zh-CN" altLang="en-US" sz="3200" b="1">
                  <a:latin typeface="Arial" panose="020B0604020202020204" pitchFamily="34" charset="0"/>
                  <a:ea typeface="楷体_GB2312" pitchFamily="49" charset="-122"/>
                </a:rPr>
                <a:t>物理</a:t>
              </a:r>
            </a:p>
            <a:p>
              <a:pPr algn="ctr" eaLnBrk="1" hangingPunct="1">
                <a:spcBef>
                  <a:spcPct val="0"/>
                </a:spcBef>
                <a:buClrTx/>
                <a:buFontTx/>
                <a:buNone/>
              </a:pPr>
              <a:r>
                <a:rPr lang="zh-CN" altLang="en-US" sz="3200" b="1">
                  <a:latin typeface="Arial" panose="020B0604020202020204" pitchFamily="34" charset="0"/>
                  <a:ea typeface="楷体_GB2312" pitchFamily="49" charset="-122"/>
                </a:rPr>
                <a:t>机制</a:t>
              </a:r>
            </a:p>
          </p:txBody>
        </p:sp>
        <p:sp>
          <p:nvSpPr>
            <p:cNvPr id="61445" name="AutoShape 5"/>
            <p:cNvSpPr>
              <a:spLocks/>
            </p:cNvSpPr>
            <p:nvPr/>
          </p:nvSpPr>
          <p:spPr bwMode="auto">
            <a:xfrm>
              <a:off x="939" y="1296"/>
              <a:ext cx="144" cy="1920"/>
            </a:xfrm>
            <a:prstGeom prst="leftBrace">
              <a:avLst>
                <a:gd name="adj1" fmla="val 111111"/>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61446" name="Text Box 6"/>
            <p:cNvSpPr txBox="1">
              <a:spLocks noChangeArrowheads="1"/>
            </p:cNvSpPr>
            <p:nvPr/>
          </p:nvSpPr>
          <p:spPr bwMode="auto">
            <a:xfrm>
              <a:off x="1075" y="3033"/>
              <a:ext cx="1016"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r>
                <a:rPr lang="zh-CN" altLang="en-US" b="1">
                  <a:solidFill>
                    <a:schemeClr val="accent1"/>
                  </a:solidFill>
                  <a:latin typeface="Arial" panose="020B0604020202020204" pitchFamily="34" charset="0"/>
                  <a:ea typeface="楷体_GB2312" pitchFamily="49" charset="-122"/>
                </a:rPr>
                <a:t>光热效应</a:t>
              </a:r>
            </a:p>
          </p:txBody>
        </p:sp>
        <p:sp>
          <p:nvSpPr>
            <p:cNvPr id="61447" name="Text Box 7"/>
            <p:cNvSpPr txBox="1">
              <a:spLocks noChangeArrowheads="1"/>
            </p:cNvSpPr>
            <p:nvPr/>
          </p:nvSpPr>
          <p:spPr bwMode="auto">
            <a:xfrm>
              <a:off x="1075" y="1104"/>
              <a:ext cx="1016"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r>
                <a:rPr lang="zh-CN" altLang="en-US" b="1">
                  <a:solidFill>
                    <a:schemeClr val="accent1"/>
                  </a:solidFill>
                  <a:latin typeface="Arial" panose="020B0604020202020204" pitchFamily="34" charset="0"/>
                  <a:ea typeface="楷体_GB2312" pitchFamily="49" charset="-122"/>
                </a:rPr>
                <a:t>光电效应</a:t>
              </a:r>
            </a:p>
          </p:txBody>
        </p:sp>
        <p:sp>
          <p:nvSpPr>
            <p:cNvPr id="61448" name="AutoShape 8"/>
            <p:cNvSpPr>
              <a:spLocks/>
            </p:cNvSpPr>
            <p:nvPr/>
          </p:nvSpPr>
          <p:spPr bwMode="auto">
            <a:xfrm>
              <a:off x="2139" y="816"/>
              <a:ext cx="144" cy="912"/>
            </a:xfrm>
            <a:prstGeom prst="leftBrace">
              <a:avLst>
                <a:gd name="adj1" fmla="val 52778"/>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61449" name="Text Box 9"/>
            <p:cNvSpPr txBox="1">
              <a:spLocks noChangeArrowheads="1"/>
            </p:cNvSpPr>
            <p:nvPr/>
          </p:nvSpPr>
          <p:spPr bwMode="auto">
            <a:xfrm>
              <a:off x="2283" y="1512"/>
              <a:ext cx="1241"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r>
                <a:rPr lang="zh-CN" altLang="en-US" b="1">
                  <a:solidFill>
                    <a:srgbClr val="FF0000"/>
                  </a:solidFill>
                  <a:latin typeface="Arial" panose="020B0604020202020204" pitchFamily="34" charset="0"/>
                  <a:ea typeface="楷体_GB2312" pitchFamily="49" charset="-122"/>
                </a:rPr>
                <a:t>内光电效应</a:t>
              </a:r>
            </a:p>
          </p:txBody>
        </p:sp>
        <p:sp>
          <p:nvSpPr>
            <p:cNvPr id="61450" name="Text Box 10"/>
            <p:cNvSpPr txBox="1">
              <a:spLocks noChangeArrowheads="1"/>
            </p:cNvSpPr>
            <p:nvPr/>
          </p:nvSpPr>
          <p:spPr bwMode="auto">
            <a:xfrm>
              <a:off x="2283" y="672"/>
              <a:ext cx="1241"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r>
                <a:rPr lang="zh-CN" altLang="en-US" b="1">
                  <a:solidFill>
                    <a:srgbClr val="FF0000"/>
                  </a:solidFill>
                  <a:latin typeface="Arial" panose="020B0604020202020204" pitchFamily="34" charset="0"/>
                  <a:ea typeface="楷体_GB2312" pitchFamily="49" charset="-122"/>
                </a:rPr>
                <a:t>外光电效应</a:t>
              </a:r>
            </a:p>
          </p:txBody>
        </p:sp>
        <p:sp>
          <p:nvSpPr>
            <p:cNvPr id="61451" name="AutoShape 11"/>
            <p:cNvSpPr>
              <a:spLocks/>
            </p:cNvSpPr>
            <p:nvPr/>
          </p:nvSpPr>
          <p:spPr bwMode="auto">
            <a:xfrm>
              <a:off x="3483" y="1167"/>
              <a:ext cx="48" cy="1104"/>
            </a:xfrm>
            <a:prstGeom prst="leftBrace">
              <a:avLst>
                <a:gd name="adj1" fmla="val 191667"/>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61452" name="Text Box 12"/>
            <p:cNvSpPr txBox="1">
              <a:spLocks noChangeArrowheads="1"/>
            </p:cNvSpPr>
            <p:nvPr/>
          </p:nvSpPr>
          <p:spPr bwMode="auto">
            <a:xfrm>
              <a:off x="3578" y="1953"/>
              <a:ext cx="1016"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r>
                <a:rPr lang="zh-CN" altLang="en-US" b="1">
                  <a:solidFill>
                    <a:srgbClr val="FF0000"/>
                  </a:solidFill>
                  <a:latin typeface="Arial" panose="020B0604020202020204" pitchFamily="34" charset="0"/>
                  <a:ea typeface="楷体_GB2312" pitchFamily="49" charset="-122"/>
                </a:rPr>
                <a:t>光伏效应</a:t>
              </a:r>
            </a:p>
          </p:txBody>
        </p:sp>
        <p:sp>
          <p:nvSpPr>
            <p:cNvPr id="61453" name="Text Box 13"/>
            <p:cNvSpPr txBox="1">
              <a:spLocks noChangeArrowheads="1"/>
            </p:cNvSpPr>
            <p:nvPr/>
          </p:nvSpPr>
          <p:spPr bwMode="auto">
            <a:xfrm>
              <a:off x="3514" y="1056"/>
              <a:ext cx="1241"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r>
                <a:rPr lang="zh-CN" altLang="en-US" b="1">
                  <a:solidFill>
                    <a:srgbClr val="FF0000"/>
                  </a:solidFill>
                  <a:latin typeface="Arial" panose="020B0604020202020204" pitchFamily="34" charset="0"/>
                  <a:ea typeface="楷体_GB2312" pitchFamily="49" charset="-122"/>
                </a:rPr>
                <a:t>光电导效应</a:t>
              </a:r>
            </a:p>
          </p:txBody>
        </p:sp>
        <p:sp>
          <p:nvSpPr>
            <p:cNvPr id="61454" name="Text Box 14"/>
            <p:cNvSpPr txBox="1">
              <a:spLocks noChangeArrowheads="1"/>
            </p:cNvSpPr>
            <p:nvPr/>
          </p:nvSpPr>
          <p:spPr bwMode="auto">
            <a:xfrm>
              <a:off x="3802" y="1353"/>
              <a:ext cx="1466" cy="5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lang="zh-CN" altLang="en-US" b="1">
                  <a:solidFill>
                    <a:srgbClr val="9933FF"/>
                  </a:solidFill>
                  <a:latin typeface="Arial" panose="020B0604020202020204" pitchFamily="34" charset="0"/>
                  <a:ea typeface="楷体_GB2312" pitchFamily="49" charset="-122"/>
                </a:rPr>
                <a:t>光敏电阻</a:t>
              </a:r>
            </a:p>
            <a:p>
              <a:pPr eaLnBrk="1" hangingPunct="1">
                <a:spcBef>
                  <a:spcPct val="0"/>
                </a:spcBef>
                <a:buClrTx/>
                <a:buFontTx/>
                <a:buNone/>
              </a:pPr>
              <a:r>
                <a:rPr lang="zh-CN" altLang="en-US" b="1">
                  <a:solidFill>
                    <a:srgbClr val="9933FF"/>
                  </a:solidFill>
                  <a:latin typeface="Arial" panose="020B0604020202020204" pitchFamily="34" charset="0"/>
                  <a:ea typeface="楷体_GB2312" pitchFamily="49" charset="-122"/>
                </a:rPr>
                <a:t>光电导摄像管</a:t>
              </a:r>
            </a:p>
          </p:txBody>
        </p:sp>
        <p:sp>
          <p:nvSpPr>
            <p:cNvPr id="61455" name="Text Box 15"/>
            <p:cNvSpPr txBox="1">
              <a:spLocks noChangeArrowheads="1"/>
            </p:cNvSpPr>
            <p:nvPr/>
          </p:nvSpPr>
          <p:spPr bwMode="auto">
            <a:xfrm>
              <a:off x="3778" y="672"/>
              <a:ext cx="1241"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r>
                <a:rPr lang="zh-CN" altLang="en-US" b="1">
                  <a:solidFill>
                    <a:srgbClr val="9933FF"/>
                  </a:solidFill>
                  <a:latin typeface="Arial" panose="020B0604020202020204" pitchFamily="34" charset="0"/>
                  <a:ea typeface="楷体_GB2312" pitchFamily="49" charset="-122"/>
                </a:rPr>
                <a:t>光电倍增管</a:t>
              </a:r>
            </a:p>
          </p:txBody>
        </p:sp>
        <p:sp>
          <p:nvSpPr>
            <p:cNvPr id="61456" name="Text Box 16"/>
            <p:cNvSpPr txBox="1">
              <a:spLocks noChangeArrowheads="1"/>
            </p:cNvSpPr>
            <p:nvPr/>
          </p:nvSpPr>
          <p:spPr bwMode="auto">
            <a:xfrm>
              <a:off x="3802" y="2208"/>
              <a:ext cx="1241" cy="5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lang="zh-CN" altLang="en-US" b="1">
                  <a:solidFill>
                    <a:srgbClr val="9933FF"/>
                  </a:solidFill>
                  <a:latin typeface="Arial" panose="020B0604020202020204" pitchFamily="34" charset="0"/>
                  <a:ea typeface="楷体_GB2312" pitchFamily="49" charset="-122"/>
                </a:rPr>
                <a:t>光电池</a:t>
              </a:r>
            </a:p>
            <a:p>
              <a:pPr eaLnBrk="1" hangingPunct="1">
                <a:spcBef>
                  <a:spcPct val="0"/>
                </a:spcBef>
                <a:buClrTx/>
                <a:buFontTx/>
                <a:buNone/>
              </a:pPr>
              <a:r>
                <a:rPr lang="zh-CN" altLang="en-US" b="1">
                  <a:solidFill>
                    <a:srgbClr val="9933FF"/>
                  </a:solidFill>
                  <a:latin typeface="Arial" panose="020B0604020202020204" pitchFamily="34" charset="0"/>
                  <a:ea typeface="楷体_GB2312" pitchFamily="49" charset="-122"/>
                </a:rPr>
                <a:t>光敏二极管</a:t>
              </a:r>
            </a:p>
          </p:txBody>
        </p:sp>
        <p:sp>
          <p:nvSpPr>
            <p:cNvPr id="61457" name="AutoShape 17"/>
            <p:cNvSpPr>
              <a:spLocks noChangeArrowheads="1"/>
            </p:cNvSpPr>
            <p:nvPr/>
          </p:nvSpPr>
          <p:spPr bwMode="auto">
            <a:xfrm>
              <a:off x="3515" y="792"/>
              <a:ext cx="288" cy="96"/>
            </a:xfrm>
            <a:prstGeom prst="rightArrow">
              <a:avLst>
                <a:gd name="adj1" fmla="val 50000"/>
                <a:gd name="adj2" fmla="val 75000"/>
              </a:avLst>
            </a:prstGeom>
            <a:solidFill>
              <a:schemeClr val="accent1"/>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61458" name="Text Box 18"/>
            <p:cNvSpPr txBox="1">
              <a:spLocks noChangeArrowheads="1"/>
            </p:cNvSpPr>
            <p:nvPr/>
          </p:nvSpPr>
          <p:spPr bwMode="auto">
            <a:xfrm>
              <a:off x="2290" y="3081"/>
              <a:ext cx="1241"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r>
                <a:rPr lang="zh-CN" altLang="en-US" b="1">
                  <a:solidFill>
                    <a:srgbClr val="FF0000"/>
                  </a:solidFill>
                  <a:latin typeface="Arial" panose="020B0604020202020204" pitchFamily="34" charset="0"/>
                  <a:ea typeface="楷体_GB2312" pitchFamily="49" charset="-122"/>
                </a:rPr>
                <a:t>温差电效应</a:t>
              </a:r>
            </a:p>
          </p:txBody>
        </p:sp>
        <p:sp>
          <p:nvSpPr>
            <p:cNvPr id="61459" name="Text Box 19"/>
            <p:cNvSpPr txBox="1">
              <a:spLocks noChangeArrowheads="1"/>
            </p:cNvSpPr>
            <p:nvPr/>
          </p:nvSpPr>
          <p:spPr bwMode="auto">
            <a:xfrm>
              <a:off x="2290" y="2496"/>
              <a:ext cx="1241"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r>
                <a:rPr lang="zh-CN" altLang="en-US" b="1">
                  <a:solidFill>
                    <a:srgbClr val="FF0000"/>
                  </a:solidFill>
                  <a:latin typeface="Arial" panose="020B0604020202020204" pitchFamily="34" charset="0"/>
                  <a:ea typeface="楷体_GB2312" pitchFamily="49" charset="-122"/>
                </a:rPr>
                <a:t>辐射热效应</a:t>
              </a:r>
            </a:p>
          </p:txBody>
        </p:sp>
        <p:sp>
          <p:nvSpPr>
            <p:cNvPr id="61460" name="Text Box 20"/>
            <p:cNvSpPr txBox="1">
              <a:spLocks noChangeArrowheads="1"/>
            </p:cNvSpPr>
            <p:nvPr/>
          </p:nvSpPr>
          <p:spPr bwMode="auto">
            <a:xfrm>
              <a:off x="2290" y="3609"/>
              <a:ext cx="1241"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r>
                <a:rPr lang="zh-CN" altLang="en-US" b="1">
                  <a:solidFill>
                    <a:srgbClr val="FF0000"/>
                  </a:solidFill>
                  <a:latin typeface="Arial" panose="020B0604020202020204" pitchFamily="34" charset="0"/>
                  <a:ea typeface="楷体_GB2312" pitchFamily="49" charset="-122"/>
                </a:rPr>
                <a:t>热释电效应</a:t>
              </a:r>
            </a:p>
          </p:txBody>
        </p:sp>
        <p:sp>
          <p:nvSpPr>
            <p:cNvPr id="61461" name="AutoShape 21"/>
            <p:cNvSpPr>
              <a:spLocks/>
            </p:cNvSpPr>
            <p:nvPr/>
          </p:nvSpPr>
          <p:spPr bwMode="auto">
            <a:xfrm>
              <a:off x="2091" y="2592"/>
              <a:ext cx="192" cy="1248"/>
            </a:xfrm>
            <a:prstGeom prst="leftBrace">
              <a:avLst>
                <a:gd name="adj1" fmla="val 54167"/>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61462" name="Text Box 22"/>
            <p:cNvSpPr txBox="1">
              <a:spLocks noChangeArrowheads="1"/>
            </p:cNvSpPr>
            <p:nvPr/>
          </p:nvSpPr>
          <p:spPr bwMode="auto">
            <a:xfrm>
              <a:off x="2571" y="2793"/>
              <a:ext cx="1016"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r>
                <a:rPr lang="zh-CN" altLang="en-US" b="1">
                  <a:solidFill>
                    <a:srgbClr val="9933FF"/>
                  </a:solidFill>
                  <a:latin typeface="Arial" panose="020B0604020202020204" pitchFamily="34" charset="0"/>
                  <a:ea typeface="楷体_GB2312" pitchFamily="49" charset="-122"/>
                </a:rPr>
                <a:t>热敏电阻</a:t>
              </a:r>
            </a:p>
          </p:txBody>
        </p:sp>
        <p:sp>
          <p:nvSpPr>
            <p:cNvPr id="61463" name="Text Box 23"/>
            <p:cNvSpPr txBox="1">
              <a:spLocks noChangeArrowheads="1"/>
            </p:cNvSpPr>
            <p:nvPr/>
          </p:nvSpPr>
          <p:spPr bwMode="auto">
            <a:xfrm>
              <a:off x="2608" y="3321"/>
              <a:ext cx="1691"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r>
                <a:rPr lang="zh-CN" altLang="en-US" b="1">
                  <a:solidFill>
                    <a:srgbClr val="9933FF"/>
                  </a:solidFill>
                  <a:latin typeface="Arial" panose="020B0604020202020204" pitchFamily="34" charset="0"/>
                  <a:ea typeface="楷体_GB2312" pitchFamily="49" charset="-122"/>
                </a:rPr>
                <a:t>热电偶和热电堆</a:t>
              </a:r>
            </a:p>
          </p:txBody>
        </p:sp>
        <p:sp>
          <p:nvSpPr>
            <p:cNvPr id="61464" name="Text Box 24"/>
            <p:cNvSpPr txBox="1">
              <a:spLocks noChangeArrowheads="1"/>
            </p:cNvSpPr>
            <p:nvPr/>
          </p:nvSpPr>
          <p:spPr bwMode="auto">
            <a:xfrm>
              <a:off x="2641" y="3888"/>
              <a:ext cx="1466"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r>
                <a:rPr lang="zh-CN" altLang="en-US" b="1">
                  <a:solidFill>
                    <a:srgbClr val="9933FF"/>
                  </a:solidFill>
                  <a:latin typeface="Arial" panose="020B0604020202020204" pitchFamily="34" charset="0"/>
                  <a:ea typeface="楷体_GB2312" pitchFamily="49" charset="-122"/>
                </a:rPr>
                <a:t>热释电探测器</a:t>
              </a:r>
            </a:p>
          </p:txBody>
        </p:sp>
      </p:grpSp>
    </p:spTree>
    <p:extLst>
      <p:ext uri="{BB962C8B-B14F-4D97-AF65-F5344CB8AC3E}">
        <p14:creationId xmlns:p14="http://schemas.microsoft.com/office/powerpoint/2010/main" val="3014586143"/>
      </p:ext>
    </p:extLst>
  </p:cSld>
  <p:clrMapOvr>
    <a:masterClrMapping/>
  </p:clrMapOvr>
  <p:transition>
    <p:blinds dir="vert"/>
  </p:transition>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a:noFill/>
        </p:spPr>
        <p:txBody>
          <a:bodyPr/>
          <a:lstStyle/>
          <a:p>
            <a:pPr eaLnBrk="1" hangingPunct="1"/>
            <a:r>
              <a:rPr lang="zh-CN" altLang="en-US" sz="2400" smtClean="0">
                <a:ea typeface="宋体" panose="02010600030101010101" pitchFamily="2" charset="-122"/>
              </a:rPr>
              <a:t>光电探测总结</a:t>
            </a:r>
          </a:p>
        </p:txBody>
      </p:sp>
      <p:grpSp>
        <p:nvGrpSpPr>
          <p:cNvPr id="62467" name="Group 3"/>
          <p:cNvGrpSpPr>
            <a:grpSpLocks/>
          </p:cNvGrpSpPr>
          <p:nvPr/>
        </p:nvGrpSpPr>
        <p:grpSpPr bwMode="auto">
          <a:xfrm>
            <a:off x="736600" y="2847975"/>
            <a:ext cx="8102600" cy="1038225"/>
            <a:chOff x="464" y="1593"/>
            <a:chExt cx="5104" cy="654"/>
          </a:xfrm>
        </p:grpSpPr>
        <p:sp>
          <p:nvSpPr>
            <p:cNvPr id="62471" name="Text Box 4"/>
            <p:cNvSpPr txBox="1">
              <a:spLocks noChangeArrowheads="1"/>
            </p:cNvSpPr>
            <p:nvPr/>
          </p:nvSpPr>
          <p:spPr bwMode="auto">
            <a:xfrm>
              <a:off x="464" y="1593"/>
              <a:ext cx="2141"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r>
                <a:rPr lang="zh-CN" altLang="en-US" b="1">
                  <a:solidFill>
                    <a:schemeClr val="accent1"/>
                  </a:solidFill>
                  <a:latin typeface="Arial" panose="020B0604020202020204" pitchFamily="34" charset="0"/>
                  <a:ea typeface="楷体_GB2312" pitchFamily="49" charset="-122"/>
                </a:rPr>
                <a:t>光电探测器的噪声：</a:t>
              </a:r>
            </a:p>
          </p:txBody>
        </p:sp>
        <p:sp>
          <p:nvSpPr>
            <p:cNvPr id="62472" name="Text Box 5"/>
            <p:cNvSpPr txBox="1">
              <a:spLocks noChangeArrowheads="1"/>
            </p:cNvSpPr>
            <p:nvPr/>
          </p:nvSpPr>
          <p:spPr bwMode="auto">
            <a:xfrm>
              <a:off x="4227" y="1920"/>
              <a:ext cx="1241"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r>
                <a:rPr lang="zh-CN" altLang="en-US" b="1">
                  <a:solidFill>
                    <a:srgbClr val="FF0000"/>
                  </a:solidFill>
                  <a:latin typeface="Arial" panose="020B0604020202020204" pitchFamily="34" charset="0"/>
                  <a:ea typeface="楷体_GB2312" pitchFamily="49" charset="-122"/>
                </a:rPr>
                <a:t>温度噪声。</a:t>
              </a:r>
              <a:endParaRPr lang="en-US" altLang="zh-CN" b="1">
                <a:solidFill>
                  <a:srgbClr val="FF0000"/>
                </a:solidFill>
                <a:latin typeface="Arial" panose="020B0604020202020204" pitchFamily="34" charset="0"/>
                <a:ea typeface="楷体_GB2312" pitchFamily="49" charset="-122"/>
              </a:endParaRPr>
            </a:p>
          </p:txBody>
        </p:sp>
        <p:sp>
          <p:nvSpPr>
            <p:cNvPr id="62473" name="Text Box 6"/>
            <p:cNvSpPr txBox="1">
              <a:spLocks noChangeArrowheads="1"/>
            </p:cNvSpPr>
            <p:nvPr/>
          </p:nvSpPr>
          <p:spPr bwMode="auto">
            <a:xfrm>
              <a:off x="2531" y="1593"/>
              <a:ext cx="1241"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r>
                <a:rPr lang="zh-CN" altLang="en-US" b="1">
                  <a:solidFill>
                    <a:srgbClr val="FF0000"/>
                  </a:solidFill>
                  <a:latin typeface="Arial" panose="020B0604020202020204" pitchFamily="34" charset="0"/>
                  <a:ea typeface="楷体_GB2312" pitchFamily="49" charset="-122"/>
                </a:rPr>
                <a:t>散粒噪声，</a:t>
              </a:r>
            </a:p>
          </p:txBody>
        </p:sp>
        <p:sp>
          <p:nvSpPr>
            <p:cNvPr id="62474" name="Text Box 7"/>
            <p:cNvSpPr txBox="1">
              <a:spLocks noChangeArrowheads="1"/>
            </p:cNvSpPr>
            <p:nvPr/>
          </p:nvSpPr>
          <p:spPr bwMode="auto">
            <a:xfrm>
              <a:off x="3595" y="1593"/>
              <a:ext cx="1016"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r>
                <a:rPr lang="zh-CN" altLang="en-US" b="1">
                  <a:solidFill>
                    <a:srgbClr val="FF0000"/>
                  </a:solidFill>
                  <a:latin typeface="Arial" panose="020B0604020202020204" pitchFamily="34" charset="0"/>
                  <a:ea typeface="楷体_GB2312" pitchFamily="49" charset="-122"/>
                </a:rPr>
                <a:t>热噪声，</a:t>
              </a:r>
            </a:p>
          </p:txBody>
        </p:sp>
        <p:sp>
          <p:nvSpPr>
            <p:cNvPr id="62475" name="Text Box 8"/>
            <p:cNvSpPr txBox="1">
              <a:spLocks noChangeArrowheads="1"/>
            </p:cNvSpPr>
            <p:nvPr/>
          </p:nvSpPr>
          <p:spPr bwMode="auto">
            <a:xfrm>
              <a:off x="4515" y="1593"/>
              <a:ext cx="1053"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r>
                <a:rPr lang="en-US" altLang="zh-CN" b="1">
                  <a:solidFill>
                    <a:srgbClr val="FF0000"/>
                  </a:solidFill>
                  <a:latin typeface="Arial" panose="020B0604020202020204" pitchFamily="34" charset="0"/>
                  <a:ea typeface="楷体_GB2312" pitchFamily="49" charset="-122"/>
                </a:rPr>
                <a:t>1/f</a:t>
              </a:r>
              <a:r>
                <a:rPr lang="zh-CN" altLang="en-US" b="1">
                  <a:solidFill>
                    <a:srgbClr val="FF0000"/>
                  </a:solidFill>
                  <a:latin typeface="Arial" panose="020B0604020202020204" pitchFamily="34" charset="0"/>
                  <a:ea typeface="楷体_GB2312" pitchFamily="49" charset="-122"/>
                </a:rPr>
                <a:t>噪声，</a:t>
              </a:r>
            </a:p>
          </p:txBody>
        </p:sp>
        <p:sp>
          <p:nvSpPr>
            <p:cNvPr id="62476" name="Text Box 9"/>
            <p:cNvSpPr txBox="1">
              <a:spLocks noChangeArrowheads="1"/>
            </p:cNvSpPr>
            <p:nvPr/>
          </p:nvSpPr>
          <p:spPr bwMode="auto">
            <a:xfrm>
              <a:off x="2643" y="1920"/>
              <a:ext cx="1766"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r>
                <a:rPr lang="zh-CN" altLang="en-US" b="1">
                  <a:solidFill>
                    <a:srgbClr val="FF0000"/>
                  </a:solidFill>
                  <a:latin typeface="Arial" panose="020B0604020202020204" pitchFamily="34" charset="0"/>
                  <a:ea typeface="楷体_GB2312" pitchFamily="49" charset="-122"/>
                </a:rPr>
                <a:t>产生</a:t>
              </a:r>
              <a:r>
                <a:rPr lang="en-US" altLang="zh-CN" b="1">
                  <a:solidFill>
                    <a:srgbClr val="FF0000"/>
                  </a:solidFill>
                  <a:latin typeface="Arial" panose="020B0604020202020204" pitchFamily="34" charset="0"/>
                  <a:ea typeface="楷体_GB2312" pitchFamily="49" charset="-122"/>
                </a:rPr>
                <a:t>-</a:t>
              </a:r>
              <a:r>
                <a:rPr lang="zh-CN" altLang="en-US" b="1">
                  <a:solidFill>
                    <a:srgbClr val="FF0000"/>
                  </a:solidFill>
                  <a:latin typeface="Arial" panose="020B0604020202020204" pitchFamily="34" charset="0"/>
                  <a:ea typeface="楷体_GB2312" pitchFamily="49" charset="-122"/>
                </a:rPr>
                <a:t>复合噪声，</a:t>
              </a:r>
            </a:p>
          </p:txBody>
        </p:sp>
      </p:grpSp>
      <p:sp>
        <p:nvSpPr>
          <p:cNvPr id="62468" name="Text Box 10"/>
          <p:cNvSpPr txBox="1">
            <a:spLocks noChangeArrowheads="1"/>
          </p:cNvSpPr>
          <p:nvPr/>
        </p:nvSpPr>
        <p:spPr bwMode="auto">
          <a:xfrm>
            <a:off x="0" y="4235450"/>
            <a:ext cx="8915400"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r>
              <a:rPr lang="zh-CN" altLang="en-US" b="1">
                <a:solidFill>
                  <a:schemeClr val="accent1"/>
                </a:solidFill>
                <a:latin typeface="Arial" panose="020B0604020202020204" pitchFamily="34" charset="0"/>
                <a:ea typeface="楷体_GB2312" pitchFamily="49" charset="-122"/>
              </a:rPr>
              <a:t>光电探测器的特性指标：</a:t>
            </a:r>
            <a:r>
              <a:rPr lang="zh-CN" altLang="en-US" b="1">
                <a:solidFill>
                  <a:srgbClr val="FF0000"/>
                </a:solidFill>
                <a:latin typeface="Arial" panose="020B0604020202020204" pitchFamily="34" charset="0"/>
                <a:ea typeface="楷体_GB2312" pitchFamily="49" charset="-122"/>
              </a:rPr>
              <a:t>响应度，通量阈，等效噪声功</a:t>
            </a:r>
          </a:p>
          <a:p>
            <a:pPr algn="ctr" eaLnBrk="1" hangingPunct="1">
              <a:spcBef>
                <a:spcPct val="0"/>
              </a:spcBef>
              <a:buClrTx/>
              <a:buFontTx/>
              <a:buNone/>
            </a:pPr>
            <a:r>
              <a:rPr lang="zh-CN" altLang="en-US" b="1">
                <a:solidFill>
                  <a:srgbClr val="FF0000"/>
                </a:solidFill>
                <a:latin typeface="Arial" panose="020B0604020202020204" pitchFamily="34" charset="0"/>
                <a:ea typeface="楷体_GB2312" pitchFamily="49" charset="-122"/>
              </a:rPr>
              <a:t>                                    率，探测系数，量子效率。</a:t>
            </a:r>
          </a:p>
        </p:txBody>
      </p:sp>
      <p:sp>
        <p:nvSpPr>
          <p:cNvPr id="62469" name="Rectangle 11"/>
          <p:cNvSpPr>
            <a:spLocks noChangeArrowheads="1"/>
          </p:cNvSpPr>
          <p:nvPr/>
        </p:nvSpPr>
        <p:spPr bwMode="auto">
          <a:xfrm>
            <a:off x="1066800" y="5530850"/>
            <a:ext cx="7543800"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r>
              <a:rPr lang="zh-CN" altLang="en-US" b="1">
                <a:solidFill>
                  <a:schemeClr val="accent1"/>
                </a:solidFill>
                <a:latin typeface="楷体_GB2312" pitchFamily="49" charset="-122"/>
                <a:ea typeface="楷体_GB2312" pitchFamily="49" charset="-122"/>
              </a:rPr>
              <a:t>扩展：</a:t>
            </a:r>
            <a:r>
              <a:rPr lang="en-US" altLang="zh-CN" b="1">
                <a:solidFill>
                  <a:srgbClr val="FF0000"/>
                </a:solidFill>
                <a:latin typeface="楷体_GB2312" pitchFamily="49" charset="-122"/>
                <a:ea typeface="楷体_GB2312" pitchFamily="49" charset="-122"/>
              </a:rPr>
              <a:t>PIN</a:t>
            </a:r>
            <a:r>
              <a:rPr lang="zh-CN" altLang="en-US" b="1">
                <a:solidFill>
                  <a:srgbClr val="FF0000"/>
                </a:solidFill>
                <a:latin typeface="楷体_GB2312" pitchFamily="49" charset="-122"/>
                <a:ea typeface="楷体_GB2312" pitchFamily="49" charset="-122"/>
              </a:rPr>
              <a:t>光敏二极管</a:t>
            </a:r>
            <a:r>
              <a:rPr lang="en-US" altLang="zh-CN" b="1">
                <a:solidFill>
                  <a:srgbClr val="FF0000"/>
                </a:solidFill>
                <a:latin typeface="楷体_GB2312" pitchFamily="49" charset="-122"/>
                <a:ea typeface="楷体_GB2312" pitchFamily="49" charset="-122"/>
              </a:rPr>
              <a:t>,</a:t>
            </a:r>
            <a:r>
              <a:rPr lang="zh-CN" altLang="en-US" b="1">
                <a:solidFill>
                  <a:srgbClr val="FF0000"/>
                </a:solidFill>
                <a:latin typeface="楷体_GB2312" pitchFamily="49" charset="-122"/>
                <a:ea typeface="楷体_GB2312" pitchFamily="49" charset="-122"/>
              </a:rPr>
              <a:t>光敏三极管，</a:t>
            </a:r>
          </a:p>
          <a:p>
            <a:pPr algn="ctr" eaLnBrk="1" hangingPunct="1">
              <a:spcBef>
                <a:spcPct val="0"/>
              </a:spcBef>
              <a:buClrTx/>
              <a:buFontTx/>
              <a:buNone/>
            </a:pPr>
            <a:r>
              <a:rPr lang="zh-CN" altLang="en-US" b="1">
                <a:solidFill>
                  <a:srgbClr val="FF0000"/>
                </a:solidFill>
                <a:latin typeface="楷体_GB2312" pitchFamily="49" charset="-122"/>
                <a:ea typeface="楷体_GB2312" pitchFamily="49" charset="-122"/>
              </a:rPr>
              <a:t>          象限探测器，锁相放大，光子计数。</a:t>
            </a:r>
          </a:p>
        </p:txBody>
      </p:sp>
      <p:sp>
        <p:nvSpPr>
          <p:cNvPr id="62470" name="Text Box 12"/>
          <p:cNvSpPr txBox="1">
            <a:spLocks noChangeArrowheads="1"/>
          </p:cNvSpPr>
          <p:nvPr/>
        </p:nvSpPr>
        <p:spPr bwMode="auto">
          <a:xfrm>
            <a:off x="304800" y="1568450"/>
            <a:ext cx="8305800"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r>
              <a:rPr lang="zh-CN" altLang="en-US" b="1">
                <a:solidFill>
                  <a:schemeClr val="accent1"/>
                </a:solidFill>
                <a:latin typeface="Arial" panose="020B0604020202020204" pitchFamily="34" charset="0"/>
                <a:ea typeface="楷体_GB2312" pitchFamily="49" charset="-122"/>
              </a:rPr>
              <a:t>光电集成器件：</a:t>
            </a:r>
            <a:r>
              <a:rPr lang="zh-CN" altLang="en-US" b="1">
                <a:solidFill>
                  <a:srgbClr val="FF0000"/>
                </a:solidFill>
                <a:latin typeface="Arial" panose="020B0604020202020204" pitchFamily="34" charset="0"/>
                <a:ea typeface="楷体_GB2312" pitchFamily="49" charset="-122"/>
              </a:rPr>
              <a:t>位置传感器（</a:t>
            </a:r>
            <a:r>
              <a:rPr lang="en-US" altLang="zh-CN" b="1">
                <a:solidFill>
                  <a:srgbClr val="FF0000"/>
                </a:solidFill>
                <a:latin typeface="Arial" panose="020B0604020202020204" pitchFamily="34" charset="0"/>
                <a:ea typeface="楷体_GB2312" pitchFamily="49" charset="-122"/>
              </a:rPr>
              <a:t>PSD</a:t>
            </a:r>
            <a:r>
              <a:rPr lang="zh-CN" altLang="en-US" b="1">
                <a:solidFill>
                  <a:srgbClr val="FF0000"/>
                </a:solidFill>
                <a:latin typeface="Arial" panose="020B0604020202020204" pitchFamily="34" charset="0"/>
                <a:ea typeface="楷体_GB2312" pitchFamily="49" charset="-122"/>
              </a:rPr>
              <a:t>）</a:t>
            </a:r>
            <a:r>
              <a:rPr lang="en-US" altLang="zh-CN" b="1">
                <a:solidFill>
                  <a:srgbClr val="FF0000"/>
                </a:solidFill>
                <a:latin typeface="Arial" panose="020B0604020202020204" pitchFamily="34" charset="0"/>
                <a:ea typeface="楷体_GB2312" pitchFamily="49" charset="-122"/>
              </a:rPr>
              <a:t>,</a:t>
            </a:r>
          </a:p>
          <a:p>
            <a:pPr algn="ctr" eaLnBrk="1" hangingPunct="1">
              <a:spcBef>
                <a:spcPct val="0"/>
              </a:spcBef>
              <a:buClrTx/>
              <a:buFontTx/>
              <a:buNone/>
            </a:pPr>
            <a:r>
              <a:rPr lang="zh-CN" altLang="en-US" b="1">
                <a:solidFill>
                  <a:srgbClr val="FF0000"/>
                </a:solidFill>
                <a:latin typeface="Arial" panose="020B0604020202020204" pitchFamily="34" charset="0"/>
                <a:ea typeface="楷体_GB2312" pitchFamily="49" charset="-122"/>
              </a:rPr>
              <a:t>                       电荷耦合器件</a:t>
            </a:r>
            <a:r>
              <a:rPr lang="en-US" altLang="zh-CN" b="1">
                <a:solidFill>
                  <a:srgbClr val="FF0000"/>
                </a:solidFill>
                <a:latin typeface="Arial" panose="020B0604020202020204" pitchFamily="34" charset="0"/>
                <a:ea typeface="楷体_GB2312" pitchFamily="49" charset="-122"/>
              </a:rPr>
              <a:t>(CCD).</a:t>
            </a:r>
          </a:p>
        </p:txBody>
      </p:sp>
    </p:spTree>
    <p:extLst>
      <p:ext uri="{BB962C8B-B14F-4D97-AF65-F5344CB8AC3E}">
        <p14:creationId xmlns:p14="http://schemas.microsoft.com/office/powerpoint/2010/main" val="1516285386"/>
      </p:ext>
    </p:extLst>
  </p:cSld>
  <p:clrMapOvr>
    <a:masterClrMapping/>
  </p:clrMapOvr>
  <p:transition>
    <p:blinds dir="vert"/>
  </p:transition>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6546" name="Rectangle 2"/>
          <p:cNvSpPr>
            <a:spLocks noGrp="1" noChangeArrowheads="1"/>
          </p:cNvSpPr>
          <p:nvPr>
            <p:ph type="title"/>
          </p:nvPr>
        </p:nvSpPr>
        <p:spPr/>
        <p:txBody>
          <a:bodyPr/>
          <a:lstStyle/>
          <a:p>
            <a:pPr eaLnBrk="1" hangingPunct="1">
              <a:defRPr/>
            </a:pPr>
            <a:r>
              <a:rPr lang="zh-CN" altLang="en-US" b="0" smtClean="0">
                <a:effectLst>
                  <a:outerShdw blurRad="38100" dist="38100" dir="2700000" algn="tl">
                    <a:srgbClr val="C0C0C0"/>
                  </a:outerShdw>
                </a:effectLst>
                <a:latin typeface="黑体" panose="02010609060101010101" pitchFamily="49" charset="-122"/>
                <a:ea typeface="黑体" panose="02010609060101010101" pitchFamily="49" charset="-122"/>
              </a:rPr>
              <a:t>各种光子探测器件的性能比较</a:t>
            </a:r>
          </a:p>
        </p:txBody>
      </p:sp>
      <p:sp>
        <p:nvSpPr>
          <p:cNvPr id="876547" name="Rectangle 3"/>
          <p:cNvSpPr>
            <a:spLocks noGrp="1" noChangeArrowheads="1"/>
          </p:cNvSpPr>
          <p:nvPr>
            <p:ph type="body" idx="1"/>
          </p:nvPr>
        </p:nvSpPr>
        <p:spPr>
          <a:xfrm>
            <a:off x="533400" y="2133600"/>
            <a:ext cx="8043863" cy="4310063"/>
          </a:xfrm>
        </p:spPr>
        <p:txBody>
          <a:bodyPr/>
          <a:lstStyle/>
          <a:p>
            <a:pPr eaLnBrk="1" hangingPunct="1">
              <a:lnSpc>
                <a:spcPct val="90000"/>
              </a:lnSpc>
            </a:pPr>
            <a:r>
              <a:rPr lang="zh-CN" altLang="en-US" b="1" smtClean="0">
                <a:solidFill>
                  <a:srgbClr val="6600FF"/>
                </a:solidFill>
                <a:latin typeface="楷体_GB2312" pitchFamily="49" charset="-122"/>
                <a:ea typeface="楷体_GB2312" pitchFamily="49" charset="-122"/>
              </a:rPr>
              <a:t>①在时间响应和频率特性，即动态特性方面：</a:t>
            </a:r>
          </a:p>
          <a:p>
            <a:pPr lvl="1" eaLnBrk="1" hangingPunct="1">
              <a:lnSpc>
                <a:spcPct val="90000"/>
              </a:lnSpc>
              <a:buFont typeface="Wingdings" panose="05000000000000000000" pitchFamily="2" charset="2"/>
              <a:buChar char="Ø"/>
            </a:pPr>
            <a:r>
              <a:rPr lang="zh-CN" altLang="en-US" b="1" smtClean="0">
                <a:solidFill>
                  <a:srgbClr val="990099"/>
                </a:solidFill>
                <a:latin typeface="楷体_GB2312" pitchFamily="49" charset="-122"/>
                <a:ea typeface="楷体_GB2312" pitchFamily="49" charset="-122"/>
              </a:rPr>
              <a:t>光电倍增管和光敏二极管较好；</a:t>
            </a:r>
          </a:p>
          <a:p>
            <a:pPr lvl="1" eaLnBrk="1" hangingPunct="1">
              <a:lnSpc>
                <a:spcPct val="90000"/>
              </a:lnSpc>
              <a:buFont typeface="Wingdings" panose="05000000000000000000" pitchFamily="2" charset="2"/>
              <a:buChar char="Ø"/>
            </a:pPr>
            <a:r>
              <a:rPr lang="en-US" altLang="zh-CN" b="1" smtClean="0">
                <a:solidFill>
                  <a:srgbClr val="990099"/>
                </a:solidFill>
                <a:latin typeface="楷体_GB2312" pitchFamily="49" charset="-122"/>
                <a:ea typeface="楷体_GB2312" pitchFamily="49" charset="-122"/>
              </a:rPr>
              <a:t>PIN</a:t>
            </a:r>
            <a:r>
              <a:rPr lang="zh-CN" altLang="en-US" b="1" smtClean="0">
                <a:solidFill>
                  <a:srgbClr val="990099"/>
                </a:solidFill>
                <a:latin typeface="楷体_GB2312" pitchFamily="49" charset="-122"/>
                <a:ea typeface="楷体_GB2312" pitchFamily="49" charset="-122"/>
              </a:rPr>
              <a:t>光敏二极管和雪崩光敏二极管最好。</a:t>
            </a:r>
          </a:p>
          <a:p>
            <a:pPr eaLnBrk="1" hangingPunct="1">
              <a:lnSpc>
                <a:spcPct val="90000"/>
              </a:lnSpc>
            </a:pPr>
            <a:endParaRPr lang="zh-CN" altLang="en-US" sz="3200" b="1" smtClean="0">
              <a:solidFill>
                <a:srgbClr val="6600FF"/>
              </a:solidFill>
              <a:latin typeface="楷体_GB2312" pitchFamily="49" charset="-122"/>
              <a:ea typeface="楷体_GB2312" pitchFamily="49" charset="-122"/>
            </a:endParaRPr>
          </a:p>
          <a:p>
            <a:pPr eaLnBrk="1" hangingPunct="1">
              <a:lnSpc>
                <a:spcPct val="90000"/>
              </a:lnSpc>
            </a:pPr>
            <a:r>
              <a:rPr lang="zh-CN" altLang="en-US" sz="3200" b="1" smtClean="0">
                <a:solidFill>
                  <a:srgbClr val="6600FF"/>
                </a:solidFill>
                <a:latin typeface="楷体_GB2312" pitchFamily="49" charset="-122"/>
                <a:ea typeface="楷体_GB2312" pitchFamily="49" charset="-122"/>
              </a:rPr>
              <a:t>②光电特性方面：</a:t>
            </a:r>
          </a:p>
          <a:p>
            <a:pPr lvl="1" eaLnBrk="1" hangingPunct="1">
              <a:lnSpc>
                <a:spcPct val="90000"/>
              </a:lnSpc>
              <a:buFont typeface="Wingdings" panose="05000000000000000000" pitchFamily="2" charset="2"/>
              <a:buChar char="Ø"/>
            </a:pPr>
            <a:r>
              <a:rPr lang="zh-CN" altLang="en-US" b="1" smtClean="0">
                <a:solidFill>
                  <a:srgbClr val="990099"/>
                </a:solidFill>
                <a:latin typeface="楷体_GB2312" pitchFamily="49" charset="-122"/>
                <a:ea typeface="楷体_GB2312" pitchFamily="49" charset="-122"/>
              </a:rPr>
              <a:t>光电倍增管、光敏二极管和光电池的线性都较好。</a:t>
            </a:r>
          </a:p>
        </p:txBody>
      </p:sp>
    </p:spTree>
    <p:extLst>
      <p:ext uri="{BB962C8B-B14F-4D97-AF65-F5344CB8AC3E}">
        <p14:creationId xmlns:p14="http://schemas.microsoft.com/office/powerpoint/2010/main" val="2489958048"/>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876547">
                                            <p:txEl>
                                              <p:pRg st="0" end="0"/>
                                            </p:txEl>
                                          </p:spTgt>
                                        </p:tgtEl>
                                        <p:attrNameLst>
                                          <p:attrName>style.visibility</p:attrName>
                                        </p:attrNameLst>
                                      </p:cBhvr>
                                      <p:to>
                                        <p:strVal val="visible"/>
                                      </p:to>
                                    </p:set>
                                    <p:animEffect transition="in" filter="blinds(horizontal)">
                                      <p:cBhvr>
                                        <p:cTn id="7" dur="500"/>
                                        <p:tgtEl>
                                          <p:spTgt spid="876547">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7" presetClass="entr" presetSubtype="0" fill="hold" nodeType="clickEffect">
                                  <p:stCondLst>
                                    <p:cond delay="0"/>
                                  </p:stCondLst>
                                  <p:iterate type="lt">
                                    <p:tmPct val="50000"/>
                                  </p:iterate>
                                  <p:childTnLst>
                                    <p:set>
                                      <p:cBhvr>
                                        <p:cTn id="11" dur="1" fill="hold">
                                          <p:stCondLst>
                                            <p:cond delay="0"/>
                                          </p:stCondLst>
                                        </p:cTn>
                                        <p:tgtEl>
                                          <p:spTgt spid="876547">
                                            <p:txEl>
                                              <p:pRg st="1" end="1"/>
                                            </p:txEl>
                                          </p:spTgt>
                                        </p:tgtEl>
                                        <p:attrNameLst>
                                          <p:attrName>style.visibility</p:attrName>
                                        </p:attrNameLst>
                                      </p:cBhvr>
                                      <p:to>
                                        <p:strVal val="visible"/>
                                      </p:to>
                                    </p:set>
                                    <p:anim calcmode="discrete" valueType="clr">
                                      <p:cBhvr override="childStyle">
                                        <p:cTn id="12" dur="80"/>
                                        <p:tgtEl>
                                          <p:spTgt spid="876547">
                                            <p:txEl>
                                              <p:pRg st="1" end="1"/>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13" dur="80"/>
                                        <p:tgtEl>
                                          <p:spTgt spid="876547">
                                            <p:txEl>
                                              <p:pRg st="1" end="1"/>
                                            </p:txEl>
                                          </p:spTgt>
                                        </p:tgtEl>
                                        <p:attrNameLst>
                                          <p:attrName>fillcolor</p:attrName>
                                        </p:attrNameLst>
                                      </p:cBhvr>
                                      <p:tavLst>
                                        <p:tav tm="0">
                                          <p:val>
                                            <p:clrVal>
                                              <a:schemeClr val="accent2"/>
                                            </p:clrVal>
                                          </p:val>
                                        </p:tav>
                                        <p:tav tm="50000">
                                          <p:val>
                                            <p:clrVal>
                                              <a:schemeClr val="hlink"/>
                                            </p:clrVal>
                                          </p:val>
                                        </p:tav>
                                      </p:tavLst>
                                    </p:anim>
                                    <p:set>
                                      <p:cBhvr>
                                        <p:cTn id="14" dur="80"/>
                                        <p:tgtEl>
                                          <p:spTgt spid="876547">
                                            <p:txEl>
                                              <p:pRg st="1" end="1"/>
                                            </p:txEl>
                                          </p:spTgt>
                                        </p:tgtEl>
                                        <p:attrNameLst>
                                          <p:attrName>fill.type</p:attrName>
                                        </p:attrNameLst>
                                      </p:cBhvr>
                                      <p:to>
                                        <p:strVal val="solid"/>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27" presetClass="entr" presetSubtype="0" fill="hold" nodeType="clickEffect">
                                  <p:stCondLst>
                                    <p:cond delay="0"/>
                                  </p:stCondLst>
                                  <p:iterate type="lt">
                                    <p:tmPct val="50000"/>
                                  </p:iterate>
                                  <p:childTnLst>
                                    <p:set>
                                      <p:cBhvr>
                                        <p:cTn id="18" dur="1" fill="hold">
                                          <p:stCondLst>
                                            <p:cond delay="0"/>
                                          </p:stCondLst>
                                        </p:cTn>
                                        <p:tgtEl>
                                          <p:spTgt spid="876547">
                                            <p:txEl>
                                              <p:pRg st="2" end="2"/>
                                            </p:txEl>
                                          </p:spTgt>
                                        </p:tgtEl>
                                        <p:attrNameLst>
                                          <p:attrName>style.visibility</p:attrName>
                                        </p:attrNameLst>
                                      </p:cBhvr>
                                      <p:to>
                                        <p:strVal val="visible"/>
                                      </p:to>
                                    </p:set>
                                    <p:anim calcmode="discrete" valueType="clr">
                                      <p:cBhvr override="childStyle">
                                        <p:cTn id="19" dur="80"/>
                                        <p:tgtEl>
                                          <p:spTgt spid="876547">
                                            <p:txEl>
                                              <p:pRg st="2" end="2"/>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20" dur="80"/>
                                        <p:tgtEl>
                                          <p:spTgt spid="876547">
                                            <p:txEl>
                                              <p:pRg st="2" end="2"/>
                                            </p:txEl>
                                          </p:spTgt>
                                        </p:tgtEl>
                                        <p:attrNameLst>
                                          <p:attrName>fillcolor</p:attrName>
                                        </p:attrNameLst>
                                      </p:cBhvr>
                                      <p:tavLst>
                                        <p:tav tm="0">
                                          <p:val>
                                            <p:clrVal>
                                              <a:schemeClr val="accent2"/>
                                            </p:clrVal>
                                          </p:val>
                                        </p:tav>
                                        <p:tav tm="50000">
                                          <p:val>
                                            <p:clrVal>
                                              <a:schemeClr val="hlink"/>
                                            </p:clrVal>
                                          </p:val>
                                        </p:tav>
                                      </p:tavLst>
                                    </p:anim>
                                    <p:set>
                                      <p:cBhvr>
                                        <p:cTn id="21" dur="80"/>
                                        <p:tgtEl>
                                          <p:spTgt spid="876547">
                                            <p:txEl>
                                              <p:pRg st="2" end="2"/>
                                            </p:txEl>
                                          </p:spTgt>
                                        </p:tgtEl>
                                        <p:attrNameLst>
                                          <p:attrName>fill.type</p:attrName>
                                        </p:attrNameLst>
                                      </p:cBhvr>
                                      <p:to>
                                        <p:strVal val="solid"/>
                                      </p:to>
                                    </p:set>
                                  </p:childTnLst>
                                </p:cTn>
                              </p:par>
                            </p:childTnLst>
                          </p:cTn>
                        </p:par>
                      </p:childTnLst>
                    </p:cTn>
                  </p:par>
                  <p:par>
                    <p:cTn id="22" fill="hold" nodeType="clickPar">
                      <p:stCondLst>
                        <p:cond delay="indefinite"/>
                      </p:stCondLst>
                      <p:childTnLst>
                        <p:par>
                          <p:cTn id="23" fill="hold" nodeType="withGroup">
                            <p:stCondLst>
                              <p:cond delay="0"/>
                            </p:stCondLst>
                            <p:childTnLst>
                              <p:par>
                                <p:cTn id="24" presetID="3" presetClass="entr" presetSubtype="10" fill="hold" nodeType="clickEffect">
                                  <p:stCondLst>
                                    <p:cond delay="0"/>
                                  </p:stCondLst>
                                  <p:childTnLst>
                                    <p:set>
                                      <p:cBhvr>
                                        <p:cTn id="25" dur="1" fill="hold">
                                          <p:stCondLst>
                                            <p:cond delay="0"/>
                                          </p:stCondLst>
                                        </p:cTn>
                                        <p:tgtEl>
                                          <p:spTgt spid="876547">
                                            <p:txEl>
                                              <p:pRg st="4" end="4"/>
                                            </p:txEl>
                                          </p:spTgt>
                                        </p:tgtEl>
                                        <p:attrNameLst>
                                          <p:attrName>style.visibility</p:attrName>
                                        </p:attrNameLst>
                                      </p:cBhvr>
                                      <p:to>
                                        <p:strVal val="visible"/>
                                      </p:to>
                                    </p:set>
                                    <p:animEffect transition="in" filter="blinds(horizontal)">
                                      <p:cBhvr>
                                        <p:cTn id="26" dur="500"/>
                                        <p:tgtEl>
                                          <p:spTgt spid="876547">
                                            <p:txEl>
                                              <p:pRg st="4" end="4"/>
                                            </p:txEl>
                                          </p:spTgt>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27" presetClass="entr" presetSubtype="0" fill="hold" nodeType="clickEffect">
                                  <p:stCondLst>
                                    <p:cond delay="0"/>
                                  </p:stCondLst>
                                  <p:iterate type="lt">
                                    <p:tmPct val="50000"/>
                                  </p:iterate>
                                  <p:childTnLst>
                                    <p:set>
                                      <p:cBhvr>
                                        <p:cTn id="30" dur="1" fill="hold">
                                          <p:stCondLst>
                                            <p:cond delay="0"/>
                                          </p:stCondLst>
                                        </p:cTn>
                                        <p:tgtEl>
                                          <p:spTgt spid="876547">
                                            <p:txEl>
                                              <p:pRg st="5" end="5"/>
                                            </p:txEl>
                                          </p:spTgt>
                                        </p:tgtEl>
                                        <p:attrNameLst>
                                          <p:attrName>style.visibility</p:attrName>
                                        </p:attrNameLst>
                                      </p:cBhvr>
                                      <p:to>
                                        <p:strVal val="visible"/>
                                      </p:to>
                                    </p:set>
                                    <p:anim calcmode="discrete" valueType="clr">
                                      <p:cBhvr override="childStyle">
                                        <p:cTn id="31" dur="80"/>
                                        <p:tgtEl>
                                          <p:spTgt spid="876547">
                                            <p:txEl>
                                              <p:pRg st="5" end="5"/>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32" dur="80"/>
                                        <p:tgtEl>
                                          <p:spTgt spid="876547">
                                            <p:txEl>
                                              <p:pRg st="5" end="5"/>
                                            </p:txEl>
                                          </p:spTgt>
                                        </p:tgtEl>
                                        <p:attrNameLst>
                                          <p:attrName>fillcolor</p:attrName>
                                        </p:attrNameLst>
                                      </p:cBhvr>
                                      <p:tavLst>
                                        <p:tav tm="0">
                                          <p:val>
                                            <p:clrVal>
                                              <a:schemeClr val="accent2"/>
                                            </p:clrVal>
                                          </p:val>
                                        </p:tav>
                                        <p:tav tm="50000">
                                          <p:val>
                                            <p:clrVal>
                                              <a:schemeClr val="hlink"/>
                                            </p:clrVal>
                                          </p:val>
                                        </p:tav>
                                      </p:tavLst>
                                    </p:anim>
                                    <p:set>
                                      <p:cBhvr>
                                        <p:cTn id="33" dur="80"/>
                                        <p:tgtEl>
                                          <p:spTgt spid="876547">
                                            <p:txEl>
                                              <p:pRg st="5" end="5"/>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7570" name="Rectangle 2"/>
          <p:cNvSpPr>
            <a:spLocks noGrp="1" noChangeArrowheads="1"/>
          </p:cNvSpPr>
          <p:nvPr>
            <p:ph type="body" idx="1"/>
          </p:nvPr>
        </p:nvSpPr>
        <p:spPr>
          <a:xfrm>
            <a:off x="533400" y="2133600"/>
            <a:ext cx="7772400" cy="4265613"/>
          </a:xfrm>
        </p:spPr>
        <p:txBody>
          <a:bodyPr/>
          <a:lstStyle/>
          <a:p>
            <a:pPr algn="just" eaLnBrk="1" hangingPunct="1"/>
            <a:r>
              <a:rPr lang="zh-CN" altLang="en-US" b="1" smtClean="0">
                <a:solidFill>
                  <a:srgbClr val="003399"/>
                </a:solidFill>
                <a:ea typeface="楷体_GB2312" pitchFamily="49" charset="-122"/>
              </a:rPr>
              <a:t>③灵敏度方面：</a:t>
            </a:r>
          </a:p>
          <a:p>
            <a:pPr lvl="1" algn="just" eaLnBrk="1" hangingPunct="1">
              <a:buFont typeface="Wingdings" panose="05000000000000000000" pitchFamily="2" charset="2"/>
              <a:buChar char="Ø"/>
            </a:pPr>
            <a:r>
              <a:rPr lang="zh-CN" altLang="en-US" b="1" smtClean="0">
                <a:solidFill>
                  <a:srgbClr val="990099"/>
                </a:solidFill>
                <a:ea typeface="楷体_GB2312" pitchFamily="49" charset="-122"/>
              </a:rPr>
              <a:t>光电倍增管、雪崩光敏二极管最好，光敏电阻和光敏晶体管较好。</a:t>
            </a:r>
          </a:p>
          <a:p>
            <a:pPr algn="just" eaLnBrk="1" hangingPunct="1"/>
            <a:endParaRPr lang="zh-CN" altLang="en-US" b="1" smtClean="0">
              <a:solidFill>
                <a:srgbClr val="003300"/>
              </a:solidFill>
              <a:ea typeface="楷体_GB2312" pitchFamily="49" charset="-122"/>
            </a:endParaRPr>
          </a:p>
          <a:p>
            <a:pPr algn="just" eaLnBrk="1" hangingPunct="1"/>
            <a:r>
              <a:rPr lang="zh-CN" altLang="en-US" b="1" smtClean="0">
                <a:solidFill>
                  <a:srgbClr val="003300"/>
                </a:solidFill>
                <a:ea typeface="楷体_GB2312" pitchFamily="49" charset="-122"/>
              </a:rPr>
              <a:t>需要说明的是，灵敏度高不一定就是输出电流大。输出电流大的器件有大面积光电池、光敏电阻、</a:t>
            </a:r>
            <a:r>
              <a:rPr lang="zh-CN" altLang="en-US" b="1" smtClean="0">
                <a:solidFill>
                  <a:srgbClr val="990099"/>
                </a:solidFill>
                <a:ea typeface="楷体_GB2312" pitchFamily="49" charset="-122"/>
              </a:rPr>
              <a:t>雪崩光敏二极管和光敏晶体管。</a:t>
            </a:r>
          </a:p>
        </p:txBody>
      </p:sp>
      <p:sp>
        <p:nvSpPr>
          <p:cNvPr id="877571" name="Rectangle 3"/>
          <p:cNvSpPr>
            <a:spLocks noGrp="1" noChangeArrowheads="1"/>
          </p:cNvSpPr>
          <p:nvPr>
            <p:ph type="title"/>
          </p:nvPr>
        </p:nvSpPr>
        <p:spPr/>
        <p:txBody>
          <a:bodyPr/>
          <a:lstStyle/>
          <a:p>
            <a:pPr eaLnBrk="1" hangingPunct="1">
              <a:defRPr/>
            </a:pPr>
            <a:r>
              <a:rPr lang="zh-CN" altLang="en-US" b="0" smtClean="0">
                <a:effectLst>
                  <a:outerShdw blurRad="38100" dist="38100" dir="2700000" algn="tl">
                    <a:srgbClr val="C0C0C0"/>
                  </a:outerShdw>
                </a:effectLst>
                <a:ea typeface="宋体" panose="02010600030101010101" pitchFamily="2" charset="-122"/>
              </a:rPr>
              <a:t>各种光子探测器件的性能比较</a:t>
            </a:r>
          </a:p>
        </p:txBody>
      </p:sp>
    </p:spTree>
    <p:extLst>
      <p:ext uri="{BB962C8B-B14F-4D97-AF65-F5344CB8AC3E}">
        <p14:creationId xmlns:p14="http://schemas.microsoft.com/office/powerpoint/2010/main" val="2951357544"/>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877570">
                                            <p:txEl>
                                              <p:pRg st="0" end="0"/>
                                            </p:txEl>
                                          </p:spTgt>
                                        </p:tgtEl>
                                        <p:attrNameLst>
                                          <p:attrName>style.visibility</p:attrName>
                                        </p:attrNameLst>
                                      </p:cBhvr>
                                      <p:to>
                                        <p:strVal val="visible"/>
                                      </p:to>
                                    </p:set>
                                    <p:animEffect transition="in" filter="blinds(horizontal)">
                                      <p:cBhvr>
                                        <p:cTn id="7" dur="500"/>
                                        <p:tgtEl>
                                          <p:spTgt spid="877570">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7" presetClass="entr" presetSubtype="0" fill="hold" nodeType="clickEffect">
                                  <p:stCondLst>
                                    <p:cond delay="0"/>
                                  </p:stCondLst>
                                  <p:iterate type="lt">
                                    <p:tmPct val="50000"/>
                                  </p:iterate>
                                  <p:childTnLst>
                                    <p:set>
                                      <p:cBhvr>
                                        <p:cTn id="11" dur="1" fill="hold">
                                          <p:stCondLst>
                                            <p:cond delay="0"/>
                                          </p:stCondLst>
                                        </p:cTn>
                                        <p:tgtEl>
                                          <p:spTgt spid="877570">
                                            <p:txEl>
                                              <p:pRg st="1" end="1"/>
                                            </p:txEl>
                                          </p:spTgt>
                                        </p:tgtEl>
                                        <p:attrNameLst>
                                          <p:attrName>style.visibility</p:attrName>
                                        </p:attrNameLst>
                                      </p:cBhvr>
                                      <p:to>
                                        <p:strVal val="visible"/>
                                      </p:to>
                                    </p:set>
                                    <p:anim calcmode="discrete" valueType="clr">
                                      <p:cBhvr override="childStyle">
                                        <p:cTn id="12" dur="80"/>
                                        <p:tgtEl>
                                          <p:spTgt spid="877570">
                                            <p:txEl>
                                              <p:pRg st="1" end="1"/>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13" dur="80"/>
                                        <p:tgtEl>
                                          <p:spTgt spid="877570">
                                            <p:txEl>
                                              <p:pRg st="1" end="1"/>
                                            </p:txEl>
                                          </p:spTgt>
                                        </p:tgtEl>
                                        <p:attrNameLst>
                                          <p:attrName>fillcolor</p:attrName>
                                        </p:attrNameLst>
                                      </p:cBhvr>
                                      <p:tavLst>
                                        <p:tav tm="0">
                                          <p:val>
                                            <p:clrVal>
                                              <a:schemeClr val="accent2"/>
                                            </p:clrVal>
                                          </p:val>
                                        </p:tav>
                                        <p:tav tm="50000">
                                          <p:val>
                                            <p:clrVal>
                                              <a:schemeClr val="hlink"/>
                                            </p:clrVal>
                                          </p:val>
                                        </p:tav>
                                      </p:tavLst>
                                    </p:anim>
                                    <p:set>
                                      <p:cBhvr>
                                        <p:cTn id="14" dur="80"/>
                                        <p:tgtEl>
                                          <p:spTgt spid="877570">
                                            <p:txEl>
                                              <p:pRg st="1" end="1"/>
                                            </p:txEl>
                                          </p:spTgt>
                                        </p:tgtEl>
                                        <p:attrNameLst>
                                          <p:attrName>fill.type</p:attrName>
                                        </p:attrNameLst>
                                      </p:cBhvr>
                                      <p:to>
                                        <p:strVal val="solid"/>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87757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8594" name="Rectangle 2"/>
          <p:cNvSpPr>
            <a:spLocks noGrp="1" noChangeArrowheads="1"/>
          </p:cNvSpPr>
          <p:nvPr>
            <p:ph type="body" idx="1"/>
          </p:nvPr>
        </p:nvSpPr>
        <p:spPr>
          <a:xfrm>
            <a:off x="457200" y="1914525"/>
            <a:ext cx="8229600" cy="4181475"/>
          </a:xfrm>
        </p:spPr>
        <p:txBody>
          <a:bodyPr/>
          <a:lstStyle/>
          <a:p>
            <a:pPr algn="just" eaLnBrk="1" hangingPunct="1"/>
            <a:r>
              <a:rPr lang="zh-CN" altLang="en-US" b="1" dirty="0" smtClean="0">
                <a:solidFill>
                  <a:srgbClr val="003399"/>
                </a:solidFill>
                <a:ea typeface="楷体_GB2312" pitchFamily="49" charset="-122"/>
              </a:rPr>
              <a:t>④外加偏压：</a:t>
            </a:r>
          </a:p>
          <a:p>
            <a:pPr lvl="1" algn="just" eaLnBrk="1" hangingPunct="1">
              <a:buFont typeface="Wingdings" panose="05000000000000000000" pitchFamily="2" charset="2"/>
              <a:buChar char="Ø"/>
            </a:pPr>
            <a:r>
              <a:rPr lang="zh-CN" altLang="en-US" b="1" dirty="0" smtClean="0">
                <a:solidFill>
                  <a:srgbClr val="990099"/>
                </a:solidFill>
                <a:ea typeface="楷体_GB2312" pitchFamily="49" charset="-122"/>
              </a:rPr>
              <a:t>外加偏压最低的是光敏二极管和</a:t>
            </a:r>
            <a:r>
              <a:rPr lang="zh-CN" altLang="en-US" b="1" dirty="0" smtClean="0">
                <a:solidFill>
                  <a:srgbClr val="990099"/>
                </a:solidFill>
                <a:ea typeface="楷体_GB2312" pitchFamily="49" charset="-122"/>
              </a:rPr>
              <a:t>光敏</a:t>
            </a:r>
            <a:r>
              <a:rPr lang="zh-CN" altLang="en-US" b="1" dirty="0">
                <a:solidFill>
                  <a:srgbClr val="990099"/>
                </a:solidFill>
                <a:ea typeface="楷体_GB2312" pitchFamily="49" charset="-122"/>
              </a:rPr>
              <a:t>三极</a:t>
            </a:r>
            <a:r>
              <a:rPr lang="zh-CN" altLang="en-US" b="1" dirty="0" smtClean="0">
                <a:solidFill>
                  <a:srgbClr val="990099"/>
                </a:solidFill>
                <a:ea typeface="楷体_GB2312" pitchFamily="49" charset="-122"/>
              </a:rPr>
              <a:t>管</a:t>
            </a:r>
            <a:r>
              <a:rPr lang="zh-CN" altLang="en-US" b="1" dirty="0" smtClean="0">
                <a:solidFill>
                  <a:srgbClr val="990099"/>
                </a:solidFill>
                <a:ea typeface="楷体_GB2312" pitchFamily="49" charset="-122"/>
              </a:rPr>
              <a:t>，光电池不需加电源便可工作；</a:t>
            </a:r>
          </a:p>
          <a:p>
            <a:pPr lvl="1" algn="just" eaLnBrk="1" hangingPunct="1">
              <a:buFont typeface="Wingdings" panose="05000000000000000000" pitchFamily="2" charset="2"/>
              <a:buChar char="Ø"/>
            </a:pPr>
            <a:endParaRPr lang="zh-CN" altLang="en-US" b="1" dirty="0" smtClean="0">
              <a:solidFill>
                <a:srgbClr val="990099"/>
              </a:solidFill>
              <a:ea typeface="楷体_GB2312" pitchFamily="49" charset="-122"/>
            </a:endParaRPr>
          </a:p>
          <a:p>
            <a:pPr algn="just" eaLnBrk="1" hangingPunct="1"/>
            <a:r>
              <a:rPr lang="zh-CN" altLang="en-US" b="1" dirty="0" smtClean="0">
                <a:solidFill>
                  <a:srgbClr val="003399"/>
                </a:solidFill>
                <a:ea typeface="楷体_GB2312" pitchFamily="49" charset="-122"/>
              </a:rPr>
              <a:t>⑤暗电流：</a:t>
            </a:r>
          </a:p>
          <a:p>
            <a:pPr lvl="1" algn="just" eaLnBrk="1" hangingPunct="1">
              <a:buFont typeface="Wingdings" panose="05000000000000000000" pitchFamily="2" charset="2"/>
              <a:buChar char="Ø"/>
            </a:pPr>
            <a:r>
              <a:rPr lang="zh-CN" altLang="en-US" b="1" dirty="0" smtClean="0">
                <a:solidFill>
                  <a:srgbClr val="990099"/>
                </a:solidFill>
                <a:ea typeface="楷体_GB2312" pitchFamily="49" charset="-122"/>
              </a:rPr>
              <a:t>光电倍增管和光敏二极管最小，光电池不加电源时无暗电流，加反向偏压后暗电流比光电倍增管和光敏二极管要大；</a:t>
            </a:r>
          </a:p>
        </p:txBody>
      </p:sp>
      <p:sp>
        <p:nvSpPr>
          <p:cNvPr id="878595" name="Rectangle 3"/>
          <p:cNvSpPr>
            <a:spLocks noGrp="1" noChangeArrowheads="1"/>
          </p:cNvSpPr>
          <p:nvPr>
            <p:ph type="title"/>
          </p:nvPr>
        </p:nvSpPr>
        <p:spPr/>
        <p:txBody>
          <a:bodyPr/>
          <a:lstStyle/>
          <a:p>
            <a:pPr eaLnBrk="1" hangingPunct="1">
              <a:defRPr/>
            </a:pPr>
            <a:r>
              <a:rPr lang="zh-CN" altLang="en-US" b="0" smtClean="0">
                <a:effectLst>
                  <a:outerShdw blurRad="38100" dist="38100" dir="2700000" algn="tl">
                    <a:srgbClr val="C0C0C0"/>
                  </a:outerShdw>
                </a:effectLst>
                <a:ea typeface="宋体" panose="02010600030101010101" pitchFamily="2" charset="-122"/>
              </a:rPr>
              <a:t>各种光子探测器件的性能比较</a:t>
            </a:r>
          </a:p>
        </p:txBody>
      </p:sp>
    </p:spTree>
    <p:extLst>
      <p:ext uri="{BB962C8B-B14F-4D97-AF65-F5344CB8AC3E}">
        <p14:creationId xmlns:p14="http://schemas.microsoft.com/office/powerpoint/2010/main" val="101057312"/>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878594">
                                            <p:txEl>
                                              <p:pRg st="0" end="0"/>
                                            </p:txEl>
                                          </p:spTgt>
                                        </p:tgtEl>
                                        <p:attrNameLst>
                                          <p:attrName>style.visibility</p:attrName>
                                        </p:attrNameLst>
                                      </p:cBhvr>
                                      <p:to>
                                        <p:strVal val="visible"/>
                                      </p:to>
                                    </p:set>
                                    <p:animEffect transition="in" filter="blinds(horizontal)">
                                      <p:cBhvr>
                                        <p:cTn id="7" dur="500"/>
                                        <p:tgtEl>
                                          <p:spTgt spid="878594">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7" presetClass="entr" presetSubtype="0" fill="hold" nodeType="clickEffect">
                                  <p:stCondLst>
                                    <p:cond delay="0"/>
                                  </p:stCondLst>
                                  <p:iterate type="lt">
                                    <p:tmPct val="50000"/>
                                  </p:iterate>
                                  <p:childTnLst>
                                    <p:set>
                                      <p:cBhvr>
                                        <p:cTn id="11" dur="1" fill="hold">
                                          <p:stCondLst>
                                            <p:cond delay="0"/>
                                          </p:stCondLst>
                                        </p:cTn>
                                        <p:tgtEl>
                                          <p:spTgt spid="878594">
                                            <p:txEl>
                                              <p:pRg st="1" end="1"/>
                                            </p:txEl>
                                          </p:spTgt>
                                        </p:tgtEl>
                                        <p:attrNameLst>
                                          <p:attrName>style.visibility</p:attrName>
                                        </p:attrNameLst>
                                      </p:cBhvr>
                                      <p:to>
                                        <p:strVal val="visible"/>
                                      </p:to>
                                    </p:set>
                                    <p:anim calcmode="discrete" valueType="clr">
                                      <p:cBhvr override="childStyle">
                                        <p:cTn id="12" dur="80"/>
                                        <p:tgtEl>
                                          <p:spTgt spid="878594">
                                            <p:txEl>
                                              <p:pRg st="1" end="1"/>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13" dur="80"/>
                                        <p:tgtEl>
                                          <p:spTgt spid="878594">
                                            <p:txEl>
                                              <p:pRg st="1" end="1"/>
                                            </p:txEl>
                                          </p:spTgt>
                                        </p:tgtEl>
                                        <p:attrNameLst>
                                          <p:attrName>fillcolor</p:attrName>
                                        </p:attrNameLst>
                                      </p:cBhvr>
                                      <p:tavLst>
                                        <p:tav tm="0">
                                          <p:val>
                                            <p:clrVal>
                                              <a:schemeClr val="accent2"/>
                                            </p:clrVal>
                                          </p:val>
                                        </p:tav>
                                        <p:tav tm="50000">
                                          <p:val>
                                            <p:clrVal>
                                              <a:schemeClr val="hlink"/>
                                            </p:clrVal>
                                          </p:val>
                                        </p:tav>
                                      </p:tavLst>
                                    </p:anim>
                                    <p:set>
                                      <p:cBhvr>
                                        <p:cTn id="14" dur="80"/>
                                        <p:tgtEl>
                                          <p:spTgt spid="878594">
                                            <p:txEl>
                                              <p:pRg st="1" end="1"/>
                                            </p:txEl>
                                          </p:spTgt>
                                        </p:tgtEl>
                                        <p:attrNameLst>
                                          <p:attrName>fill.type</p:attrName>
                                        </p:attrNameLst>
                                      </p:cBhvr>
                                      <p:to>
                                        <p:strVal val="solid"/>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3" presetClass="entr" presetSubtype="10" fill="hold" nodeType="clickEffect">
                                  <p:stCondLst>
                                    <p:cond delay="0"/>
                                  </p:stCondLst>
                                  <p:childTnLst>
                                    <p:set>
                                      <p:cBhvr>
                                        <p:cTn id="18" dur="1" fill="hold">
                                          <p:stCondLst>
                                            <p:cond delay="0"/>
                                          </p:stCondLst>
                                        </p:cTn>
                                        <p:tgtEl>
                                          <p:spTgt spid="878594">
                                            <p:txEl>
                                              <p:pRg st="3" end="3"/>
                                            </p:txEl>
                                          </p:spTgt>
                                        </p:tgtEl>
                                        <p:attrNameLst>
                                          <p:attrName>style.visibility</p:attrName>
                                        </p:attrNameLst>
                                      </p:cBhvr>
                                      <p:to>
                                        <p:strVal val="visible"/>
                                      </p:to>
                                    </p:set>
                                    <p:animEffect transition="in" filter="blinds(horizontal)">
                                      <p:cBhvr>
                                        <p:cTn id="19" dur="500"/>
                                        <p:tgtEl>
                                          <p:spTgt spid="878594">
                                            <p:txEl>
                                              <p:pRg st="3" end="3"/>
                                            </p:txEl>
                                          </p:spTgt>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1" presetClass="entr" presetSubtype="0" fill="hold" nodeType="clickEffect">
                                  <p:stCondLst>
                                    <p:cond delay="0"/>
                                  </p:stCondLst>
                                  <p:childTnLst>
                                    <p:set>
                                      <p:cBhvr>
                                        <p:cTn id="23" dur="1" fill="hold">
                                          <p:stCondLst>
                                            <p:cond delay="0"/>
                                          </p:stCondLst>
                                        </p:cTn>
                                        <p:tgtEl>
                                          <p:spTgt spid="87859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9618" name="Rectangle 2"/>
          <p:cNvSpPr>
            <a:spLocks noGrp="1" noChangeArrowheads="1"/>
          </p:cNvSpPr>
          <p:nvPr>
            <p:ph type="body" idx="1"/>
          </p:nvPr>
        </p:nvSpPr>
        <p:spPr>
          <a:xfrm>
            <a:off x="533400" y="2133600"/>
            <a:ext cx="8229600" cy="3952875"/>
          </a:xfrm>
        </p:spPr>
        <p:txBody>
          <a:bodyPr/>
          <a:lstStyle/>
          <a:p>
            <a:pPr eaLnBrk="1" hangingPunct="1">
              <a:lnSpc>
                <a:spcPct val="90000"/>
              </a:lnSpc>
            </a:pPr>
            <a:r>
              <a:rPr lang="zh-CN" altLang="en-US" b="1" smtClean="0">
                <a:solidFill>
                  <a:srgbClr val="003399"/>
                </a:solidFill>
                <a:ea typeface="楷体_GB2312" pitchFamily="49" charset="-122"/>
              </a:rPr>
              <a:t>⑥长期工作的稳定性方面：</a:t>
            </a:r>
          </a:p>
          <a:p>
            <a:pPr lvl="1" eaLnBrk="1" hangingPunct="1">
              <a:lnSpc>
                <a:spcPct val="90000"/>
              </a:lnSpc>
              <a:buFont typeface="Wingdings" panose="05000000000000000000" pitchFamily="2" charset="2"/>
              <a:buChar char="Ø"/>
            </a:pPr>
            <a:r>
              <a:rPr lang="zh-CN" altLang="en-US" b="1" smtClean="0">
                <a:solidFill>
                  <a:srgbClr val="6600FF"/>
                </a:solidFill>
                <a:ea typeface="楷体_GB2312" pitchFamily="49" charset="-122"/>
              </a:rPr>
              <a:t>光敏二极管和光电池最好；</a:t>
            </a:r>
          </a:p>
          <a:p>
            <a:pPr lvl="1" eaLnBrk="1" hangingPunct="1">
              <a:lnSpc>
                <a:spcPct val="90000"/>
              </a:lnSpc>
              <a:buFont typeface="Wingdings" panose="05000000000000000000" pitchFamily="2" charset="2"/>
              <a:buChar char="Ø"/>
            </a:pPr>
            <a:r>
              <a:rPr lang="zh-CN" altLang="en-US" b="1" smtClean="0">
                <a:solidFill>
                  <a:srgbClr val="6600FF"/>
                </a:solidFill>
                <a:ea typeface="楷体_GB2312" pitchFamily="49" charset="-122"/>
              </a:rPr>
              <a:t>其次是光电倍增管和光敏晶体管；</a:t>
            </a:r>
          </a:p>
          <a:p>
            <a:pPr lvl="1" eaLnBrk="1" hangingPunct="1">
              <a:lnSpc>
                <a:spcPct val="90000"/>
              </a:lnSpc>
              <a:buFont typeface="Wingdings" panose="05000000000000000000" pitchFamily="2" charset="2"/>
              <a:buChar char="Ø"/>
            </a:pPr>
            <a:endParaRPr lang="zh-CN" altLang="en-US" b="1" smtClean="0">
              <a:solidFill>
                <a:srgbClr val="6600FF"/>
              </a:solidFill>
              <a:ea typeface="楷体_GB2312" pitchFamily="49" charset="-122"/>
            </a:endParaRPr>
          </a:p>
          <a:p>
            <a:pPr eaLnBrk="1" hangingPunct="1">
              <a:lnSpc>
                <a:spcPct val="90000"/>
              </a:lnSpc>
            </a:pPr>
            <a:r>
              <a:rPr lang="zh-CN" altLang="en-US" b="1" smtClean="0">
                <a:solidFill>
                  <a:srgbClr val="003399"/>
                </a:solidFill>
                <a:ea typeface="楷体_GB2312" pitchFamily="49" charset="-122"/>
              </a:rPr>
              <a:t>⑦光谱响应方面：</a:t>
            </a:r>
          </a:p>
          <a:p>
            <a:pPr lvl="1" eaLnBrk="1" hangingPunct="1">
              <a:lnSpc>
                <a:spcPct val="90000"/>
              </a:lnSpc>
              <a:buFont typeface="Wingdings" panose="05000000000000000000" pitchFamily="2" charset="2"/>
              <a:buChar char="Ø"/>
            </a:pPr>
            <a:r>
              <a:rPr lang="zh-CN" altLang="en-US" b="1" smtClean="0">
                <a:solidFill>
                  <a:srgbClr val="6600FF"/>
                </a:solidFill>
                <a:ea typeface="楷体_GB2312" pitchFamily="49" charset="-122"/>
              </a:rPr>
              <a:t>光电倍增管和光敏电阻最宽；</a:t>
            </a:r>
          </a:p>
          <a:p>
            <a:pPr lvl="1" eaLnBrk="1" hangingPunct="1">
              <a:lnSpc>
                <a:spcPct val="90000"/>
              </a:lnSpc>
              <a:buFont typeface="Wingdings" panose="05000000000000000000" pitchFamily="2" charset="2"/>
              <a:buChar char="Ø"/>
            </a:pPr>
            <a:r>
              <a:rPr lang="zh-CN" altLang="en-US" b="1" smtClean="0">
                <a:solidFill>
                  <a:srgbClr val="6600FF"/>
                </a:solidFill>
                <a:ea typeface="楷体_GB2312" pitchFamily="49" charset="-122"/>
              </a:rPr>
              <a:t>光电倍增管的响应偏在紫外方面，光敏电阻的响应偏向红外方面；</a:t>
            </a:r>
          </a:p>
        </p:txBody>
      </p:sp>
      <p:sp>
        <p:nvSpPr>
          <p:cNvPr id="879619" name="Rectangle 3"/>
          <p:cNvSpPr>
            <a:spLocks noGrp="1" noChangeArrowheads="1"/>
          </p:cNvSpPr>
          <p:nvPr>
            <p:ph type="title"/>
          </p:nvPr>
        </p:nvSpPr>
        <p:spPr/>
        <p:txBody>
          <a:bodyPr/>
          <a:lstStyle/>
          <a:p>
            <a:pPr eaLnBrk="1" hangingPunct="1">
              <a:defRPr/>
            </a:pPr>
            <a:r>
              <a:rPr lang="zh-CN" altLang="en-US" b="0" smtClean="0">
                <a:effectLst>
                  <a:outerShdw blurRad="38100" dist="38100" dir="2700000" algn="tl">
                    <a:srgbClr val="C0C0C0"/>
                  </a:outerShdw>
                </a:effectLst>
                <a:ea typeface="宋体" panose="02010600030101010101" pitchFamily="2" charset="-122"/>
              </a:rPr>
              <a:t>各种光子探测器件的性能比较</a:t>
            </a:r>
          </a:p>
        </p:txBody>
      </p:sp>
    </p:spTree>
    <p:extLst>
      <p:ext uri="{BB962C8B-B14F-4D97-AF65-F5344CB8AC3E}">
        <p14:creationId xmlns:p14="http://schemas.microsoft.com/office/powerpoint/2010/main" val="2180004857"/>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879618">
                                            <p:txEl>
                                              <p:pRg st="0" end="0"/>
                                            </p:txEl>
                                          </p:spTgt>
                                        </p:tgtEl>
                                        <p:attrNameLst>
                                          <p:attrName>style.visibility</p:attrName>
                                        </p:attrNameLst>
                                      </p:cBhvr>
                                      <p:to>
                                        <p:strVal val="visible"/>
                                      </p:to>
                                    </p:set>
                                    <p:animEffect transition="in" filter="blinds(horizontal)">
                                      <p:cBhvr>
                                        <p:cTn id="7" dur="500"/>
                                        <p:tgtEl>
                                          <p:spTgt spid="879618">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7" presetClass="entr" presetSubtype="0" fill="hold" nodeType="clickEffect">
                                  <p:stCondLst>
                                    <p:cond delay="0"/>
                                  </p:stCondLst>
                                  <p:iterate type="lt">
                                    <p:tmPct val="50000"/>
                                  </p:iterate>
                                  <p:childTnLst>
                                    <p:set>
                                      <p:cBhvr>
                                        <p:cTn id="11" dur="1" fill="hold">
                                          <p:stCondLst>
                                            <p:cond delay="0"/>
                                          </p:stCondLst>
                                        </p:cTn>
                                        <p:tgtEl>
                                          <p:spTgt spid="879618">
                                            <p:txEl>
                                              <p:pRg st="1" end="1"/>
                                            </p:txEl>
                                          </p:spTgt>
                                        </p:tgtEl>
                                        <p:attrNameLst>
                                          <p:attrName>style.visibility</p:attrName>
                                        </p:attrNameLst>
                                      </p:cBhvr>
                                      <p:to>
                                        <p:strVal val="visible"/>
                                      </p:to>
                                    </p:set>
                                    <p:anim calcmode="discrete" valueType="clr">
                                      <p:cBhvr override="childStyle">
                                        <p:cTn id="12" dur="80"/>
                                        <p:tgtEl>
                                          <p:spTgt spid="879618">
                                            <p:txEl>
                                              <p:pRg st="1" end="1"/>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13" dur="80"/>
                                        <p:tgtEl>
                                          <p:spTgt spid="879618">
                                            <p:txEl>
                                              <p:pRg st="1" end="1"/>
                                            </p:txEl>
                                          </p:spTgt>
                                        </p:tgtEl>
                                        <p:attrNameLst>
                                          <p:attrName>fillcolor</p:attrName>
                                        </p:attrNameLst>
                                      </p:cBhvr>
                                      <p:tavLst>
                                        <p:tav tm="0">
                                          <p:val>
                                            <p:clrVal>
                                              <a:schemeClr val="accent2"/>
                                            </p:clrVal>
                                          </p:val>
                                        </p:tav>
                                        <p:tav tm="50000">
                                          <p:val>
                                            <p:clrVal>
                                              <a:schemeClr val="hlink"/>
                                            </p:clrVal>
                                          </p:val>
                                        </p:tav>
                                      </p:tavLst>
                                    </p:anim>
                                    <p:set>
                                      <p:cBhvr>
                                        <p:cTn id="14" dur="80"/>
                                        <p:tgtEl>
                                          <p:spTgt spid="879618">
                                            <p:txEl>
                                              <p:pRg st="1" end="1"/>
                                            </p:txEl>
                                          </p:spTgt>
                                        </p:tgtEl>
                                        <p:attrNameLst>
                                          <p:attrName>fill.type</p:attrName>
                                        </p:attrNameLst>
                                      </p:cBhvr>
                                      <p:to>
                                        <p:strVal val="solid"/>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27" presetClass="entr" presetSubtype="0" fill="hold" nodeType="clickEffect">
                                  <p:stCondLst>
                                    <p:cond delay="0"/>
                                  </p:stCondLst>
                                  <p:iterate type="lt">
                                    <p:tmPct val="50000"/>
                                  </p:iterate>
                                  <p:childTnLst>
                                    <p:set>
                                      <p:cBhvr>
                                        <p:cTn id="18" dur="1" fill="hold">
                                          <p:stCondLst>
                                            <p:cond delay="0"/>
                                          </p:stCondLst>
                                        </p:cTn>
                                        <p:tgtEl>
                                          <p:spTgt spid="879618">
                                            <p:txEl>
                                              <p:pRg st="2" end="2"/>
                                            </p:txEl>
                                          </p:spTgt>
                                        </p:tgtEl>
                                        <p:attrNameLst>
                                          <p:attrName>style.visibility</p:attrName>
                                        </p:attrNameLst>
                                      </p:cBhvr>
                                      <p:to>
                                        <p:strVal val="visible"/>
                                      </p:to>
                                    </p:set>
                                    <p:anim calcmode="discrete" valueType="clr">
                                      <p:cBhvr override="childStyle">
                                        <p:cTn id="19" dur="80"/>
                                        <p:tgtEl>
                                          <p:spTgt spid="879618">
                                            <p:txEl>
                                              <p:pRg st="2" end="2"/>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20" dur="80"/>
                                        <p:tgtEl>
                                          <p:spTgt spid="879618">
                                            <p:txEl>
                                              <p:pRg st="2" end="2"/>
                                            </p:txEl>
                                          </p:spTgt>
                                        </p:tgtEl>
                                        <p:attrNameLst>
                                          <p:attrName>fillcolor</p:attrName>
                                        </p:attrNameLst>
                                      </p:cBhvr>
                                      <p:tavLst>
                                        <p:tav tm="0">
                                          <p:val>
                                            <p:clrVal>
                                              <a:schemeClr val="accent2"/>
                                            </p:clrVal>
                                          </p:val>
                                        </p:tav>
                                        <p:tav tm="50000">
                                          <p:val>
                                            <p:clrVal>
                                              <a:schemeClr val="hlink"/>
                                            </p:clrVal>
                                          </p:val>
                                        </p:tav>
                                      </p:tavLst>
                                    </p:anim>
                                    <p:set>
                                      <p:cBhvr>
                                        <p:cTn id="21" dur="80"/>
                                        <p:tgtEl>
                                          <p:spTgt spid="879618">
                                            <p:txEl>
                                              <p:pRg st="2" end="2"/>
                                            </p:txEl>
                                          </p:spTgt>
                                        </p:tgtEl>
                                        <p:attrNameLst>
                                          <p:attrName>fill.type</p:attrName>
                                        </p:attrNameLst>
                                      </p:cBhvr>
                                      <p:to>
                                        <p:strVal val="solid"/>
                                      </p:to>
                                    </p:set>
                                  </p:childTnLst>
                                </p:cTn>
                              </p:par>
                            </p:childTnLst>
                          </p:cTn>
                        </p:par>
                      </p:childTnLst>
                    </p:cTn>
                  </p:par>
                  <p:par>
                    <p:cTn id="22" fill="hold" nodeType="clickPar">
                      <p:stCondLst>
                        <p:cond delay="indefinite"/>
                      </p:stCondLst>
                      <p:childTnLst>
                        <p:par>
                          <p:cTn id="23" fill="hold" nodeType="withGroup">
                            <p:stCondLst>
                              <p:cond delay="0"/>
                            </p:stCondLst>
                            <p:childTnLst>
                              <p:par>
                                <p:cTn id="24" presetID="3" presetClass="entr" presetSubtype="10" fill="hold" nodeType="clickEffect">
                                  <p:stCondLst>
                                    <p:cond delay="0"/>
                                  </p:stCondLst>
                                  <p:childTnLst>
                                    <p:set>
                                      <p:cBhvr>
                                        <p:cTn id="25" dur="1" fill="hold">
                                          <p:stCondLst>
                                            <p:cond delay="0"/>
                                          </p:stCondLst>
                                        </p:cTn>
                                        <p:tgtEl>
                                          <p:spTgt spid="879618">
                                            <p:txEl>
                                              <p:pRg st="4" end="4"/>
                                            </p:txEl>
                                          </p:spTgt>
                                        </p:tgtEl>
                                        <p:attrNameLst>
                                          <p:attrName>style.visibility</p:attrName>
                                        </p:attrNameLst>
                                      </p:cBhvr>
                                      <p:to>
                                        <p:strVal val="visible"/>
                                      </p:to>
                                    </p:set>
                                    <p:animEffect transition="in" filter="blinds(horizontal)">
                                      <p:cBhvr>
                                        <p:cTn id="26" dur="500"/>
                                        <p:tgtEl>
                                          <p:spTgt spid="879618">
                                            <p:txEl>
                                              <p:pRg st="4" end="4"/>
                                            </p:txEl>
                                          </p:spTgt>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5" presetClass="entr" presetSubtype="10" fill="hold" nodeType="clickEffect">
                                  <p:stCondLst>
                                    <p:cond delay="0"/>
                                  </p:stCondLst>
                                  <p:childTnLst>
                                    <p:set>
                                      <p:cBhvr>
                                        <p:cTn id="30" dur="1" fill="hold">
                                          <p:stCondLst>
                                            <p:cond delay="0"/>
                                          </p:stCondLst>
                                        </p:cTn>
                                        <p:tgtEl>
                                          <p:spTgt spid="879618">
                                            <p:txEl>
                                              <p:pRg st="5" end="5"/>
                                            </p:txEl>
                                          </p:spTgt>
                                        </p:tgtEl>
                                        <p:attrNameLst>
                                          <p:attrName>style.visibility</p:attrName>
                                        </p:attrNameLst>
                                      </p:cBhvr>
                                      <p:to>
                                        <p:strVal val="visible"/>
                                      </p:to>
                                    </p:set>
                                    <p:animEffect transition="in" filter="checkerboard(across)">
                                      <p:cBhvr>
                                        <p:cTn id="31" dur="500"/>
                                        <p:tgtEl>
                                          <p:spTgt spid="879618">
                                            <p:txEl>
                                              <p:pRg st="5" end="5"/>
                                            </p:txEl>
                                          </p:spTgt>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5" presetClass="entr" presetSubtype="10" fill="hold" nodeType="clickEffect">
                                  <p:stCondLst>
                                    <p:cond delay="0"/>
                                  </p:stCondLst>
                                  <p:childTnLst>
                                    <p:set>
                                      <p:cBhvr>
                                        <p:cTn id="35" dur="1" fill="hold">
                                          <p:stCondLst>
                                            <p:cond delay="0"/>
                                          </p:stCondLst>
                                        </p:cTn>
                                        <p:tgtEl>
                                          <p:spTgt spid="879618">
                                            <p:txEl>
                                              <p:pRg st="6" end="6"/>
                                            </p:txEl>
                                          </p:spTgt>
                                        </p:tgtEl>
                                        <p:attrNameLst>
                                          <p:attrName>style.visibility</p:attrName>
                                        </p:attrNameLst>
                                      </p:cBhvr>
                                      <p:to>
                                        <p:strVal val="visible"/>
                                      </p:to>
                                    </p:set>
                                    <p:animEffect transition="in" filter="checkerboard(across)">
                                      <p:cBhvr>
                                        <p:cTn id="36" dur="500"/>
                                        <p:tgtEl>
                                          <p:spTgt spid="879618">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showMasterSp="0">
  <p:cSld>
    <p:bg>
      <p:bgPr>
        <a:gradFill>
          <a:gsLst>
            <a:gs pos="13000">
              <a:schemeClr val="accent6">
                <a:lumMod val="75000"/>
              </a:schemeClr>
            </a:gs>
            <a:gs pos="100000">
              <a:srgbClr val="FFFFFF"/>
            </a:gs>
          </a:gsLst>
          <a:lin ang="16200000" scaled="0"/>
        </a:gradFill>
        <a:effectLst/>
      </p:bgPr>
    </p:bg>
    <p:spTree>
      <p:nvGrpSpPr>
        <p:cNvPr id="1" name=""/>
        <p:cNvGrpSpPr/>
        <p:nvPr/>
      </p:nvGrpSpPr>
      <p:grpSpPr>
        <a:xfrm>
          <a:off x="0" y="0"/>
          <a:ext cx="0" cy="0"/>
          <a:chOff x="0" y="0"/>
          <a:chExt cx="0" cy="0"/>
        </a:xfrm>
      </p:grpSpPr>
      <p:sp>
        <p:nvSpPr>
          <p:cNvPr id="4" name="文本框 3"/>
          <p:cNvSpPr txBox="1"/>
          <p:nvPr/>
        </p:nvSpPr>
        <p:spPr>
          <a:xfrm>
            <a:off x="2514600" y="2667000"/>
            <a:ext cx="3762568" cy="1015663"/>
          </a:xfrm>
          <a:prstGeom prst="rect">
            <a:avLst/>
          </a:prstGeom>
          <a:noFill/>
        </p:spPr>
        <p:txBody>
          <a:bodyPr wrap="none" rtlCol="0">
            <a:spAutoFit/>
          </a:bodyPr>
          <a:lstStyle/>
          <a:p>
            <a:r>
              <a:rPr lang="en-US" altLang="zh-CN" sz="6000" dirty="0" smtClean="0">
                <a:latin typeface="Lucida Calligraphy" panose="03010101010101010101" pitchFamily="66" charset="0"/>
              </a:rPr>
              <a:t>The End.</a:t>
            </a:r>
            <a:endParaRPr lang="zh-CN" altLang="en-US" sz="6000" dirty="0">
              <a:latin typeface="Lucida Calligraphy" panose="03010101010101010101" pitchFamily="66" charset="0"/>
            </a:endParaRPr>
          </a:p>
        </p:txBody>
      </p:sp>
      <p:sp>
        <p:nvSpPr>
          <p:cNvPr id="5" name="文本框 4"/>
          <p:cNvSpPr txBox="1"/>
          <p:nvPr/>
        </p:nvSpPr>
        <p:spPr>
          <a:xfrm>
            <a:off x="2286000" y="4114800"/>
            <a:ext cx="4676280" cy="830997"/>
          </a:xfrm>
          <a:prstGeom prst="rect">
            <a:avLst/>
          </a:prstGeom>
          <a:noFill/>
        </p:spPr>
        <p:txBody>
          <a:bodyPr wrap="none" rtlCol="0">
            <a:spAutoFit/>
          </a:bodyPr>
          <a:lstStyle/>
          <a:p>
            <a:r>
              <a:rPr lang="en-US" altLang="zh-CN" sz="4800" dirty="0" smtClean="0">
                <a:solidFill>
                  <a:schemeClr val="accent3">
                    <a:lumMod val="95000"/>
                  </a:schemeClr>
                </a:solidFill>
                <a:latin typeface="Castellar" panose="020A0402060406010301" pitchFamily="18" charset="0"/>
              </a:rPr>
              <a:t>Thank you!</a:t>
            </a:r>
            <a:endParaRPr lang="zh-CN" altLang="en-US" sz="4800" dirty="0">
              <a:solidFill>
                <a:schemeClr val="accent3">
                  <a:lumMod val="95000"/>
                </a:schemeClr>
              </a:solidFill>
              <a:latin typeface="Castellar" panose="020A0402060406010301" pitchFamily="18" charset="0"/>
            </a:endParaRPr>
          </a:p>
        </p:txBody>
      </p:sp>
    </p:spTree>
    <p:extLst>
      <p:ext uri="{BB962C8B-B14F-4D97-AF65-F5344CB8AC3E}">
        <p14:creationId xmlns:p14="http://schemas.microsoft.com/office/powerpoint/2010/main" val="3239056175"/>
      </p:ext>
    </p:extLst>
  </p:cSld>
  <p:clrMapOvr>
    <a:masterClrMapping/>
  </p:clrMapOvr>
  <p:transition>
    <p:blinds dir="vert"/>
  </p:transition>
</p:sld>
</file>

<file path=ppt/theme/theme1.xml><?xml version="1.0" encoding="utf-8"?>
<a:theme xmlns:a="http://schemas.openxmlformats.org/drawingml/2006/main" name="sample">
  <a:themeElements>
    <a:clrScheme name="sample 1">
      <a:dk1>
        <a:srgbClr val="000000"/>
      </a:dk1>
      <a:lt1>
        <a:srgbClr val="FFFFFF"/>
      </a:lt1>
      <a:dk2>
        <a:srgbClr val="000798"/>
      </a:dk2>
      <a:lt2>
        <a:srgbClr val="B2B2B2"/>
      </a:lt2>
      <a:accent1>
        <a:srgbClr val="1B33E7"/>
      </a:accent1>
      <a:accent2>
        <a:srgbClr val="6699FF"/>
      </a:accent2>
      <a:accent3>
        <a:srgbClr val="FFFFFF"/>
      </a:accent3>
      <a:accent4>
        <a:srgbClr val="000000"/>
      </a:accent4>
      <a:accent5>
        <a:srgbClr val="ABADF1"/>
      </a:accent5>
      <a:accent6>
        <a:srgbClr val="5C8AE7"/>
      </a:accent6>
      <a:hlink>
        <a:srgbClr val="99CCFF"/>
      </a:hlink>
      <a:folHlink>
        <a:srgbClr val="3366CC"/>
      </a:folHlink>
    </a:clrScheme>
    <a:fontScheme name="sample">
      <a:majorFont>
        <a:latin typeface="Arial"/>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sample 1">
        <a:dk1>
          <a:srgbClr val="000000"/>
        </a:dk1>
        <a:lt1>
          <a:srgbClr val="FFFFFF"/>
        </a:lt1>
        <a:dk2>
          <a:srgbClr val="000798"/>
        </a:dk2>
        <a:lt2>
          <a:srgbClr val="B2B2B2"/>
        </a:lt2>
        <a:accent1>
          <a:srgbClr val="1B33E7"/>
        </a:accent1>
        <a:accent2>
          <a:srgbClr val="6699FF"/>
        </a:accent2>
        <a:accent3>
          <a:srgbClr val="FFFFFF"/>
        </a:accent3>
        <a:accent4>
          <a:srgbClr val="000000"/>
        </a:accent4>
        <a:accent5>
          <a:srgbClr val="ABADF1"/>
        </a:accent5>
        <a:accent6>
          <a:srgbClr val="5C8AE7"/>
        </a:accent6>
        <a:hlink>
          <a:srgbClr val="99CCFF"/>
        </a:hlink>
        <a:folHlink>
          <a:srgbClr val="3366CC"/>
        </a:folHlink>
      </a:clrScheme>
      <a:clrMap bg1="lt1" tx1="dk1" bg2="lt2" tx2="dk2" accent1="accent1" accent2="accent2" accent3="accent3" accent4="accent4" accent5="accent5" accent6="accent6" hlink="hlink" folHlink="folHlink"/>
    </a:extraClrScheme>
    <a:extraClrScheme>
      <a:clrScheme name="sample 2">
        <a:dk1>
          <a:srgbClr val="000000"/>
        </a:dk1>
        <a:lt1>
          <a:srgbClr val="FFFFFF"/>
        </a:lt1>
        <a:dk2>
          <a:srgbClr val="094332"/>
        </a:dk2>
        <a:lt2>
          <a:srgbClr val="B2B2B2"/>
        </a:lt2>
        <a:accent1>
          <a:srgbClr val="0D6531"/>
        </a:accent1>
        <a:accent2>
          <a:srgbClr val="39AF6E"/>
        </a:accent2>
        <a:accent3>
          <a:srgbClr val="FFFFFF"/>
        </a:accent3>
        <a:accent4>
          <a:srgbClr val="000000"/>
        </a:accent4>
        <a:accent5>
          <a:srgbClr val="AAB8AD"/>
        </a:accent5>
        <a:accent6>
          <a:srgbClr val="339E63"/>
        </a:accent6>
        <a:hlink>
          <a:srgbClr val="93E1A0"/>
        </a:hlink>
        <a:folHlink>
          <a:srgbClr val="1D834B"/>
        </a:folHlink>
      </a:clrScheme>
      <a:clrMap bg1="lt1" tx1="dk1" bg2="lt2" tx2="dk2" accent1="accent1" accent2="accent2" accent3="accent3" accent4="accent4" accent5="accent5" accent6="accent6" hlink="hlink" folHlink="folHlink"/>
    </a:extraClrScheme>
    <a:extraClrScheme>
      <a:clrScheme name="sample 3">
        <a:dk1>
          <a:srgbClr val="000000"/>
        </a:dk1>
        <a:lt1>
          <a:srgbClr val="FFFFFF"/>
        </a:lt1>
        <a:dk2>
          <a:srgbClr val="275CA3"/>
        </a:dk2>
        <a:lt2>
          <a:srgbClr val="C0C0C0"/>
        </a:lt2>
        <a:accent1>
          <a:srgbClr val="529EBC"/>
        </a:accent1>
        <a:accent2>
          <a:srgbClr val="55BEE3"/>
        </a:accent2>
        <a:accent3>
          <a:srgbClr val="FFFFFF"/>
        </a:accent3>
        <a:accent4>
          <a:srgbClr val="000000"/>
        </a:accent4>
        <a:accent5>
          <a:srgbClr val="B3CCDA"/>
        </a:accent5>
        <a:accent6>
          <a:srgbClr val="4CACCE"/>
        </a:accent6>
        <a:hlink>
          <a:srgbClr val="9FD4F1"/>
        </a:hlink>
        <a:folHlink>
          <a:srgbClr val="0099C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6017</TotalTime>
  <Words>5860</Words>
  <Application>Microsoft Office PowerPoint</Application>
  <PresentationFormat>全屏显示(4:3)</PresentationFormat>
  <Paragraphs>713</Paragraphs>
  <Slides>98</Slides>
  <Notes>1</Notes>
  <HiddenSlides>0</HiddenSlides>
  <MMClips>0</MMClips>
  <ScaleCrop>false</ScaleCrop>
  <HeadingPairs>
    <vt:vector size="8" baseType="variant">
      <vt:variant>
        <vt:lpstr>已用的字体</vt:lpstr>
      </vt:variant>
      <vt:variant>
        <vt:i4>12</vt:i4>
      </vt:variant>
      <vt:variant>
        <vt:lpstr>主题</vt:lpstr>
      </vt:variant>
      <vt:variant>
        <vt:i4>1</vt:i4>
      </vt:variant>
      <vt:variant>
        <vt:lpstr>嵌入 OLE 服务器</vt:lpstr>
      </vt:variant>
      <vt:variant>
        <vt:i4>7</vt:i4>
      </vt:variant>
      <vt:variant>
        <vt:lpstr>幻灯片标题</vt:lpstr>
      </vt:variant>
      <vt:variant>
        <vt:i4>98</vt:i4>
      </vt:variant>
    </vt:vector>
  </HeadingPairs>
  <TitlesOfParts>
    <vt:vector size="118" baseType="lpstr">
      <vt:lpstr>Plotter</vt:lpstr>
      <vt:lpstr>方正琥珀繁体</vt:lpstr>
      <vt:lpstr>黑体</vt:lpstr>
      <vt:lpstr>楷体_GB2312</vt:lpstr>
      <vt:lpstr>宋体</vt:lpstr>
      <vt:lpstr>Arial</vt:lpstr>
      <vt:lpstr>Castellar</vt:lpstr>
      <vt:lpstr>Lucida Calligraphy</vt:lpstr>
      <vt:lpstr>Tahoma</vt:lpstr>
      <vt:lpstr>Times New Roman</vt:lpstr>
      <vt:lpstr>Verdana</vt:lpstr>
      <vt:lpstr>Wingdings</vt:lpstr>
      <vt:lpstr>sample</vt:lpstr>
      <vt:lpstr>Photo Editor 照片</vt:lpstr>
      <vt:lpstr>Equation</vt:lpstr>
      <vt:lpstr>公式</vt:lpstr>
      <vt:lpstr>Visio</vt:lpstr>
      <vt:lpstr>位图图像</vt:lpstr>
      <vt:lpstr>Adobe Photoshop Image</vt:lpstr>
      <vt:lpstr>Microsoft 公式 3.0</vt:lpstr>
      <vt:lpstr>光电探测技术</vt:lpstr>
      <vt:lpstr>PowerPoint 演示文稿</vt:lpstr>
      <vt:lpstr>PowerPoint 演示文稿</vt:lpstr>
      <vt:lpstr>光电探测技术</vt:lpstr>
      <vt:lpstr>光探测器的发展历史</vt:lpstr>
      <vt:lpstr>探测机理及其分类</vt:lpstr>
      <vt:lpstr>光电效应</vt:lpstr>
      <vt:lpstr>PowerPoint 演示文稿</vt:lpstr>
      <vt:lpstr>外光电效应——光电发射效应</vt:lpstr>
      <vt:lpstr>外光电效应——光电发射效应</vt:lpstr>
      <vt:lpstr>密立根 (美国,1868-1953) </vt:lpstr>
      <vt:lpstr>爱因斯坦定律</vt:lpstr>
      <vt:lpstr>爱因斯坦定律</vt:lpstr>
      <vt:lpstr>光电倍增管</vt:lpstr>
      <vt:lpstr>光电倍增管的结构</vt:lpstr>
      <vt:lpstr>光电倍增管工作原理</vt:lpstr>
      <vt:lpstr>光电倍增管</vt:lpstr>
      <vt:lpstr>光电倍增管实物 </vt:lpstr>
      <vt:lpstr>光电倍增管应用领域</vt:lpstr>
      <vt:lpstr>光电倍增管应用领域（利用发光原理） </vt:lpstr>
      <vt:lpstr>光电倍增管应用领域</vt:lpstr>
      <vt:lpstr>光电倍增管应用领域</vt:lpstr>
      <vt:lpstr>光电倍增管</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内光电效应——光电导效应</vt:lpstr>
      <vt:lpstr>内光电效应——光电导效应</vt:lpstr>
      <vt:lpstr>内光电效应——光电导效应</vt:lpstr>
      <vt:lpstr>内光电效应——光电导效应</vt:lpstr>
      <vt:lpstr>光敏电阻</vt:lpstr>
      <vt:lpstr>光敏电阻</vt:lpstr>
      <vt:lpstr>光敏电阻</vt:lpstr>
      <vt:lpstr>光敏电阻</vt:lpstr>
      <vt:lpstr>光电导摄像管</vt:lpstr>
      <vt:lpstr>光电导摄像管</vt:lpstr>
      <vt:lpstr>光电导摄像管</vt:lpstr>
      <vt:lpstr>PowerPoint 演示文稿</vt:lpstr>
      <vt:lpstr>内光电效应——光伏效应</vt:lpstr>
      <vt:lpstr>内光电效应——光伏效应</vt:lpstr>
      <vt:lpstr>内光电效应——光伏效应</vt:lpstr>
      <vt:lpstr>光伏器件工作模式</vt:lpstr>
      <vt:lpstr>光伏器件</vt:lpstr>
      <vt:lpstr>光电池</vt:lpstr>
      <vt:lpstr>硅光电池</vt:lpstr>
      <vt:lpstr>光电池</vt:lpstr>
      <vt:lpstr>光敏二极管</vt:lpstr>
      <vt:lpstr>光敏二极管</vt:lpstr>
      <vt:lpstr>光敏二极管的特点</vt:lpstr>
      <vt:lpstr>PowerPoint 演示文稿</vt:lpstr>
      <vt:lpstr>PIN光敏二极管</vt:lpstr>
      <vt:lpstr>雪崩光敏二极管（APD）</vt:lpstr>
      <vt:lpstr>APD的雪崩倍增效应</vt:lpstr>
      <vt:lpstr>光敏三极管</vt:lpstr>
      <vt:lpstr>象限探测器</vt:lpstr>
      <vt:lpstr>探测机理及其分类</vt:lpstr>
      <vt:lpstr>光热效应</vt:lpstr>
      <vt:lpstr>主要内容</vt:lpstr>
      <vt:lpstr>辐射热——热敏电阻</vt:lpstr>
      <vt:lpstr>温差电——热电偶和热电堆</vt:lpstr>
      <vt:lpstr>热释电效应 </vt:lpstr>
      <vt:lpstr>热释电探测器</vt:lpstr>
      <vt:lpstr>热释电探测器</vt:lpstr>
      <vt:lpstr>热释电探测器</vt:lpstr>
      <vt:lpstr>主要内容</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电荷的产生和存储 </vt:lpstr>
      <vt:lpstr>PowerPoint 演示文稿</vt:lpstr>
      <vt:lpstr>电荷的转移（耦合）</vt:lpstr>
      <vt:lpstr>PowerPoint 演示文稿</vt:lpstr>
      <vt:lpstr>PowerPoint 演示文稿</vt:lpstr>
      <vt:lpstr>PowerPoint 演示文稿</vt:lpstr>
      <vt:lpstr>PowerPoint 演示文稿</vt:lpstr>
      <vt:lpstr>ＣＣＤ的类型</vt:lpstr>
      <vt:lpstr>电荷耦合器件（CCD）</vt:lpstr>
      <vt:lpstr>CMOS、ICCD、EMCCD…</vt:lpstr>
      <vt:lpstr>CCD用于工业检测</vt:lpstr>
      <vt:lpstr>锁相放大和光子计数</vt:lpstr>
      <vt:lpstr>PowerPoint 演示文稿</vt:lpstr>
      <vt:lpstr>锁相放大和光子计数</vt:lpstr>
      <vt:lpstr>光电探测总结</vt:lpstr>
      <vt:lpstr>光电探测总结</vt:lpstr>
      <vt:lpstr>各种光子探测器件的性能比较</vt:lpstr>
      <vt:lpstr>各种光子探测器件的性能比较</vt:lpstr>
      <vt:lpstr>各种光子探测器件的性能比较</vt:lpstr>
      <vt:lpstr>各种光子探测器件的性能比较</vt:lpstr>
      <vt:lpstr>PowerPoint 演示文稿</vt:lpstr>
    </vt:vector>
  </TitlesOfParts>
  <Company>Guilddesign</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Template</dc:title>
  <dc:creator>Sung Ha, Park</dc:creator>
  <cp:lastModifiedBy>王 春量</cp:lastModifiedBy>
  <cp:revision>785</cp:revision>
  <dcterms:created xsi:type="dcterms:W3CDTF">2004-08-26T06:30:40Z</dcterms:created>
  <dcterms:modified xsi:type="dcterms:W3CDTF">2018-05-18T05:14:39Z</dcterms:modified>
</cp:coreProperties>
</file>